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esProps" Target="presProps.xml"/><Relationship Id="rId3" Type="http://schemas.openxmlformats.org/officeDocument/2006/relationships/viewProps" Target="viewProps.xml"/><Relationship Id="rId4" Type="http://schemas.openxmlformats.org/officeDocument/2006/relationships/theme" Target="theme/theme1.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s>
</file>

<file path=ppt/slides/slide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717451" y="1574432"/>
            <a:ext cx="6939686" cy="2104339"/>
          </a:xfrm>
          <a:prstGeom prst="rect">
            <a:avLst/>
          </a:prstGeom>
        </p:spPr>
        <p:txBody>
          <a:bodyPr anchor="t" rtlCol="false" lIns="114300" rIns="114300" tIns="57150" bIns="57150" anchorCtr="false" vert="horz" wrap="square">
            <a:spAutoFit/>
          </a:bodyPr>
          <a:lstStyle/>
          <a:p>
            <a:pPr>
              <a:lnSpc>
                <a:spcPct val="120000"/>
              </a:lnSpc>
            </a:pPr>
            <a:r>
              <a:rPr lang="en-US" b="true" sz="5175">
                <a:solidFill>
                  <a:schemeClr val="accent1">
                    <a:alpha val="100000"/>
                  </a:schemeClr>
                </a:solidFill>
                <a:latin typeface="Arial"/>
                <a:ea typeface="Arial"/>
                <a:cs typeface="Arial"/>
              </a:rPr>
              <a:t>数字化转型对企业的影响培训课件</a:t>
            </a:r>
          </a:p>
        </p:txBody>
      </p:sp>
      <p:sp>
        <p:nvSpPr>
          <p:cNvPr name="TextBox 3" id="3"/>
          <p:cNvSpPr txBox="true"/>
          <p:nvPr/>
        </p:nvSpPr>
        <p:spPr>
          <a:xfrm rot="0">
            <a:off x="717451" y="5208092"/>
            <a:ext cx="3196742" cy="421843"/>
          </a:xfrm>
          <a:prstGeom prst="rect">
            <a:avLst/>
          </a:prstGeom>
        </p:spPr>
        <p:txBody>
          <a:bodyPr anchor="t" rtlCol="false" lIns="114300" rIns="114300" tIns="57150" bIns="57150" anchorCtr="false" vert="horz" wrap="square">
            <a:spAutoFit/>
          </a:bodyPr>
          <a:lstStyle/>
          <a:p>
            <a:pPr>
              <a:lnSpc>
                <a:spcPct val="80000"/>
              </a:lnSpc>
              <a:spcBef>
                <a:spcPts val="450"/>
              </a:spcBef>
            </a:pPr>
            <a:r>
              <a:rPr lang="en-US" sz="2025">
                <a:solidFill>
                  <a:schemeClr val="accent1">
                    <a:alpha val="100000"/>
                  </a:schemeClr>
                </a:solidFill>
                <a:latin typeface="Arial"/>
                <a:ea typeface="Arial"/>
                <a:cs typeface="Arial"/>
              </a:rPr>
              <a:t>汇报人：</a:t>
            </a:r>
          </a:p>
        </p:txBody>
      </p:sp>
      <p:sp>
        <p:nvSpPr>
          <p:cNvPr name="TextBox 4" id="4"/>
          <p:cNvSpPr txBox="true"/>
          <p:nvPr/>
        </p:nvSpPr>
        <p:spPr>
          <a:xfrm rot="0">
            <a:off x="717451" y="5689900"/>
            <a:ext cx="3489350" cy="421843"/>
          </a:xfrm>
          <a:prstGeom prst="rect">
            <a:avLst/>
          </a:prstGeom>
        </p:spPr>
        <p:txBody>
          <a:bodyPr anchor="t" rtlCol="false" lIns="114300" rIns="114300" tIns="57150" bIns="57150" anchorCtr="false" vert="horz" wrap="square">
            <a:spAutoFit/>
          </a:bodyPr>
          <a:lstStyle/>
          <a:p>
            <a:pPr>
              <a:lnSpc>
                <a:spcPct val="80000"/>
              </a:lnSpc>
              <a:spcBef>
                <a:spcPts val="450"/>
              </a:spcBef>
            </a:pPr>
            <a:r>
              <a:rPr lang="en-US" sz="2025">
                <a:solidFill>
                  <a:schemeClr val="accent1">
                    <a:alpha val="100000"/>
                  </a:schemeClr>
                </a:solidFill>
                <a:latin typeface="Arial"/>
                <a:ea typeface="Arial"/>
                <a:cs typeface="Arial"/>
              </a:rPr>
              <a:t>2023-12-30</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7150141" y="2021983"/>
            <a:ext cx="3939528" cy="3939528"/>
          </a:xfrm>
          <a:prstGeom prst="ellipse">
            <a:avLst/>
          </a:prstGeom>
          <a:solidFill>
            <a:schemeClr val="accent2">
              <a:lumMod val="60000"/>
              <a:lumOff val="40000"/>
              <a:alpha val="100000"/>
            </a:schemeClr>
          </a:solidFill>
        </p:spPr>
        <p:txBody>
          <a:bodyPr/>
          <a:p/>
        </p:txBody>
      </p:sp>
      <p:sp>
        <p:nvSpPr>
          <p:cNvPr name="TextBox 3" id="3"/>
          <p:cNvSpPr txBox="true"/>
          <p:nvPr/>
        </p:nvSpPr>
        <p:spPr>
          <a:xfrm rot="0">
            <a:off x="454963" y="2034175"/>
            <a:ext cx="5826389"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数字化转型推动企业向平台化方向发展，通过构建生态系统，整合内外部资源，实现价值共创和共享。</a:t>
            </a:r>
          </a:p>
        </p:txBody>
      </p:sp>
      <p:sp>
        <p:nvSpPr>
          <p:cNvPr name="TextBox 4" id="4"/>
          <p:cNvSpPr txBox="true"/>
          <p:nvPr/>
        </p:nvSpPr>
        <p:spPr>
          <a:xfrm rot="0">
            <a:off x="454963" y="1575832"/>
            <a:ext cx="2703493" cy="363283"/>
          </a:xfrm>
          <a:prstGeom prst="rect">
            <a:avLst/>
          </a:prstGeom>
        </p:spPr>
        <p:txBody>
          <a:bodyPr anchor="t" rtlCol="false" lIns="114300" rIns="114300" tIns="57150" bIns="57150" anchorCtr="false" vert="horz" wrap="square">
            <a:spAutoFit/>
          </a:bodyPr>
          <a:lstStyle/>
          <a:p>
            <a:pPr>
              <a:lnSpc>
                <a:spcPct val="77000"/>
              </a:lnSpc>
            </a:pPr>
            <a:r>
              <a:rPr lang="en-US" b="true" sz="2025">
                <a:solidFill>
                  <a:schemeClr val="accent1">
                    <a:alpha val="100000"/>
                  </a:schemeClr>
                </a:solidFill>
                <a:latin typeface="Microsoft Yahei"/>
                <a:ea typeface="Microsoft Yahei"/>
                <a:cs typeface="Microsoft Yahei"/>
              </a:rPr>
              <a:t>平台化战略</a:t>
            </a:r>
          </a:p>
        </p:txBody>
      </p:sp>
      <p:sp>
        <p:nvSpPr>
          <p:cNvPr name="TextBox 5" id="5"/>
          <p:cNvSpPr txBox="true"/>
          <p:nvPr/>
        </p:nvSpPr>
        <p:spPr>
          <a:xfrm rot="0">
            <a:off x="454963" y="3530045"/>
            <a:ext cx="5826389"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数字化转型促进企业跨界合作，与不同行业、不同领域的企业进行深度合作，共同探索新的市场机会和商业模式。</a:t>
            </a:r>
          </a:p>
        </p:txBody>
      </p:sp>
      <p:sp>
        <p:nvSpPr>
          <p:cNvPr name="TextBox 6" id="6"/>
          <p:cNvSpPr txBox="true"/>
          <p:nvPr/>
        </p:nvSpPr>
        <p:spPr>
          <a:xfrm rot="0">
            <a:off x="454963" y="3071702"/>
            <a:ext cx="2703493" cy="363283"/>
          </a:xfrm>
          <a:prstGeom prst="rect">
            <a:avLst/>
          </a:prstGeom>
        </p:spPr>
        <p:txBody>
          <a:bodyPr anchor="t" rtlCol="false" lIns="114300" rIns="114300" tIns="57150" bIns="57150" anchorCtr="false" vert="horz" wrap="square">
            <a:spAutoFit/>
          </a:bodyPr>
          <a:lstStyle/>
          <a:p>
            <a:pPr>
              <a:lnSpc>
                <a:spcPct val="77000"/>
              </a:lnSpc>
            </a:pPr>
            <a:r>
              <a:rPr lang="en-US" b="true" sz="2025">
                <a:solidFill>
                  <a:schemeClr val="accent1">
                    <a:alpha val="100000"/>
                  </a:schemeClr>
                </a:solidFill>
                <a:latin typeface="Microsoft Yahei"/>
                <a:ea typeface="Microsoft Yahei"/>
                <a:cs typeface="Microsoft Yahei"/>
              </a:rPr>
              <a:t>跨界合作与共创</a:t>
            </a:r>
          </a:p>
        </p:txBody>
      </p:sp>
      <p:sp>
        <p:nvSpPr>
          <p:cNvPr name="TextBox 7" id="7"/>
          <p:cNvSpPr txBox="true"/>
          <p:nvPr/>
        </p:nvSpPr>
        <p:spPr>
          <a:xfrm rot="0">
            <a:off x="454963" y="5118981"/>
            <a:ext cx="6018344"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数字化转型推动企业向智能化方向发展，通过引入人工智能、机器学习等先进技术，实现自动化、智能化生产和服务，提升企业竞争力。</a:t>
            </a:r>
          </a:p>
        </p:txBody>
      </p:sp>
      <p:sp>
        <p:nvSpPr>
          <p:cNvPr name="TextBox 8" id="8"/>
          <p:cNvSpPr txBox="true"/>
          <p:nvPr/>
        </p:nvSpPr>
        <p:spPr>
          <a:xfrm rot="0">
            <a:off x="454963" y="4660638"/>
            <a:ext cx="2703493" cy="363283"/>
          </a:xfrm>
          <a:prstGeom prst="rect">
            <a:avLst/>
          </a:prstGeom>
        </p:spPr>
        <p:txBody>
          <a:bodyPr anchor="t" rtlCol="false" lIns="114300" rIns="114300" tIns="57150" bIns="57150" anchorCtr="false" vert="horz" wrap="square">
            <a:spAutoFit/>
          </a:bodyPr>
          <a:lstStyle/>
          <a:p>
            <a:pPr>
              <a:lnSpc>
                <a:spcPct val="77000"/>
              </a:lnSpc>
            </a:pPr>
            <a:r>
              <a:rPr lang="en-US" b="true" sz="2025">
                <a:solidFill>
                  <a:schemeClr val="accent1">
                    <a:alpha val="100000"/>
                  </a:schemeClr>
                </a:solidFill>
                <a:latin typeface="Microsoft Yahei"/>
                <a:ea typeface="Microsoft Yahei"/>
                <a:cs typeface="Microsoft Yahei"/>
              </a:rPr>
              <a:t>智能化发展</a:t>
            </a:r>
          </a:p>
        </p:txBody>
      </p:sp>
      <p:pic>
        <p:nvPicPr>
          <p:cNvPr name="Picture 9" id="9"/>
          <p:cNvPicPr>
            <a:picLocks noChangeAspect="true"/>
          </p:cNvPicPr>
          <p:nvPr/>
        </p:nvPicPr>
        <p:blipFill>
          <a:blip r:embed="rId3"/>
          <a:srcRect l="26196" r="26196"/>
          <a:stretch>
            <a:fillRect/>
          </a:stretch>
        </p:blipFill>
        <p:spPr>
          <a:xfrm rot="0">
            <a:off x="7676035" y="2524948"/>
            <a:ext cx="2887741" cy="2887741"/>
          </a:xfrm>
          <a:prstGeom prst="ellipse">
            <a:avLst/>
          </a:prstGeom>
        </p:spPr>
      </p:pic>
      <p:sp>
        <p:nvSpPr>
          <p:cNvPr name="AutoShape 10" id="10"/>
          <p:cNvSpPr/>
          <p:nvPr/>
        </p:nvSpPr>
        <p:spPr>
          <a:xfrm rot="0">
            <a:off x="8663168" y="1482987"/>
            <a:ext cx="913476" cy="913476"/>
          </a:xfrm>
          <a:prstGeom prst="ellipse">
            <a:avLst/>
          </a:prstGeom>
          <a:solidFill>
            <a:schemeClr val="accent2">
              <a:alpha val="100000"/>
            </a:schemeClr>
          </a:solidFill>
        </p:spPr>
        <p:txBody>
          <a:bodyPr/>
          <a:p/>
        </p:txBody>
      </p:sp>
      <p:sp>
        <p:nvSpPr>
          <p:cNvPr name="AutoShape 11" id="11"/>
          <p:cNvSpPr/>
          <p:nvPr/>
        </p:nvSpPr>
        <p:spPr>
          <a:xfrm rot="0">
            <a:off x="6921648" y="4618441"/>
            <a:ext cx="913476" cy="913476"/>
          </a:xfrm>
          <a:prstGeom prst="ellipse">
            <a:avLst/>
          </a:prstGeom>
          <a:solidFill>
            <a:schemeClr val="accent2">
              <a:alpha val="100000"/>
            </a:schemeClr>
          </a:solidFill>
        </p:spPr>
        <p:txBody>
          <a:bodyPr/>
          <a:p/>
        </p:txBody>
      </p:sp>
      <p:sp>
        <p:nvSpPr>
          <p:cNvPr name="AutoShape 12" id="12"/>
          <p:cNvSpPr/>
          <p:nvPr/>
        </p:nvSpPr>
        <p:spPr>
          <a:xfrm rot="0">
            <a:off x="10386775" y="4618441"/>
            <a:ext cx="913476" cy="913476"/>
          </a:xfrm>
          <a:prstGeom prst="ellipse">
            <a:avLst/>
          </a:prstGeom>
          <a:solidFill>
            <a:schemeClr val="accent2">
              <a:alpha val="100000"/>
            </a:schemeClr>
          </a:solidFill>
        </p:spPr>
        <p:txBody>
          <a:bodyPr/>
          <a:p/>
        </p:txBody>
      </p:sp>
      <p:sp>
        <p:nvSpPr>
          <p:cNvPr name="Freeform 13" id="13"/>
          <p:cNvSpPr/>
          <p:nvPr/>
        </p:nvSpPr>
        <p:spPr>
          <a:xfrm rot="0">
            <a:off x="8906663" y="1691796"/>
            <a:ext cx="426486" cy="426486"/>
          </a:xfrm>
          <a:custGeom>
            <a:avLst/>
            <a:gdLst/>
            <a:ahLst/>
            <a:cxnLst/>
            <a:rect r="r" b="b" t="t" l="l"/>
            <a:pathLst>
              <a:path h="304800" w="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txBody>
          <a:bodyPr/>
          <a:p/>
        </p:txBody>
      </p:sp>
      <p:sp>
        <p:nvSpPr>
          <p:cNvPr name="Freeform 14" id="14"/>
          <p:cNvSpPr/>
          <p:nvPr/>
        </p:nvSpPr>
        <p:spPr>
          <a:xfrm rot="0">
            <a:off x="10639092" y="4837698"/>
            <a:ext cx="426194" cy="426194"/>
          </a:xfrm>
          <a:custGeom>
            <a:avLst/>
            <a:gdLst/>
            <a:ahLst/>
            <a:cxnLst/>
            <a:rect r="r" b="b" t="t" l="l"/>
            <a:pathLst>
              <a:path h="304800" w="304800">
                <a:moveTo>
                  <a:pt x="152400" y="190500"/>
                </a:moveTo>
                <a:cubicBezTo>
                  <a:pt x="152400" y="169459"/>
                  <a:pt x="169459" y="152400"/>
                  <a:pt x="190500" y="152400"/>
                </a:cubicBezTo>
                <a:cubicBezTo>
                  <a:pt x="211541" y="152400"/>
                  <a:pt x="228600" y="169459"/>
                  <a:pt x="228600" y="190500"/>
                </a:cubicBezTo>
                <a:cubicBezTo>
                  <a:pt x="228600" y="211541"/>
                  <a:pt x="211541" y="228600"/>
                  <a:pt x="190500" y="228600"/>
                </a:cubicBezTo>
                <a:cubicBezTo>
                  <a:pt x="169459" y="228600"/>
                  <a:pt x="152400" y="211541"/>
                  <a:pt x="152400" y="190500"/>
                </a:cubicBezTo>
                <a:close/>
                <a:moveTo>
                  <a:pt x="266700" y="76200"/>
                </a:moveTo>
                <a:lnTo>
                  <a:pt x="235372" y="12925"/>
                </a:lnTo>
                <a:cubicBezTo>
                  <a:pt x="232801" y="5410"/>
                  <a:pt x="225695" y="0"/>
                  <a:pt x="217284" y="0"/>
                </a:cubicBezTo>
                <a:lnTo>
                  <a:pt x="164973" y="0"/>
                </a:lnTo>
                <a:cubicBezTo>
                  <a:pt x="156467" y="0"/>
                  <a:pt x="149295" y="5544"/>
                  <a:pt x="146837" y="13192"/>
                </a:cubicBezTo>
                <a:lnTo>
                  <a:pt x="114338" y="76200"/>
                </a:lnTo>
                <a:lnTo>
                  <a:pt x="38100" y="76200"/>
                </a:lnTo>
                <a:cubicBezTo>
                  <a:pt x="17059" y="76200"/>
                  <a:pt x="0" y="93259"/>
                  <a:pt x="0" y="114300"/>
                </a:cubicBezTo>
                <a:lnTo>
                  <a:pt x="0" y="304800"/>
                </a:lnTo>
                <a:lnTo>
                  <a:pt x="304800" y="304800"/>
                </a:lnTo>
                <a:lnTo>
                  <a:pt x="304800" y="114300"/>
                </a:lnTo>
                <a:cubicBezTo>
                  <a:pt x="304800" y="93259"/>
                  <a:pt x="287760" y="76200"/>
                  <a:pt x="266700" y="76200"/>
                </a:cubicBezTo>
                <a:close/>
                <a:moveTo>
                  <a:pt x="57150" y="152400"/>
                </a:moveTo>
                <a:cubicBezTo>
                  <a:pt x="46625" y="152400"/>
                  <a:pt x="38100" y="143875"/>
                  <a:pt x="38100" y="133350"/>
                </a:cubicBezTo>
                <a:cubicBezTo>
                  <a:pt x="38100" y="122825"/>
                  <a:pt x="46625" y="114300"/>
                  <a:pt x="57150" y="114300"/>
                </a:cubicBezTo>
                <a:cubicBezTo>
                  <a:pt x="67675" y="114300"/>
                  <a:pt x="76200" y="122825"/>
                  <a:pt x="76200" y="133350"/>
                </a:cubicBezTo>
                <a:cubicBezTo>
                  <a:pt x="76200" y="143875"/>
                  <a:pt x="67675" y="152400"/>
                  <a:pt x="57150" y="152400"/>
                </a:cubicBezTo>
                <a:close/>
                <a:moveTo>
                  <a:pt x="190500" y="266700"/>
                </a:moveTo>
                <a:cubicBezTo>
                  <a:pt x="148419" y="266700"/>
                  <a:pt x="114300" y="232581"/>
                  <a:pt x="114300" y="190500"/>
                </a:cubicBezTo>
                <a:cubicBezTo>
                  <a:pt x="114300" y="148419"/>
                  <a:pt x="148419" y="114300"/>
                  <a:pt x="190500" y="114300"/>
                </a:cubicBezTo>
                <a:cubicBezTo>
                  <a:pt x="232581" y="114300"/>
                  <a:pt x="266700" y="148419"/>
                  <a:pt x="266700" y="190500"/>
                </a:cubicBezTo>
                <a:cubicBezTo>
                  <a:pt x="266700" y="232581"/>
                  <a:pt x="232581" y="266700"/>
                  <a:pt x="190500" y="266700"/>
                </a:cubicBezTo>
                <a:close/>
              </a:path>
            </a:pathLst>
          </a:custGeom>
          <a:solidFill>
            <a:srgbClr val="FFFFFF">
              <a:alpha val="100000"/>
            </a:srgbClr>
          </a:solidFill>
        </p:spPr>
        <p:txBody>
          <a:bodyPr/>
          <a:p/>
        </p:txBody>
      </p:sp>
      <p:sp>
        <p:nvSpPr>
          <p:cNvPr name="Freeform 15" id="15"/>
          <p:cNvSpPr/>
          <p:nvPr/>
        </p:nvSpPr>
        <p:spPr>
          <a:xfrm rot="0">
            <a:off x="7137949" y="4833774"/>
            <a:ext cx="482811" cy="482811"/>
          </a:xfrm>
          <a:custGeom>
            <a:avLst/>
            <a:gdLst/>
            <a:ahLst/>
            <a:cxnLst/>
            <a:rect r="r" b="b" t="t" l="l"/>
            <a:pathLst>
              <a:path h="304800" w="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close/>
              </a:path>
            </a:pathLst>
          </a:custGeom>
          <a:solidFill>
            <a:srgbClr val="FFFFFF">
              <a:alpha val="100000"/>
            </a:srgbClr>
          </a:solidFill>
        </p:spPr>
        <p:txBody>
          <a:bodyPr/>
          <a:p/>
        </p:txBody>
      </p:sp>
      <p:grpSp>
        <p:nvGrpSpPr>
          <p:cNvPr name="Group 16" id="16"/>
          <p:cNvGrpSpPr/>
          <p:nvPr/>
        </p:nvGrpSpPr>
        <p:grpSpPr>
          <a:xfrm rot="0">
            <a:off x="454963" y="93878"/>
            <a:ext cx="10641129" cy="914400"/>
            <a:chOff x="454963" y="93878"/>
            <a:chExt cx="10641129" cy="914400"/>
          </a:xfrm>
        </p:grpSpPr>
        <p:sp>
          <p:nvSpPr>
            <p:cNvPr name="AutoShape 17" id="17"/>
            <p:cNvSpPr/>
            <p:nvPr/>
          </p:nvSpPr>
          <p:spPr>
            <a:xfrm rot="0">
              <a:off x="454963" y="331168"/>
              <a:ext cx="84147" cy="84147"/>
            </a:xfrm>
            <a:prstGeom prst="ellipse">
              <a:avLst/>
            </a:prstGeom>
            <a:solidFill>
              <a:schemeClr val="accent1">
                <a:alpha val="100000"/>
              </a:schemeClr>
            </a:solidFill>
          </p:spPr>
          <p:txBody>
            <a:bodyPr/>
            <a:p/>
          </p:txBody>
        </p:sp>
        <p:sp>
          <p:nvSpPr>
            <p:cNvPr name="AutoShape 18" id="18"/>
            <p:cNvSpPr/>
            <p:nvPr/>
          </p:nvSpPr>
          <p:spPr>
            <a:xfrm rot="0">
              <a:off x="575049" y="337743"/>
              <a:ext cx="78137" cy="78137"/>
            </a:xfrm>
            <a:prstGeom prst="ellipse">
              <a:avLst/>
            </a:prstGeom>
            <a:solidFill>
              <a:schemeClr val="accent1">
                <a:alpha val="80000"/>
              </a:schemeClr>
            </a:solidFill>
          </p:spPr>
          <p:txBody>
            <a:bodyPr/>
            <a:p/>
          </p:txBody>
        </p:sp>
        <p:sp>
          <p:nvSpPr>
            <p:cNvPr name="AutoShape 19" id="19"/>
            <p:cNvSpPr/>
            <p:nvPr/>
          </p:nvSpPr>
          <p:spPr>
            <a:xfrm rot="0">
              <a:off x="689125" y="339460"/>
              <a:ext cx="74704" cy="74704"/>
            </a:xfrm>
            <a:prstGeom prst="ellipse">
              <a:avLst/>
            </a:prstGeom>
            <a:solidFill>
              <a:schemeClr val="accent1">
                <a:alpha val="60000"/>
              </a:schemeClr>
            </a:solidFill>
          </p:spPr>
          <p:txBody>
            <a:bodyPr/>
            <a:p/>
          </p:txBody>
        </p:sp>
        <p:sp>
          <p:nvSpPr>
            <p:cNvPr name="AutoShape 20" id="20"/>
            <p:cNvSpPr/>
            <p:nvPr/>
          </p:nvSpPr>
          <p:spPr>
            <a:xfrm rot="0">
              <a:off x="799768" y="348430"/>
              <a:ext cx="69238" cy="69238"/>
            </a:xfrm>
            <a:prstGeom prst="ellipse">
              <a:avLst/>
            </a:prstGeom>
            <a:solidFill>
              <a:schemeClr val="accent1">
                <a:alpha val="40000"/>
              </a:schemeClr>
            </a:solidFill>
          </p:spPr>
          <p:txBody>
            <a:bodyPr/>
            <a:p/>
          </p:txBody>
        </p:sp>
        <p:sp>
          <p:nvSpPr>
            <p:cNvPr name="AutoShape 21" id="21"/>
            <p:cNvSpPr/>
            <p:nvPr/>
          </p:nvSpPr>
          <p:spPr>
            <a:xfrm rot="0">
              <a:off x="904945" y="344297"/>
              <a:ext cx="65594" cy="65594"/>
            </a:xfrm>
            <a:prstGeom prst="ellipse">
              <a:avLst/>
            </a:prstGeom>
            <a:solidFill>
              <a:schemeClr val="accent1">
                <a:alpha val="20000"/>
              </a:schemeClr>
            </a:solidFill>
          </p:spPr>
          <p:txBody>
            <a:bodyPr/>
            <a:p/>
          </p:txBody>
        </p:sp>
        <p:sp>
          <p:nvSpPr>
            <p:cNvPr name="AutoShape 22" id="22"/>
            <p:cNvSpPr/>
            <p:nvPr/>
          </p:nvSpPr>
          <p:spPr>
            <a:xfrm rot="0">
              <a:off x="454963" y="448942"/>
              <a:ext cx="84147" cy="84147"/>
            </a:xfrm>
            <a:prstGeom prst="ellipse">
              <a:avLst/>
            </a:prstGeom>
            <a:solidFill>
              <a:schemeClr val="accent1">
                <a:alpha val="100000"/>
              </a:schemeClr>
            </a:solidFill>
          </p:spPr>
          <p:txBody>
            <a:bodyPr/>
            <a:p/>
          </p:txBody>
        </p:sp>
        <p:sp>
          <p:nvSpPr>
            <p:cNvPr name="AutoShape 23" id="23"/>
            <p:cNvSpPr/>
            <p:nvPr/>
          </p:nvSpPr>
          <p:spPr>
            <a:xfrm rot="0">
              <a:off x="575049" y="455517"/>
              <a:ext cx="78137" cy="78137"/>
            </a:xfrm>
            <a:prstGeom prst="ellipse">
              <a:avLst/>
            </a:prstGeom>
            <a:solidFill>
              <a:schemeClr val="accent1">
                <a:alpha val="80000"/>
              </a:schemeClr>
            </a:solidFill>
          </p:spPr>
          <p:txBody>
            <a:bodyPr/>
            <a:p/>
          </p:txBody>
        </p:sp>
        <p:sp>
          <p:nvSpPr>
            <p:cNvPr name="AutoShape 24" id="24"/>
            <p:cNvSpPr/>
            <p:nvPr/>
          </p:nvSpPr>
          <p:spPr>
            <a:xfrm rot="0">
              <a:off x="689125" y="457233"/>
              <a:ext cx="74704" cy="74704"/>
            </a:xfrm>
            <a:prstGeom prst="ellipse">
              <a:avLst/>
            </a:prstGeom>
            <a:solidFill>
              <a:schemeClr val="accent1">
                <a:alpha val="60000"/>
              </a:schemeClr>
            </a:solidFill>
          </p:spPr>
          <p:txBody>
            <a:bodyPr/>
            <a:p/>
          </p:txBody>
        </p:sp>
        <p:sp>
          <p:nvSpPr>
            <p:cNvPr name="AutoShape 25" id="25"/>
            <p:cNvSpPr/>
            <p:nvPr/>
          </p:nvSpPr>
          <p:spPr>
            <a:xfrm rot="0">
              <a:off x="799768" y="466203"/>
              <a:ext cx="69238" cy="69238"/>
            </a:xfrm>
            <a:prstGeom prst="ellipse">
              <a:avLst/>
            </a:prstGeom>
            <a:solidFill>
              <a:schemeClr val="accent1">
                <a:alpha val="40000"/>
              </a:schemeClr>
            </a:solidFill>
          </p:spPr>
          <p:txBody>
            <a:bodyPr/>
            <a:p/>
          </p:txBody>
        </p:sp>
        <p:sp>
          <p:nvSpPr>
            <p:cNvPr name="AutoShape 26" id="26"/>
            <p:cNvSpPr/>
            <p:nvPr/>
          </p:nvSpPr>
          <p:spPr>
            <a:xfrm rot="0">
              <a:off x="904945" y="462070"/>
              <a:ext cx="65594" cy="65594"/>
            </a:xfrm>
            <a:prstGeom prst="ellipse">
              <a:avLst/>
            </a:prstGeom>
            <a:solidFill>
              <a:schemeClr val="accent1">
                <a:alpha val="20000"/>
              </a:schemeClr>
            </a:solidFill>
          </p:spPr>
          <p:txBody>
            <a:bodyPr/>
            <a:p/>
          </p:txBody>
        </p:sp>
        <p:sp>
          <p:nvSpPr>
            <p:cNvPr name="AutoShape 27" id="27"/>
            <p:cNvSpPr/>
            <p:nvPr/>
          </p:nvSpPr>
          <p:spPr>
            <a:xfrm rot="0">
              <a:off x="454963" y="566715"/>
              <a:ext cx="84147" cy="84147"/>
            </a:xfrm>
            <a:prstGeom prst="ellipse">
              <a:avLst/>
            </a:prstGeom>
            <a:solidFill>
              <a:schemeClr val="accent1">
                <a:alpha val="100000"/>
              </a:schemeClr>
            </a:solidFill>
          </p:spPr>
          <p:txBody>
            <a:bodyPr/>
            <a:p/>
          </p:txBody>
        </p:sp>
        <p:sp>
          <p:nvSpPr>
            <p:cNvPr name="AutoShape 28" id="28"/>
            <p:cNvSpPr/>
            <p:nvPr/>
          </p:nvSpPr>
          <p:spPr>
            <a:xfrm rot="0">
              <a:off x="575049" y="573291"/>
              <a:ext cx="78137" cy="78137"/>
            </a:xfrm>
            <a:prstGeom prst="ellipse">
              <a:avLst/>
            </a:prstGeom>
            <a:solidFill>
              <a:schemeClr val="accent1">
                <a:alpha val="80000"/>
              </a:schemeClr>
            </a:solidFill>
          </p:spPr>
          <p:txBody>
            <a:bodyPr/>
            <a:p/>
          </p:txBody>
        </p:sp>
        <p:sp>
          <p:nvSpPr>
            <p:cNvPr name="AutoShape 29" id="29"/>
            <p:cNvSpPr/>
            <p:nvPr/>
          </p:nvSpPr>
          <p:spPr>
            <a:xfrm rot="0">
              <a:off x="689125" y="575007"/>
              <a:ext cx="74704" cy="74704"/>
            </a:xfrm>
            <a:prstGeom prst="ellipse">
              <a:avLst/>
            </a:prstGeom>
            <a:solidFill>
              <a:schemeClr val="accent1">
                <a:alpha val="60000"/>
              </a:schemeClr>
            </a:solidFill>
          </p:spPr>
          <p:txBody>
            <a:bodyPr/>
            <a:p/>
          </p:txBody>
        </p:sp>
        <p:sp>
          <p:nvSpPr>
            <p:cNvPr name="AutoShape 30" id="30"/>
            <p:cNvSpPr/>
            <p:nvPr/>
          </p:nvSpPr>
          <p:spPr>
            <a:xfrm rot="0">
              <a:off x="799768" y="583977"/>
              <a:ext cx="69238" cy="69238"/>
            </a:xfrm>
            <a:prstGeom prst="ellipse">
              <a:avLst/>
            </a:prstGeom>
            <a:solidFill>
              <a:schemeClr val="accent1">
                <a:alpha val="40000"/>
              </a:schemeClr>
            </a:solidFill>
          </p:spPr>
          <p:txBody>
            <a:bodyPr/>
            <a:p/>
          </p:txBody>
        </p:sp>
        <p:sp>
          <p:nvSpPr>
            <p:cNvPr name="AutoShape 31" id="31"/>
            <p:cNvSpPr/>
            <p:nvPr/>
          </p:nvSpPr>
          <p:spPr>
            <a:xfrm rot="0">
              <a:off x="904945" y="579844"/>
              <a:ext cx="65594" cy="65594"/>
            </a:xfrm>
            <a:prstGeom prst="ellipse">
              <a:avLst/>
            </a:prstGeom>
            <a:solidFill>
              <a:schemeClr val="accent1">
                <a:alpha val="20000"/>
              </a:schemeClr>
            </a:solidFill>
          </p:spPr>
          <p:txBody>
            <a:bodyPr/>
            <a:p/>
          </p:txBody>
        </p:sp>
        <p:sp>
          <p:nvSpPr>
            <p:cNvPr name="AutoShape 32" id="32"/>
            <p:cNvSpPr/>
            <p:nvPr/>
          </p:nvSpPr>
          <p:spPr>
            <a:xfrm rot="0">
              <a:off x="454963" y="684489"/>
              <a:ext cx="84147" cy="84147"/>
            </a:xfrm>
            <a:prstGeom prst="ellipse">
              <a:avLst/>
            </a:prstGeom>
            <a:solidFill>
              <a:schemeClr val="accent1">
                <a:alpha val="100000"/>
              </a:schemeClr>
            </a:solidFill>
          </p:spPr>
          <p:txBody>
            <a:bodyPr/>
            <a:p/>
          </p:txBody>
        </p:sp>
        <p:sp>
          <p:nvSpPr>
            <p:cNvPr name="AutoShape 33" id="33"/>
            <p:cNvSpPr/>
            <p:nvPr/>
          </p:nvSpPr>
          <p:spPr>
            <a:xfrm rot="0">
              <a:off x="575049" y="691064"/>
              <a:ext cx="78137" cy="78137"/>
            </a:xfrm>
            <a:prstGeom prst="ellipse">
              <a:avLst/>
            </a:prstGeom>
            <a:solidFill>
              <a:schemeClr val="accent1">
                <a:alpha val="80000"/>
              </a:schemeClr>
            </a:solidFill>
          </p:spPr>
          <p:txBody>
            <a:bodyPr/>
            <a:p/>
          </p:txBody>
        </p:sp>
        <p:sp>
          <p:nvSpPr>
            <p:cNvPr name="AutoShape 34" id="34"/>
            <p:cNvSpPr/>
            <p:nvPr/>
          </p:nvSpPr>
          <p:spPr>
            <a:xfrm rot="0">
              <a:off x="689125" y="692781"/>
              <a:ext cx="74704" cy="74704"/>
            </a:xfrm>
            <a:prstGeom prst="ellipse">
              <a:avLst/>
            </a:prstGeom>
            <a:solidFill>
              <a:schemeClr val="accent1">
                <a:alpha val="60000"/>
              </a:schemeClr>
            </a:solidFill>
          </p:spPr>
          <p:txBody>
            <a:bodyPr/>
            <a:p/>
          </p:txBody>
        </p:sp>
        <p:sp>
          <p:nvSpPr>
            <p:cNvPr name="AutoShape 35" id="35"/>
            <p:cNvSpPr/>
            <p:nvPr/>
          </p:nvSpPr>
          <p:spPr>
            <a:xfrm rot="0">
              <a:off x="799768" y="701751"/>
              <a:ext cx="69238" cy="69238"/>
            </a:xfrm>
            <a:prstGeom prst="ellipse">
              <a:avLst/>
            </a:prstGeom>
            <a:solidFill>
              <a:schemeClr val="accent1">
                <a:alpha val="40000"/>
              </a:schemeClr>
            </a:solidFill>
          </p:spPr>
          <p:txBody>
            <a:bodyPr/>
            <a:p/>
          </p:txBody>
        </p:sp>
        <p:sp>
          <p:nvSpPr>
            <p:cNvPr name="AutoShape 36" id="36"/>
            <p:cNvSpPr/>
            <p:nvPr/>
          </p:nvSpPr>
          <p:spPr>
            <a:xfrm rot="0">
              <a:off x="904945" y="697618"/>
              <a:ext cx="65594" cy="65594"/>
            </a:xfrm>
            <a:prstGeom prst="ellipse">
              <a:avLst/>
            </a:prstGeom>
            <a:solidFill>
              <a:schemeClr val="accent1">
                <a:alpha val="20000"/>
              </a:schemeClr>
            </a:solidFill>
          </p:spPr>
          <p:txBody>
            <a:bodyPr/>
            <a:p/>
          </p:txBody>
        </p:sp>
        <p:sp>
          <p:nvSpPr>
            <p:cNvPr name="TextBox 37" id="37"/>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创新发展路径</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210371" y="2249446"/>
            <a:ext cx="6135014" cy="2104339"/>
          </a:xfrm>
          <a:prstGeom prst="rect">
            <a:avLst/>
          </a:prstGeom>
        </p:spPr>
        <p:txBody>
          <a:bodyPr anchor="t" rtlCol="false" lIns="114300" rIns="114300" tIns="57150" bIns="57150" anchorCtr="false" vert="horz" wrap="square">
            <a:spAutoFit/>
          </a:bodyPr>
          <a:lstStyle/>
          <a:p>
            <a:pPr>
              <a:lnSpc>
                <a:spcPct val="120000"/>
              </a:lnSpc>
            </a:pPr>
            <a:r>
              <a:rPr lang="en-US" b="true" sz="5175">
                <a:solidFill>
                  <a:schemeClr val="accent1">
                    <a:alpha val="100000"/>
                  </a:schemeClr>
                </a:solidFill>
                <a:latin typeface="Arial"/>
                <a:ea typeface="Arial"/>
                <a:cs typeface="Arial"/>
              </a:rPr>
              <a:t>数字化转型对组织结构影响</a:t>
            </a:r>
          </a:p>
        </p:txBody>
      </p:sp>
      <p:sp>
        <p:nvSpPr>
          <p:cNvPr name="TextBox 3" id="3"/>
          <p:cNvSpPr txBox="true"/>
          <p:nvPr/>
        </p:nvSpPr>
        <p:spPr>
          <a:xfrm rot="0">
            <a:off x="1257489" y="2871848"/>
            <a:ext cx="2148230" cy="1055827"/>
          </a:xfrm>
          <a:prstGeom prst="rect">
            <a:avLst/>
          </a:prstGeom>
        </p:spPr>
        <p:txBody>
          <a:bodyPr anchor="ctr" rtlCol="false" lIns="114300" rIns="114300" tIns="57150" bIns="57150" anchorCtr="false" vert="horz" wrap="square">
            <a:spAutoFit/>
          </a:bodyPr>
          <a:lstStyle/>
          <a:p>
            <a:pPr algn="ctr">
              <a:lnSpc>
                <a:spcPct val="77000"/>
              </a:lnSpc>
            </a:pPr>
            <a:r>
              <a:rPr lang="en-US" b="true" sz="3450">
                <a:solidFill>
                  <a:schemeClr val="accent1">
                    <a:alpha val="100000"/>
                  </a:schemeClr>
                </a:solidFill>
                <a:latin typeface="Arial"/>
                <a:ea typeface="Arial"/>
                <a:cs typeface="Arial"/>
              </a:rPr>
              <a:t>03</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990089" y="1514981"/>
            <a:ext cx="932011" cy="932011"/>
          </a:xfrm>
          <a:prstGeom prst="ellipse">
            <a:avLst/>
          </a:prstGeom>
          <a:solidFill>
            <a:schemeClr val="accent1">
              <a:alpha val="100000"/>
            </a:schemeClr>
          </a:solidFill>
        </p:spPr>
        <p:txBody>
          <a:bodyPr/>
          <a:p/>
        </p:txBody>
      </p:sp>
      <p:sp>
        <p:nvSpPr>
          <p:cNvPr name="TextBox 3" id="3"/>
          <p:cNvSpPr txBox="true"/>
          <p:nvPr/>
        </p:nvSpPr>
        <p:spPr>
          <a:xfrm rot="0">
            <a:off x="990089" y="4677159"/>
            <a:ext cx="2409825" cy="1047750"/>
          </a:xfrm>
          <a:prstGeom prst="rect">
            <a:avLst/>
          </a:prstGeom>
        </p:spPr>
        <p:txBody>
          <a:bodyPr anchor="t" rtlCol="false" lIns="114300" rIns="114300" tIns="57150" bIns="57150" anchorCtr="false" vert="horz" wrap="square">
            <a:spAutoFit/>
          </a:bodyPr>
          <a:lstStyle/>
          <a:p>
            <a:pPr algn="just">
              <a:lnSpc>
                <a:spcPct val="96000"/>
              </a:lnSpc>
            </a:pPr>
            <a:r>
              <a:rPr lang="en-US" sz="1500">
                <a:solidFill>
                  <a:schemeClr val="dk1">
                    <a:alpha val="100000"/>
                  </a:schemeClr>
                </a:solidFill>
                <a:latin typeface="Microsoft Yahei"/>
                <a:ea typeface="Microsoft Yahei"/>
                <a:cs typeface="Microsoft Yahei"/>
              </a:rPr>
              <a:t>通过减少管理层级，加快决策速度，提高组织灵活性。</a:t>
            </a:r>
          </a:p>
        </p:txBody>
      </p:sp>
      <p:sp>
        <p:nvSpPr>
          <p:cNvPr name="TextBox 4" id="4"/>
          <p:cNvSpPr txBox="true"/>
          <p:nvPr/>
        </p:nvSpPr>
        <p:spPr>
          <a:xfrm rot="0">
            <a:off x="990089" y="3829496"/>
            <a:ext cx="2409825" cy="447675"/>
          </a:xfrm>
          <a:prstGeom prst="rect">
            <a:avLst/>
          </a:prstGeom>
        </p:spPr>
        <p:txBody>
          <a:bodyPr anchor="t" rtlCol="false" lIns="114300" rIns="114300" tIns="57150" bIns="57150" anchorCtr="false" vert="horz" wrap="square">
            <a:spAutoFit/>
          </a:bodyPr>
          <a:lstStyle/>
          <a:p>
            <a:pPr>
              <a:lnSpc>
                <a:spcPct val="96000"/>
              </a:lnSpc>
            </a:pPr>
            <a:r>
              <a:rPr lang="en-US" b="true" sz="2025">
                <a:solidFill>
                  <a:schemeClr val="accent1">
                    <a:alpha val="100000"/>
                  </a:schemeClr>
                </a:solidFill>
                <a:latin typeface="Microsoft Yahei"/>
                <a:ea typeface="Microsoft Yahei"/>
                <a:cs typeface="Microsoft Yahei"/>
              </a:rPr>
              <a:t>扁平化组织</a:t>
            </a:r>
          </a:p>
        </p:txBody>
      </p:sp>
      <p:cxnSp>
        <p:nvCxnSpPr>
          <p:cNvPr name="Connector 5" id="5"/>
          <p:cNvCxnSpPr/>
          <p:nvPr/>
        </p:nvCxnSpPr>
        <p:spPr>
          <a:xfrm>
            <a:off x="1095003" y="4507169"/>
            <a:ext cx="2676821" cy="0"/>
          </a:xfrm>
          <a:prstGeom prst="line">
            <a:avLst/>
          </a:prstGeom>
          <a:ln w="9525">
            <a:solidFill>
              <a:schemeClr val="accent1">
                <a:lumMod val="75000"/>
              </a:schemeClr>
            </a:solidFill>
            <a:prstDash val="solid"/>
          </a:ln>
        </p:spPr>
        <p:style>
          <a:lnRef idx="0">
            <a:schemeClr val="accent1"/>
          </a:lnRef>
          <a:fillRef idx="1">
            <a:schemeClr val="accent1"/>
          </a:fillRef>
          <a:effectRef idx="0">
            <a:schemeClr val="accent1"/>
          </a:effectRef>
          <a:fontRef idx="minor">
            <a:schemeClr val="lt1"/>
          </a:fontRef>
        </p:style>
      </p:cxnSp>
      <p:cxnSp>
        <p:nvCxnSpPr>
          <p:cNvPr name="Connector 6" id="6"/>
          <p:cNvCxnSpPr/>
          <p:nvPr/>
        </p:nvCxnSpPr>
        <p:spPr>
          <a:xfrm>
            <a:off x="3569918" y="4041523"/>
            <a:ext cx="207264" cy="0"/>
          </a:xfrm>
          <a:prstGeom prst="line">
            <a:avLst/>
          </a:prstGeom>
          <a:ln w="38100">
            <a:solidFill>
              <a:schemeClr val="accent1"/>
            </a:solidFill>
            <a:prstDash val="solid"/>
          </a:ln>
        </p:spPr>
        <p:style>
          <a:lnRef idx="0">
            <a:schemeClr val="accent1"/>
          </a:lnRef>
          <a:fillRef idx="1">
            <a:schemeClr val="accent1"/>
          </a:fillRef>
          <a:effectRef idx="0">
            <a:schemeClr val="accent1"/>
          </a:effectRef>
          <a:fontRef idx="minor">
            <a:schemeClr val="lt1"/>
          </a:fontRef>
        </p:style>
      </p:cxnSp>
      <p:sp>
        <p:nvSpPr>
          <p:cNvPr name="Freeform 7" id="7"/>
          <p:cNvSpPr/>
          <p:nvPr/>
        </p:nvSpPr>
        <p:spPr>
          <a:xfrm rot="0">
            <a:off x="3687773" y="3947812"/>
            <a:ext cx="151723" cy="187422"/>
          </a:xfrm>
          <a:custGeom>
            <a:avLst/>
            <a:gdLst/>
            <a:ahLst/>
            <a:cxnLst/>
            <a:rect r="r" b="b" t="t" l="l"/>
            <a:pathLst>
              <a:path h="1905000" w="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p/>
        </p:txBody>
      </p:sp>
      <p:sp>
        <p:nvSpPr>
          <p:cNvPr name="AutoShape 8" id="8"/>
          <p:cNvSpPr/>
          <p:nvPr/>
        </p:nvSpPr>
        <p:spPr>
          <a:xfrm rot="0">
            <a:off x="4671297" y="1454147"/>
            <a:ext cx="932011" cy="932011"/>
          </a:xfrm>
          <a:prstGeom prst="ellipse">
            <a:avLst/>
          </a:prstGeom>
          <a:solidFill>
            <a:schemeClr val="accent2">
              <a:alpha val="100000"/>
            </a:schemeClr>
          </a:solidFill>
        </p:spPr>
        <p:txBody>
          <a:bodyPr/>
          <a:p/>
        </p:txBody>
      </p:sp>
      <p:pic>
        <p:nvPicPr>
          <p:cNvPr name="Picture 9" id="9"/>
          <p:cNvPicPr>
            <a:picLocks noChangeAspect="true"/>
          </p:cNvPicPr>
          <p:nvPr/>
        </p:nvPicPr>
        <p:blipFill>
          <a:blip r:embed="rId3"/>
          <a:srcRect/>
          <a:stretch>
            <a:fillRect/>
          </a:stretch>
        </p:blipFill>
        <p:spPr>
          <a:xfrm rot="0">
            <a:off x="5039938" y="1393187"/>
            <a:ext cx="2231507" cy="2231507"/>
          </a:xfrm>
          <a:prstGeom prst="ellipse">
            <a:avLst/>
          </a:prstGeom>
        </p:spPr>
      </p:pic>
      <p:sp>
        <p:nvSpPr>
          <p:cNvPr name="TextBox 10" id="10"/>
          <p:cNvSpPr txBox="true"/>
          <p:nvPr/>
        </p:nvSpPr>
        <p:spPr>
          <a:xfrm rot="0">
            <a:off x="4671297" y="3829496"/>
            <a:ext cx="2409825" cy="447675"/>
          </a:xfrm>
          <a:prstGeom prst="rect">
            <a:avLst/>
          </a:prstGeom>
        </p:spPr>
        <p:txBody>
          <a:bodyPr anchor="t" rtlCol="false" lIns="114300" rIns="114300" tIns="57150" bIns="57150" anchorCtr="false" vert="horz" wrap="square">
            <a:spAutoFit/>
          </a:bodyPr>
          <a:lstStyle/>
          <a:p>
            <a:pPr>
              <a:lnSpc>
                <a:spcPct val="96000"/>
              </a:lnSpc>
            </a:pPr>
            <a:r>
              <a:rPr lang="en-US" b="true" sz="2025">
                <a:solidFill>
                  <a:schemeClr val="accent1">
                    <a:alpha val="100000"/>
                  </a:schemeClr>
                </a:solidFill>
                <a:latin typeface="Microsoft Yahei"/>
                <a:ea typeface="Microsoft Yahei"/>
                <a:cs typeface="Microsoft Yahei"/>
              </a:rPr>
              <a:t>敏捷性提升</a:t>
            </a:r>
          </a:p>
        </p:txBody>
      </p:sp>
      <p:cxnSp>
        <p:nvCxnSpPr>
          <p:cNvPr name="Connector 11" id="11"/>
          <p:cNvCxnSpPr/>
          <p:nvPr/>
        </p:nvCxnSpPr>
        <p:spPr>
          <a:xfrm>
            <a:off x="4776211" y="4446335"/>
            <a:ext cx="2676821" cy="0"/>
          </a:xfrm>
          <a:prstGeom prst="line">
            <a:avLst/>
          </a:prstGeom>
          <a:ln w="9525">
            <a:solidFill>
              <a:schemeClr val="accent2">
                <a:lumMod val="75000"/>
              </a:schemeClr>
            </a:solidFill>
            <a:prstDash val="solid"/>
          </a:ln>
        </p:spPr>
        <p:style>
          <a:lnRef idx="0">
            <a:schemeClr val="accent2"/>
          </a:lnRef>
          <a:fillRef idx="1">
            <a:schemeClr val="accent2"/>
          </a:fillRef>
          <a:effectRef idx="0">
            <a:schemeClr val="accent2"/>
          </a:effectRef>
          <a:fontRef idx="minor">
            <a:schemeClr val="lt1"/>
          </a:fontRef>
        </p:style>
      </p:cxnSp>
      <p:cxnSp>
        <p:nvCxnSpPr>
          <p:cNvPr name="Connector 12" id="12"/>
          <p:cNvCxnSpPr/>
          <p:nvPr/>
        </p:nvCxnSpPr>
        <p:spPr>
          <a:xfrm>
            <a:off x="7251125" y="4041523"/>
            <a:ext cx="207264" cy="0"/>
          </a:xfrm>
          <a:prstGeom prst="line">
            <a:avLst/>
          </a:prstGeom>
          <a:ln w="38100">
            <a:solidFill>
              <a:schemeClr val="accent2"/>
            </a:solidFill>
            <a:prstDash val="solid"/>
          </a:ln>
        </p:spPr>
        <p:style>
          <a:lnRef idx="0">
            <a:schemeClr val="accent2"/>
          </a:lnRef>
          <a:fillRef idx="1">
            <a:schemeClr val="accent2"/>
          </a:fillRef>
          <a:effectRef idx="0">
            <a:schemeClr val="accent2"/>
          </a:effectRef>
          <a:fontRef idx="minor">
            <a:schemeClr val="lt1"/>
          </a:fontRef>
        </p:style>
      </p:cxnSp>
      <p:sp>
        <p:nvSpPr>
          <p:cNvPr name="Freeform 13" id="13"/>
          <p:cNvSpPr/>
          <p:nvPr/>
        </p:nvSpPr>
        <p:spPr>
          <a:xfrm rot="0">
            <a:off x="7368981" y="3947812"/>
            <a:ext cx="151723" cy="187422"/>
          </a:xfrm>
          <a:custGeom>
            <a:avLst/>
            <a:gdLst/>
            <a:ahLst/>
            <a:cxnLst/>
            <a:rect r="r" b="b" t="t" l="l"/>
            <a:pathLst>
              <a:path h="1905000" w="1905000">
                <a:moveTo>
                  <a:pt x="0" y="0"/>
                </a:moveTo>
                <a:lnTo>
                  <a:pt x="762000" y="0"/>
                </a:lnTo>
                <a:lnTo>
                  <a:pt x="1905000" y="952500"/>
                </a:lnTo>
                <a:lnTo>
                  <a:pt x="762000" y="1905000"/>
                </a:lnTo>
                <a:lnTo>
                  <a:pt x="0" y="1905000"/>
                </a:lnTo>
                <a:lnTo>
                  <a:pt x="1143000" y="952500"/>
                </a:lnTo>
                <a:lnTo>
                  <a:pt x="0" y="0"/>
                </a:lnTo>
                <a:close/>
              </a:path>
            </a:pathLst>
          </a:custGeom>
          <a:solidFill>
            <a:schemeClr val="accent2">
              <a:alpha val="100000"/>
            </a:schemeClr>
          </a:solidFill>
        </p:spPr>
        <p:txBody>
          <a:bodyPr/>
          <a:p/>
        </p:txBody>
      </p:sp>
      <p:sp>
        <p:nvSpPr>
          <p:cNvPr name="AutoShape 14" id="14"/>
          <p:cNvSpPr/>
          <p:nvPr/>
        </p:nvSpPr>
        <p:spPr>
          <a:xfrm rot="0">
            <a:off x="8373015" y="1454147"/>
            <a:ext cx="932011" cy="932011"/>
          </a:xfrm>
          <a:prstGeom prst="ellipse">
            <a:avLst/>
          </a:prstGeom>
          <a:solidFill>
            <a:schemeClr val="accent1">
              <a:alpha val="100000"/>
            </a:schemeClr>
          </a:solidFill>
        </p:spPr>
        <p:txBody>
          <a:bodyPr/>
          <a:p/>
        </p:txBody>
      </p:sp>
      <p:pic>
        <p:nvPicPr>
          <p:cNvPr name="Picture 15" id="15"/>
          <p:cNvPicPr>
            <a:picLocks noChangeAspect="true"/>
          </p:cNvPicPr>
          <p:nvPr/>
        </p:nvPicPr>
        <p:blipFill>
          <a:blip r:embed="rId4"/>
          <a:srcRect/>
          <a:stretch>
            <a:fillRect/>
          </a:stretch>
        </p:blipFill>
        <p:spPr>
          <a:xfrm rot="0">
            <a:off x="8741656" y="1393187"/>
            <a:ext cx="2231507" cy="2231507"/>
          </a:xfrm>
          <a:prstGeom prst="ellipse">
            <a:avLst/>
          </a:prstGeom>
        </p:spPr>
      </p:pic>
      <p:sp>
        <p:nvSpPr>
          <p:cNvPr name="TextBox 16" id="16"/>
          <p:cNvSpPr txBox="true"/>
          <p:nvPr/>
        </p:nvSpPr>
        <p:spPr>
          <a:xfrm rot="0">
            <a:off x="8373015" y="3829496"/>
            <a:ext cx="2409825" cy="447675"/>
          </a:xfrm>
          <a:prstGeom prst="rect">
            <a:avLst/>
          </a:prstGeom>
        </p:spPr>
        <p:txBody>
          <a:bodyPr anchor="t" rtlCol="false" lIns="114300" rIns="114300" tIns="57150" bIns="57150" anchorCtr="false" vert="horz" wrap="square">
            <a:spAutoFit/>
          </a:bodyPr>
          <a:lstStyle/>
          <a:p>
            <a:pPr>
              <a:lnSpc>
                <a:spcPct val="96000"/>
              </a:lnSpc>
            </a:pPr>
            <a:r>
              <a:rPr lang="en-US" b="true" sz="2025">
                <a:solidFill>
                  <a:schemeClr val="accent1">
                    <a:alpha val="100000"/>
                  </a:schemeClr>
                </a:solidFill>
                <a:latin typeface="Microsoft Yahei"/>
                <a:ea typeface="Microsoft Yahei"/>
                <a:cs typeface="Microsoft Yahei"/>
              </a:rPr>
              <a:t>跨部门协作</a:t>
            </a:r>
          </a:p>
        </p:txBody>
      </p:sp>
      <p:cxnSp>
        <p:nvCxnSpPr>
          <p:cNvPr name="Connector 17" id="17"/>
          <p:cNvCxnSpPr/>
          <p:nvPr/>
        </p:nvCxnSpPr>
        <p:spPr>
          <a:xfrm>
            <a:off x="8477928" y="4446335"/>
            <a:ext cx="2676821" cy="0"/>
          </a:xfrm>
          <a:prstGeom prst="line">
            <a:avLst/>
          </a:prstGeom>
          <a:ln w="9525">
            <a:solidFill>
              <a:schemeClr val="accent1">
                <a:lumMod val="75000"/>
              </a:schemeClr>
            </a:solidFill>
            <a:prstDash val="solid"/>
          </a:ln>
        </p:spPr>
        <p:style>
          <a:lnRef idx="0">
            <a:schemeClr val="accent1"/>
          </a:lnRef>
          <a:fillRef idx="1">
            <a:schemeClr val="accent1"/>
          </a:fillRef>
          <a:effectRef idx="0">
            <a:schemeClr val="accent1"/>
          </a:effectRef>
          <a:fontRef idx="minor">
            <a:schemeClr val="lt1"/>
          </a:fontRef>
        </p:style>
      </p:cxnSp>
      <p:cxnSp>
        <p:nvCxnSpPr>
          <p:cNvPr name="Connector 18" id="18"/>
          <p:cNvCxnSpPr/>
          <p:nvPr/>
        </p:nvCxnSpPr>
        <p:spPr>
          <a:xfrm>
            <a:off x="10952843" y="4041523"/>
            <a:ext cx="207264" cy="0"/>
          </a:xfrm>
          <a:prstGeom prst="line">
            <a:avLst/>
          </a:prstGeom>
          <a:ln w="38100">
            <a:solidFill>
              <a:schemeClr val="accent1"/>
            </a:solidFill>
            <a:prstDash val="solid"/>
          </a:ln>
        </p:spPr>
        <p:style>
          <a:lnRef idx="0">
            <a:schemeClr val="accent1"/>
          </a:lnRef>
          <a:fillRef idx="1">
            <a:schemeClr val="accent1"/>
          </a:fillRef>
          <a:effectRef idx="0">
            <a:schemeClr val="accent1"/>
          </a:effectRef>
          <a:fontRef idx="minor">
            <a:schemeClr val="lt1"/>
          </a:fontRef>
        </p:style>
      </p:cxnSp>
      <p:sp>
        <p:nvSpPr>
          <p:cNvPr name="Freeform 19" id="19"/>
          <p:cNvSpPr/>
          <p:nvPr/>
        </p:nvSpPr>
        <p:spPr>
          <a:xfrm rot="0">
            <a:off x="11070699" y="3947812"/>
            <a:ext cx="151723" cy="187422"/>
          </a:xfrm>
          <a:custGeom>
            <a:avLst/>
            <a:gdLst/>
            <a:ahLst/>
            <a:cxnLst/>
            <a:rect r="r" b="b" t="t" l="l"/>
            <a:pathLst>
              <a:path h="1905000" w="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p/>
        </p:txBody>
      </p:sp>
      <p:pic>
        <p:nvPicPr>
          <p:cNvPr name="Picture 20" id="20"/>
          <p:cNvPicPr>
            <a:picLocks noChangeAspect="true"/>
          </p:cNvPicPr>
          <p:nvPr/>
        </p:nvPicPr>
        <p:blipFill>
          <a:blip r:embed="rId5"/>
          <a:srcRect l="0" t="12500" b="12500"/>
          <a:stretch>
            <a:fillRect/>
          </a:stretch>
        </p:blipFill>
        <p:spPr>
          <a:xfrm rot="0">
            <a:off x="1358558" y="1454147"/>
            <a:ext cx="2231507" cy="2231507"/>
          </a:xfrm>
          <a:prstGeom prst="ellipse">
            <a:avLst/>
          </a:prstGeom>
        </p:spPr>
      </p:pic>
      <p:sp>
        <p:nvSpPr>
          <p:cNvPr name="TextBox 21" id="21"/>
          <p:cNvSpPr txBox="true"/>
          <p:nvPr/>
        </p:nvSpPr>
        <p:spPr>
          <a:xfrm rot="0">
            <a:off x="4671297" y="4677159"/>
            <a:ext cx="2409825" cy="1047750"/>
          </a:xfrm>
          <a:prstGeom prst="rect">
            <a:avLst/>
          </a:prstGeom>
        </p:spPr>
        <p:txBody>
          <a:bodyPr anchor="t" rtlCol="false" lIns="114300" rIns="114300" tIns="57150" bIns="57150" anchorCtr="false" vert="horz" wrap="square">
            <a:spAutoFit/>
          </a:bodyPr>
          <a:lstStyle/>
          <a:p>
            <a:pPr algn="just">
              <a:lnSpc>
                <a:spcPct val="96000"/>
              </a:lnSpc>
            </a:pPr>
            <a:r>
              <a:rPr lang="en-US" sz="1500">
                <a:solidFill>
                  <a:schemeClr val="dk1">
                    <a:alpha val="100000"/>
                  </a:schemeClr>
                </a:solidFill>
                <a:latin typeface="Microsoft Yahei"/>
                <a:ea typeface="Microsoft Yahei"/>
                <a:cs typeface="Microsoft Yahei"/>
              </a:rPr>
              <a:t>能够快速响应市场变化，调整战略和业务模式。</a:t>
            </a:r>
          </a:p>
        </p:txBody>
      </p:sp>
      <p:sp>
        <p:nvSpPr>
          <p:cNvPr name="TextBox 22" id="22"/>
          <p:cNvSpPr txBox="true"/>
          <p:nvPr/>
        </p:nvSpPr>
        <p:spPr>
          <a:xfrm rot="0">
            <a:off x="8373015" y="4677159"/>
            <a:ext cx="2409825" cy="1047750"/>
          </a:xfrm>
          <a:prstGeom prst="rect">
            <a:avLst/>
          </a:prstGeom>
        </p:spPr>
        <p:txBody>
          <a:bodyPr anchor="t" rtlCol="false" lIns="114300" rIns="114300" tIns="57150" bIns="57150" anchorCtr="false" vert="horz" wrap="square">
            <a:spAutoFit/>
          </a:bodyPr>
          <a:lstStyle/>
          <a:p>
            <a:pPr algn="just">
              <a:lnSpc>
                <a:spcPct val="96000"/>
              </a:lnSpc>
            </a:pPr>
            <a:r>
              <a:rPr lang="en-US" sz="1500">
                <a:solidFill>
                  <a:schemeClr val="dk1">
                    <a:alpha val="100000"/>
                  </a:schemeClr>
                </a:solidFill>
                <a:latin typeface="Microsoft Yahei"/>
                <a:ea typeface="Microsoft Yahei"/>
                <a:cs typeface="Microsoft Yahei"/>
              </a:rPr>
              <a:t>打破部门壁垒，促进跨部门、跨团队的合作与沟通。</a:t>
            </a:r>
          </a:p>
        </p:txBody>
      </p:sp>
      <p:sp>
        <p:nvSpPr>
          <p:cNvPr name="TextBox 23" id="23"/>
          <p:cNvSpPr txBox="true"/>
          <p:nvPr/>
        </p:nvSpPr>
        <p:spPr>
          <a:xfrm rot="0">
            <a:off x="8392065" y="1604894"/>
            <a:ext cx="581025" cy="457200"/>
          </a:xfrm>
          <a:prstGeom prst="rect">
            <a:avLst/>
          </a:prstGeom>
        </p:spPr>
        <p:txBody>
          <a:bodyPr anchor="ctr" rtlCol="false" lIns="114300" rIns="114300" tIns="57150" bIns="57150" anchorCtr="true" vert="horz" wrap="square">
            <a:spAutoFit/>
          </a:bodyPr>
          <a:lstStyle/>
          <a:p>
            <a:pPr algn="ctr">
              <a:lnSpc>
                <a:spcPct val="100000"/>
              </a:lnSpc>
              <a:spcBef>
                <a:spcPts val="450"/>
              </a:spcBef>
            </a:pPr>
            <a:r>
              <a:rPr lang="en-US" b="true" sz="2025">
                <a:solidFill>
                  <a:srgbClr val="FFFFFF">
                    <a:alpha val="100000"/>
                  </a:srgbClr>
                </a:solidFill>
                <a:latin typeface="Microsoft Yahei"/>
                <a:ea typeface="Microsoft Yahei"/>
                <a:cs typeface="Microsoft Yahei"/>
              </a:rPr>
              <a:t>03</a:t>
            </a:r>
          </a:p>
        </p:txBody>
      </p:sp>
      <p:sp>
        <p:nvSpPr>
          <p:cNvPr name="TextBox 24" id="24"/>
          <p:cNvSpPr txBox="true"/>
          <p:nvPr/>
        </p:nvSpPr>
        <p:spPr>
          <a:xfrm rot="0">
            <a:off x="4690347" y="1604894"/>
            <a:ext cx="578298" cy="437007"/>
          </a:xfrm>
          <a:prstGeom prst="rect">
            <a:avLst/>
          </a:prstGeom>
        </p:spPr>
        <p:txBody>
          <a:bodyPr anchor="ctr" rtlCol="false" lIns="114300" rIns="114300" tIns="57150" bIns="57150" anchorCtr="true" vert="horz" wrap="square">
            <a:spAutoFit/>
          </a:bodyPr>
          <a:lstStyle/>
          <a:p>
            <a:pPr>
              <a:lnSpc>
                <a:spcPct val="100000"/>
              </a:lnSpc>
              <a:spcBef>
                <a:spcPts val="450"/>
              </a:spcBef>
            </a:pPr>
            <a:r>
              <a:rPr lang="en-US" b="true" sz="2025">
                <a:solidFill>
                  <a:srgbClr val="FFFFFF">
                    <a:alpha val="100000"/>
                  </a:srgbClr>
                </a:solidFill>
                <a:latin typeface="Microsoft Yahei"/>
                <a:ea typeface="Microsoft Yahei"/>
                <a:cs typeface="Microsoft Yahei"/>
              </a:rPr>
              <a:t>02</a:t>
            </a:r>
          </a:p>
        </p:txBody>
      </p:sp>
      <p:sp>
        <p:nvSpPr>
          <p:cNvPr name="TextBox 25" id="25"/>
          <p:cNvSpPr txBox="true"/>
          <p:nvPr/>
        </p:nvSpPr>
        <p:spPr>
          <a:xfrm rot="0">
            <a:off x="980564" y="1604894"/>
            <a:ext cx="581025" cy="457200"/>
          </a:xfrm>
          <a:prstGeom prst="rect">
            <a:avLst/>
          </a:prstGeom>
        </p:spPr>
        <p:txBody>
          <a:bodyPr anchor="ctr" rtlCol="false" lIns="114300" rIns="114300" tIns="57150" bIns="57150" anchorCtr="true" vert="horz" wrap="square">
            <a:spAutoFit/>
          </a:bodyPr>
          <a:lstStyle/>
          <a:p>
            <a:pPr algn="ctr">
              <a:lnSpc>
                <a:spcPct val="100000"/>
              </a:lnSpc>
              <a:spcBef>
                <a:spcPts val="450"/>
              </a:spcBef>
            </a:pPr>
            <a:r>
              <a:rPr lang="en-US" b="true" sz="2025">
                <a:solidFill>
                  <a:srgbClr val="FFFFFF">
                    <a:alpha val="100000"/>
                  </a:srgbClr>
                </a:solidFill>
                <a:latin typeface="Microsoft Yahei"/>
                <a:ea typeface="Microsoft Yahei"/>
                <a:cs typeface="Microsoft Yahei"/>
              </a:rPr>
              <a:t>01</a:t>
            </a:r>
          </a:p>
        </p:txBody>
      </p:sp>
      <p:grpSp>
        <p:nvGrpSpPr>
          <p:cNvPr name="Group 26" id="26"/>
          <p:cNvGrpSpPr/>
          <p:nvPr/>
        </p:nvGrpSpPr>
        <p:grpSpPr>
          <a:xfrm rot="0">
            <a:off x="454963" y="93878"/>
            <a:ext cx="10641129" cy="914400"/>
            <a:chOff x="454963" y="93878"/>
            <a:chExt cx="10641129" cy="914400"/>
          </a:xfrm>
        </p:grpSpPr>
        <p:sp>
          <p:nvSpPr>
            <p:cNvPr name="AutoShape 27" id="27"/>
            <p:cNvSpPr/>
            <p:nvPr/>
          </p:nvSpPr>
          <p:spPr>
            <a:xfrm rot="0">
              <a:off x="454963" y="331168"/>
              <a:ext cx="84147" cy="84147"/>
            </a:xfrm>
            <a:prstGeom prst="ellipse">
              <a:avLst/>
            </a:prstGeom>
            <a:solidFill>
              <a:schemeClr val="accent1">
                <a:alpha val="100000"/>
              </a:schemeClr>
            </a:solidFill>
          </p:spPr>
          <p:txBody>
            <a:bodyPr/>
            <a:p/>
          </p:txBody>
        </p:sp>
        <p:sp>
          <p:nvSpPr>
            <p:cNvPr name="AutoShape 28" id="28"/>
            <p:cNvSpPr/>
            <p:nvPr/>
          </p:nvSpPr>
          <p:spPr>
            <a:xfrm rot="0">
              <a:off x="575049" y="337743"/>
              <a:ext cx="78137" cy="78137"/>
            </a:xfrm>
            <a:prstGeom prst="ellipse">
              <a:avLst/>
            </a:prstGeom>
            <a:solidFill>
              <a:schemeClr val="accent1">
                <a:alpha val="80000"/>
              </a:schemeClr>
            </a:solidFill>
          </p:spPr>
          <p:txBody>
            <a:bodyPr/>
            <a:p/>
          </p:txBody>
        </p:sp>
        <p:sp>
          <p:nvSpPr>
            <p:cNvPr name="AutoShape 29" id="29"/>
            <p:cNvSpPr/>
            <p:nvPr/>
          </p:nvSpPr>
          <p:spPr>
            <a:xfrm rot="0">
              <a:off x="689125" y="339460"/>
              <a:ext cx="74704" cy="74704"/>
            </a:xfrm>
            <a:prstGeom prst="ellipse">
              <a:avLst/>
            </a:prstGeom>
            <a:solidFill>
              <a:schemeClr val="accent1">
                <a:alpha val="60000"/>
              </a:schemeClr>
            </a:solidFill>
          </p:spPr>
          <p:txBody>
            <a:bodyPr/>
            <a:p/>
          </p:txBody>
        </p:sp>
        <p:sp>
          <p:nvSpPr>
            <p:cNvPr name="AutoShape 30" id="30"/>
            <p:cNvSpPr/>
            <p:nvPr/>
          </p:nvSpPr>
          <p:spPr>
            <a:xfrm rot="0">
              <a:off x="799768" y="348430"/>
              <a:ext cx="69238" cy="69238"/>
            </a:xfrm>
            <a:prstGeom prst="ellipse">
              <a:avLst/>
            </a:prstGeom>
            <a:solidFill>
              <a:schemeClr val="accent1">
                <a:alpha val="40000"/>
              </a:schemeClr>
            </a:solidFill>
          </p:spPr>
          <p:txBody>
            <a:bodyPr/>
            <a:p/>
          </p:txBody>
        </p:sp>
        <p:sp>
          <p:nvSpPr>
            <p:cNvPr name="AutoShape 31" id="31"/>
            <p:cNvSpPr/>
            <p:nvPr/>
          </p:nvSpPr>
          <p:spPr>
            <a:xfrm rot="0">
              <a:off x="904945" y="344297"/>
              <a:ext cx="65594" cy="65594"/>
            </a:xfrm>
            <a:prstGeom prst="ellipse">
              <a:avLst/>
            </a:prstGeom>
            <a:solidFill>
              <a:schemeClr val="accent1">
                <a:alpha val="20000"/>
              </a:schemeClr>
            </a:solidFill>
          </p:spPr>
          <p:txBody>
            <a:bodyPr/>
            <a:p/>
          </p:txBody>
        </p:sp>
        <p:sp>
          <p:nvSpPr>
            <p:cNvPr name="AutoShape 32" id="32"/>
            <p:cNvSpPr/>
            <p:nvPr/>
          </p:nvSpPr>
          <p:spPr>
            <a:xfrm rot="0">
              <a:off x="454963" y="448942"/>
              <a:ext cx="84147" cy="84147"/>
            </a:xfrm>
            <a:prstGeom prst="ellipse">
              <a:avLst/>
            </a:prstGeom>
            <a:solidFill>
              <a:schemeClr val="accent1">
                <a:alpha val="100000"/>
              </a:schemeClr>
            </a:solidFill>
          </p:spPr>
          <p:txBody>
            <a:bodyPr/>
            <a:p/>
          </p:txBody>
        </p:sp>
        <p:sp>
          <p:nvSpPr>
            <p:cNvPr name="AutoShape 33" id="33"/>
            <p:cNvSpPr/>
            <p:nvPr/>
          </p:nvSpPr>
          <p:spPr>
            <a:xfrm rot="0">
              <a:off x="575049" y="455517"/>
              <a:ext cx="78137" cy="78137"/>
            </a:xfrm>
            <a:prstGeom prst="ellipse">
              <a:avLst/>
            </a:prstGeom>
            <a:solidFill>
              <a:schemeClr val="accent1">
                <a:alpha val="80000"/>
              </a:schemeClr>
            </a:solidFill>
          </p:spPr>
          <p:txBody>
            <a:bodyPr/>
            <a:p/>
          </p:txBody>
        </p:sp>
        <p:sp>
          <p:nvSpPr>
            <p:cNvPr name="AutoShape 34" id="34"/>
            <p:cNvSpPr/>
            <p:nvPr/>
          </p:nvSpPr>
          <p:spPr>
            <a:xfrm rot="0">
              <a:off x="689125" y="457233"/>
              <a:ext cx="74704" cy="74704"/>
            </a:xfrm>
            <a:prstGeom prst="ellipse">
              <a:avLst/>
            </a:prstGeom>
            <a:solidFill>
              <a:schemeClr val="accent1">
                <a:alpha val="60000"/>
              </a:schemeClr>
            </a:solidFill>
          </p:spPr>
          <p:txBody>
            <a:bodyPr/>
            <a:p/>
          </p:txBody>
        </p:sp>
        <p:sp>
          <p:nvSpPr>
            <p:cNvPr name="AutoShape 35" id="35"/>
            <p:cNvSpPr/>
            <p:nvPr/>
          </p:nvSpPr>
          <p:spPr>
            <a:xfrm rot="0">
              <a:off x="799768" y="466203"/>
              <a:ext cx="69238" cy="69238"/>
            </a:xfrm>
            <a:prstGeom prst="ellipse">
              <a:avLst/>
            </a:prstGeom>
            <a:solidFill>
              <a:schemeClr val="accent1">
                <a:alpha val="40000"/>
              </a:schemeClr>
            </a:solidFill>
          </p:spPr>
          <p:txBody>
            <a:bodyPr/>
            <a:p/>
          </p:txBody>
        </p:sp>
        <p:sp>
          <p:nvSpPr>
            <p:cNvPr name="AutoShape 36" id="36"/>
            <p:cNvSpPr/>
            <p:nvPr/>
          </p:nvSpPr>
          <p:spPr>
            <a:xfrm rot="0">
              <a:off x="904945" y="462070"/>
              <a:ext cx="65594" cy="65594"/>
            </a:xfrm>
            <a:prstGeom prst="ellipse">
              <a:avLst/>
            </a:prstGeom>
            <a:solidFill>
              <a:schemeClr val="accent1">
                <a:alpha val="20000"/>
              </a:schemeClr>
            </a:solidFill>
          </p:spPr>
          <p:txBody>
            <a:bodyPr/>
            <a:p/>
          </p:txBody>
        </p:sp>
        <p:sp>
          <p:nvSpPr>
            <p:cNvPr name="AutoShape 37" id="37"/>
            <p:cNvSpPr/>
            <p:nvPr/>
          </p:nvSpPr>
          <p:spPr>
            <a:xfrm rot="0">
              <a:off x="454963" y="566715"/>
              <a:ext cx="84147" cy="84147"/>
            </a:xfrm>
            <a:prstGeom prst="ellipse">
              <a:avLst/>
            </a:prstGeom>
            <a:solidFill>
              <a:schemeClr val="accent1">
                <a:alpha val="100000"/>
              </a:schemeClr>
            </a:solidFill>
          </p:spPr>
          <p:txBody>
            <a:bodyPr/>
            <a:p/>
          </p:txBody>
        </p:sp>
        <p:sp>
          <p:nvSpPr>
            <p:cNvPr name="AutoShape 38" id="38"/>
            <p:cNvSpPr/>
            <p:nvPr/>
          </p:nvSpPr>
          <p:spPr>
            <a:xfrm rot="0">
              <a:off x="575049" y="573291"/>
              <a:ext cx="78137" cy="78137"/>
            </a:xfrm>
            <a:prstGeom prst="ellipse">
              <a:avLst/>
            </a:prstGeom>
            <a:solidFill>
              <a:schemeClr val="accent1">
                <a:alpha val="80000"/>
              </a:schemeClr>
            </a:solidFill>
          </p:spPr>
          <p:txBody>
            <a:bodyPr/>
            <a:p/>
          </p:txBody>
        </p:sp>
        <p:sp>
          <p:nvSpPr>
            <p:cNvPr name="AutoShape 39" id="39"/>
            <p:cNvSpPr/>
            <p:nvPr/>
          </p:nvSpPr>
          <p:spPr>
            <a:xfrm rot="0">
              <a:off x="689125" y="575007"/>
              <a:ext cx="74704" cy="74704"/>
            </a:xfrm>
            <a:prstGeom prst="ellipse">
              <a:avLst/>
            </a:prstGeom>
            <a:solidFill>
              <a:schemeClr val="accent1">
                <a:alpha val="60000"/>
              </a:schemeClr>
            </a:solidFill>
          </p:spPr>
          <p:txBody>
            <a:bodyPr/>
            <a:p/>
          </p:txBody>
        </p:sp>
        <p:sp>
          <p:nvSpPr>
            <p:cNvPr name="AutoShape 40" id="40"/>
            <p:cNvSpPr/>
            <p:nvPr/>
          </p:nvSpPr>
          <p:spPr>
            <a:xfrm rot="0">
              <a:off x="799768" y="583977"/>
              <a:ext cx="69238" cy="69238"/>
            </a:xfrm>
            <a:prstGeom prst="ellipse">
              <a:avLst/>
            </a:prstGeom>
            <a:solidFill>
              <a:schemeClr val="accent1">
                <a:alpha val="40000"/>
              </a:schemeClr>
            </a:solidFill>
          </p:spPr>
          <p:txBody>
            <a:bodyPr/>
            <a:p/>
          </p:txBody>
        </p:sp>
        <p:sp>
          <p:nvSpPr>
            <p:cNvPr name="AutoShape 41" id="41"/>
            <p:cNvSpPr/>
            <p:nvPr/>
          </p:nvSpPr>
          <p:spPr>
            <a:xfrm rot="0">
              <a:off x="904945" y="579844"/>
              <a:ext cx="65594" cy="65594"/>
            </a:xfrm>
            <a:prstGeom prst="ellipse">
              <a:avLst/>
            </a:prstGeom>
            <a:solidFill>
              <a:schemeClr val="accent1">
                <a:alpha val="20000"/>
              </a:schemeClr>
            </a:solidFill>
          </p:spPr>
          <p:txBody>
            <a:bodyPr/>
            <a:p/>
          </p:txBody>
        </p:sp>
        <p:sp>
          <p:nvSpPr>
            <p:cNvPr name="AutoShape 42" id="42"/>
            <p:cNvSpPr/>
            <p:nvPr/>
          </p:nvSpPr>
          <p:spPr>
            <a:xfrm rot="0">
              <a:off x="454963" y="684489"/>
              <a:ext cx="84147" cy="84147"/>
            </a:xfrm>
            <a:prstGeom prst="ellipse">
              <a:avLst/>
            </a:prstGeom>
            <a:solidFill>
              <a:schemeClr val="accent1">
                <a:alpha val="100000"/>
              </a:schemeClr>
            </a:solidFill>
          </p:spPr>
          <p:txBody>
            <a:bodyPr/>
            <a:p/>
          </p:txBody>
        </p:sp>
        <p:sp>
          <p:nvSpPr>
            <p:cNvPr name="AutoShape 43" id="43"/>
            <p:cNvSpPr/>
            <p:nvPr/>
          </p:nvSpPr>
          <p:spPr>
            <a:xfrm rot="0">
              <a:off x="575049" y="691064"/>
              <a:ext cx="78137" cy="78137"/>
            </a:xfrm>
            <a:prstGeom prst="ellipse">
              <a:avLst/>
            </a:prstGeom>
            <a:solidFill>
              <a:schemeClr val="accent1">
                <a:alpha val="80000"/>
              </a:schemeClr>
            </a:solidFill>
          </p:spPr>
          <p:txBody>
            <a:bodyPr/>
            <a:p/>
          </p:txBody>
        </p:sp>
        <p:sp>
          <p:nvSpPr>
            <p:cNvPr name="AutoShape 44" id="44"/>
            <p:cNvSpPr/>
            <p:nvPr/>
          </p:nvSpPr>
          <p:spPr>
            <a:xfrm rot="0">
              <a:off x="689125" y="692781"/>
              <a:ext cx="74704" cy="74704"/>
            </a:xfrm>
            <a:prstGeom prst="ellipse">
              <a:avLst/>
            </a:prstGeom>
            <a:solidFill>
              <a:schemeClr val="accent1">
                <a:alpha val="60000"/>
              </a:schemeClr>
            </a:solidFill>
          </p:spPr>
          <p:txBody>
            <a:bodyPr/>
            <a:p/>
          </p:txBody>
        </p:sp>
        <p:sp>
          <p:nvSpPr>
            <p:cNvPr name="AutoShape 45" id="45"/>
            <p:cNvSpPr/>
            <p:nvPr/>
          </p:nvSpPr>
          <p:spPr>
            <a:xfrm rot="0">
              <a:off x="799768" y="701751"/>
              <a:ext cx="69238" cy="69238"/>
            </a:xfrm>
            <a:prstGeom prst="ellipse">
              <a:avLst/>
            </a:prstGeom>
            <a:solidFill>
              <a:schemeClr val="accent1">
                <a:alpha val="40000"/>
              </a:schemeClr>
            </a:solidFill>
          </p:spPr>
          <p:txBody>
            <a:bodyPr/>
            <a:p/>
          </p:txBody>
        </p:sp>
        <p:sp>
          <p:nvSpPr>
            <p:cNvPr name="AutoShape 46" id="46"/>
            <p:cNvSpPr/>
            <p:nvPr/>
          </p:nvSpPr>
          <p:spPr>
            <a:xfrm rot="0">
              <a:off x="904945" y="697618"/>
              <a:ext cx="65594" cy="65594"/>
            </a:xfrm>
            <a:prstGeom prst="ellipse">
              <a:avLst/>
            </a:prstGeom>
            <a:solidFill>
              <a:schemeClr val="accent1">
                <a:alpha val="20000"/>
              </a:schemeClr>
            </a:solidFill>
          </p:spPr>
          <p:txBody>
            <a:bodyPr/>
            <a:p/>
          </p:txBody>
        </p:sp>
        <p:sp>
          <p:nvSpPr>
            <p:cNvPr name="TextBox 47" id="47"/>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组织扁平化与敏捷性提升</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cxnSp>
        <p:nvCxnSpPr>
          <p:cNvPr name="Connector 2" id="2"/>
          <p:cNvCxnSpPr/>
          <p:nvPr/>
        </p:nvCxnSpPr>
        <p:spPr>
          <a:xfrm flipV="true">
            <a:off x="1296416" y="4399620"/>
            <a:ext cx="2492359" cy="4740"/>
          </a:xfrm>
          <a:prstGeom prst="line">
            <a:avLst/>
          </a:prstGeom>
          <a:ln w="9525">
            <a:solidFill>
              <a:schemeClr val="accent1"/>
            </a:solidFill>
            <a:prstDash val="solid"/>
          </a:ln>
        </p:spPr>
        <p:style>
          <a:lnRef idx="0">
            <a:schemeClr val="accent1"/>
          </a:lnRef>
          <a:fillRef idx="1">
            <a:schemeClr val="accent1"/>
          </a:fillRef>
          <a:effectRef idx="0">
            <a:schemeClr val="accent1"/>
          </a:effectRef>
          <a:fontRef idx="minor">
            <a:schemeClr val="lt1"/>
          </a:fontRef>
        </p:style>
      </p:cxnSp>
      <p:sp>
        <p:nvSpPr>
          <p:cNvPr name="AutoShape 3" id="3"/>
          <p:cNvSpPr/>
          <p:nvPr/>
        </p:nvSpPr>
        <p:spPr>
          <a:xfrm rot="-3859086" flipV="true">
            <a:off x="1527125" y="1469413"/>
            <a:ext cx="2109431" cy="2217572"/>
          </a:xfrm>
          <a:prstGeom prst="parallelogram">
            <a:avLst>
              <a:gd fmla="val 54601" name="adj"/>
            </a:avLst>
          </a:prstGeom>
          <a:solidFill>
            <a:schemeClr val="accent1">
              <a:alpha val="100000"/>
            </a:schemeClr>
          </a:solidFill>
        </p:spPr>
        <p:txBody>
          <a:bodyPr/>
          <a:p/>
        </p:txBody>
      </p:sp>
      <p:sp>
        <p:nvSpPr>
          <p:cNvPr name="TextBox 4" id="4"/>
          <p:cNvSpPr txBox="true"/>
          <p:nvPr/>
        </p:nvSpPr>
        <p:spPr>
          <a:xfrm rot="0">
            <a:off x="1338084" y="4590395"/>
            <a:ext cx="2450691" cy="1287399"/>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通过数字化工具促进信息共享和团队协作，提高协同效率。</a:t>
            </a:r>
          </a:p>
        </p:txBody>
      </p:sp>
      <p:pic>
        <p:nvPicPr>
          <p:cNvPr name="Picture 5" id="5"/>
          <p:cNvPicPr>
            <a:picLocks noChangeAspect="true"/>
          </p:cNvPicPr>
          <p:nvPr/>
        </p:nvPicPr>
        <p:blipFill>
          <a:blip r:embed="rId3"/>
          <a:srcRect/>
          <a:stretch>
            <a:fillRect/>
          </a:stretch>
        </p:blipFill>
        <p:spPr>
          <a:xfrm rot="0">
            <a:off x="1632387" y="1536628"/>
            <a:ext cx="1898907" cy="1898907"/>
          </a:xfrm>
          <a:prstGeom prst="ellipse">
            <a:avLst/>
          </a:prstGeom>
        </p:spPr>
      </p:pic>
      <p:sp>
        <p:nvSpPr>
          <p:cNvPr name="AutoShape 6" id="6"/>
          <p:cNvSpPr/>
          <p:nvPr/>
        </p:nvSpPr>
        <p:spPr>
          <a:xfrm rot="-3859086" flipV="true">
            <a:off x="5041284" y="1457221"/>
            <a:ext cx="2109431" cy="2217572"/>
          </a:xfrm>
          <a:prstGeom prst="parallelogram">
            <a:avLst>
              <a:gd fmla="val 54601" name="adj"/>
            </a:avLst>
          </a:prstGeom>
          <a:solidFill>
            <a:schemeClr val="accent2">
              <a:alpha val="100000"/>
            </a:schemeClr>
          </a:solidFill>
        </p:spPr>
        <p:txBody>
          <a:bodyPr/>
          <a:p/>
        </p:txBody>
      </p:sp>
      <p:pic>
        <p:nvPicPr>
          <p:cNvPr name="Picture 7" id="7"/>
          <p:cNvPicPr>
            <a:picLocks noChangeAspect="true"/>
          </p:cNvPicPr>
          <p:nvPr/>
        </p:nvPicPr>
        <p:blipFill>
          <a:blip r:embed="rId4"/>
          <a:srcRect/>
          <a:stretch>
            <a:fillRect/>
          </a:stretch>
        </p:blipFill>
        <p:spPr>
          <a:xfrm rot="0">
            <a:off x="5146546" y="1536628"/>
            <a:ext cx="1898907" cy="1898907"/>
          </a:xfrm>
          <a:prstGeom prst="ellipse">
            <a:avLst/>
          </a:prstGeom>
        </p:spPr>
      </p:pic>
      <p:sp>
        <p:nvSpPr>
          <p:cNvPr name="AutoShape 8" id="8"/>
          <p:cNvSpPr/>
          <p:nvPr/>
        </p:nvSpPr>
        <p:spPr>
          <a:xfrm rot="-3859086" flipV="true">
            <a:off x="8711366" y="1419290"/>
            <a:ext cx="2109431" cy="2217572"/>
          </a:xfrm>
          <a:prstGeom prst="parallelogram">
            <a:avLst>
              <a:gd fmla="val 54601" name="adj"/>
            </a:avLst>
          </a:prstGeom>
          <a:solidFill>
            <a:schemeClr val="accent1">
              <a:alpha val="100000"/>
            </a:schemeClr>
          </a:solidFill>
        </p:spPr>
        <p:txBody>
          <a:bodyPr/>
          <a:p/>
        </p:txBody>
      </p:sp>
      <p:pic>
        <p:nvPicPr>
          <p:cNvPr name="Picture 9" id="9"/>
          <p:cNvPicPr>
            <a:picLocks noChangeAspect="true"/>
          </p:cNvPicPr>
          <p:nvPr/>
        </p:nvPicPr>
        <p:blipFill>
          <a:blip r:embed="rId5"/>
          <a:srcRect/>
          <a:stretch>
            <a:fillRect/>
          </a:stretch>
        </p:blipFill>
        <p:spPr>
          <a:xfrm rot="0">
            <a:off x="8816628" y="1536628"/>
            <a:ext cx="1898907" cy="1898907"/>
          </a:xfrm>
          <a:prstGeom prst="ellipse">
            <a:avLst/>
          </a:prstGeom>
        </p:spPr>
      </p:pic>
      <p:sp>
        <p:nvSpPr>
          <p:cNvPr name="TextBox 10" id="10"/>
          <p:cNvSpPr txBox="true"/>
          <p:nvPr/>
        </p:nvSpPr>
        <p:spPr>
          <a:xfrm rot="0">
            <a:off x="1238761" y="3746205"/>
            <a:ext cx="2971800" cy="495300"/>
          </a:xfrm>
          <a:prstGeom prst="rect">
            <a:avLst/>
          </a:prstGeom>
        </p:spPr>
        <p:txBody>
          <a:bodyPr anchor="t" rtlCol="false" lIns="114300" rIns="114300" tIns="57150" bIns="57150" anchorCtr="false" vert="horz" wrap="square">
            <a:spAutoFit/>
          </a:bodyPr>
          <a:lstStyle/>
          <a:p>
            <a:pPr>
              <a:lnSpc>
                <a:spcPct val="96000"/>
              </a:lnSpc>
            </a:pPr>
            <a:r>
              <a:rPr lang="en-US" b="true" sz="2325">
                <a:solidFill>
                  <a:schemeClr val="accent1">
                    <a:alpha val="100000"/>
                  </a:schemeClr>
                </a:solidFill>
                <a:latin typeface="Microsoft Yahei"/>
                <a:ea typeface="Microsoft Yahei"/>
                <a:cs typeface="Microsoft Yahei"/>
              </a:rPr>
              <a:t>协作能力提升</a:t>
            </a:r>
          </a:p>
        </p:txBody>
      </p:sp>
      <p:sp>
        <p:nvSpPr>
          <p:cNvPr name="AutoShape 11" id="11"/>
          <p:cNvSpPr/>
          <p:nvPr/>
        </p:nvSpPr>
        <p:spPr>
          <a:xfrm rot="0">
            <a:off x="1235229" y="4350852"/>
            <a:ext cx="97536" cy="97536"/>
          </a:xfrm>
          <a:prstGeom prst="ellipse">
            <a:avLst/>
          </a:prstGeom>
          <a:solidFill>
            <a:schemeClr val="accent1">
              <a:alpha val="100000"/>
            </a:schemeClr>
          </a:solidFill>
        </p:spPr>
        <p:txBody>
          <a:bodyPr/>
          <a:p/>
        </p:txBody>
      </p:sp>
      <p:sp>
        <p:nvSpPr>
          <p:cNvPr name="AutoShape 12" id="12"/>
          <p:cNvSpPr/>
          <p:nvPr/>
        </p:nvSpPr>
        <p:spPr>
          <a:xfrm rot="0">
            <a:off x="3788775" y="4350852"/>
            <a:ext cx="97536" cy="97536"/>
          </a:xfrm>
          <a:prstGeom prst="ellipse">
            <a:avLst/>
          </a:prstGeom>
          <a:solidFill>
            <a:schemeClr val="accent1">
              <a:alpha val="100000"/>
            </a:schemeClr>
          </a:solidFill>
        </p:spPr>
        <p:txBody>
          <a:bodyPr/>
          <a:p/>
        </p:txBody>
      </p:sp>
      <p:cxnSp>
        <p:nvCxnSpPr>
          <p:cNvPr name="Connector 13" id="13"/>
          <p:cNvCxnSpPr/>
          <p:nvPr/>
        </p:nvCxnSpPr>
        <p:spPr>
          <a:xfrm flipV="true">
            <a:off x="4700847" y="4399620"/>
            <a:ext cx="2492359" cy="4740"/>
          </a:xfrm>
          <a:prstGeom prst="line">
            <a:avLst/>
          </a:prstGeom>
          <a:ln w="9525">
            <a:solidFill>
              <a:schemeClr val="accent2"/>
            </a:solidFill>
            <a:prstDash val="solid"/>
          </a:ln>
        </p:spPr>
        <p:style>
          <a:lnRef idx="0">
            <a:schemeClr val="accent2"/>
          </a:lnRef>
          <a:fillRef idx="1">
            <a:schemeClr val="accent2"/>
          </a:fillRef>
          <a:effectRef idx="0">
            <a:schemeClr val="accent2"/>
          </a:effectRef>
          <a:fontRef idx="minor">
            <a:schemeClr val="lt1"/>
          </a:fontRef>
        </p:style>
      </p:cxnSp>
      <p:sp>
        <p:nvSpPr>
          <p:cNvPr name="TextBox 14" id="14"/>
          <p:cNvSpPr txBox="true"/>
          <p:nvPr/>
        </p:nvSpPr>
        <p:spPr>
          <a:xfrm rot="0">
            <a:off x="4742516" y="4590395"/>
            <a:ext cx="2450691" cy="1287399"/>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采用在线会议、即时通讯等数字化沟通方式，提高沟通效率和质量。</a:t>
            </a:r>
          </a:p>
        </p:txBody>
      </p:sp>
      <p:sp>
        <p:nvSpPr>
          <p:cNvPr name="TextBox 15" id="15"/>
          <p:cNvSpPr txBox="true"/>
          <p:nvPr/>
        </p:nvSpPr>
        <p:spPr>
          <a:xfrm rot="0">
            <a:off x="4643192" y="3746205"/>
            <a:ext cx="2952750" cy="495300"/>
          </a:xfrm>
          <a:prstGeom prst="rect">
            <a:avLst/>
          </a:prstGeom>
        </p:spPr>
        <p:txBody>
          <a:bodyPr anchor="t" rtlCol="false" lIns="114300" rIns="114300" tIns="57150" bIns="57150" anchorCtr="false" vert="horz" wrap="square">
            <a:spAutoFit/>
          </a:bodyPr>
          <a:lstStyle/>
          <a:p>
            <a:pPr>
              <a:lnSpc>
                <a:spcPct val="96000"/>
              </a:lnSpc>
            </a:pPr>
            <a:r>
              <a:rPr lang="en-US" b="true" sz="2325">
                <a:solidFill>
                  <a:schemeClr val="accent1">
                    <a:alpha val="100000"/>
                  </a:schemeClr>
                </a:solidFill>
                <a:latin typeface="Microsoft Yahei"/>
                <a:ea typeface="Microsoft Yahei"/>
                <a:cs typeface="Microsoft Yahei"/>
              </a:rPr>
              <a:t>沟通方式变革</a:t>
            </a:r>
          </a:p>
        </p:txBody>
      </p:sp>
      <p:sp>
        <p:nvSpPr>
          <p:cNvPr name="AutoShape 16" id="16"/>
          <p:cNvSpPr/>
          <p:nvPr/>
        </p:nvSpPr>
        <p:spPr>
          <a:xfrm rot="0">
            <a:off x="4639660" y="4350852"/>
            <a:ext cx="97536" cy="97536"/>
          </a:xfrm>
          <a:prstGeom prst="ellipse">
            <a:avLst/>
          </a:prstGeom>
          <a:solidFill>
            <a:schemeClr val="accent2">
              <a:alpha val="100000"/>
            </a:schemeClr>
          </a:solidFill>
        </p:spPr>
        <p:txBody>
          <a:bodyPr/>
          <a:p/>
        </p:txBody>
      </p:sp>
      <p:sp>
        <p:nvSpPr>
          <p:cNvPr name="AutoShape 17" id="17"/>
          <p:cNvSpPr/>
          <p:nvPr/>
        </p:nvSpPr>
        <p:spPr>
          <a:xfrm rot="0">
            <a:off x="7193207" y="4350852"/>
            <a:ext cx="97536" cy="97536"/>
          </a:xfrm>
          <a:prstGeom prst="ellipse">
            <a:avLst/>
          </a:prstGeom>
          <a:solidFill>
            <a:schemeClr val="accent2">
              <a:alpha val="100000"/>
            </a:schemeClr>
          </a:solidFill>
        </p:spPr>
        <p:txBody>
          <a:bodyPr/>
          <a:p/>
        </p:txBody>
      </p:sp>
      <p:cxnSp>
        <p:nvCxnSpPr>
          <p:cNvPr name="Connector 18" id="18"/>
          <p:cNvCxnSpPr/>
          <p:nvPr/>
        </p:nvCxnSpPr>
        <p:spPr>
          <a:xfrm flipV="true">
            <a:off x="8370929" y="4399620"/>
            <a:ext cx="2492359" cy="4740"/>
          </a:xfrm>
          <a:prstGeom prst="line">
            <a:avLst/>
          </a:prstGeom>
          <a:ln w="9525">
            <a:solidFill>
              <a:schemeClr val="accent1"/>
            </a:solidFill>
            <a:prstDash val="solid"/>
          </a:ln>
        </p:spPr>
        <p:style>
          <a:lnRef idx="0">
            <a:schemeClr val="accent1"/>
          </a:lnRef>
          <a:fillRef idx="1">
            <a:schemeClr val="accent1"/>
          </a:fillRef>
          <a:effectRef idx="0">
            <a:schemeClr val="accent1"/>
          </a:effectRef>
          <a:fontRef idx="minor">
            <a:schemeClr val="lt1"/>
          </a:fontRef>
        </p:style>
      </p:cxnSp>
      <p:sp>
        <p:nvSpPr>
          <p:cNvPr name="TextBox 19" id="19"/>
          <p:cNvSpPr txBox="true"/>
          <p:nvPr/>
        </p:nvSpPr>
        <p:spPr>
          <a:xfrm rot="0">
            <a:off x="8412597" y="4590395"/>
            <a:ext cx="2450691" cy="1287399"/>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运用项目管理软件等工具，实现项目进度、资源、风险等的有效管理。</a:t>
            </a:r>
          </a:p>
        </p:txBody>
      </p:sp>
      <p:sp>
        <p:nvSpPr>
          <p:cNvPr name="TextBox 20" id="20"/>
          <p:cNvSpPr txBox="true"/>
          <p:nvPr/>
        </p:nvSpPr>
        <p:spPr>
          <a:xfrm rot="0">
            <a:off x="8313274" y="3746205"/>
            <a:ext cx="3019425" cy="495300"/>
          </a:xfrm>
          <a:prstGeom prst="rect">
            <a:avLst/>
          </a:prstGeom>
        </p:spPr>
        <p:txBody>
          <a:bodyPr anchor="t" rtlCol="false" lIns="114300" rIns="114300" tIns="57150" bIns="57150" anchorCtr="false" vert="horz" wrap="square">
            <a:spAutoFit/>
          </a:bodyPr>
          <a:lstStyle/>
          <a:p>
            <a:pPr>
              <a:lnSpc>
                <a:spcPct val="96000"/>
              </a:lnSpc>
            </a:pPr>
            <a:r>
              <a:rPr lang="en-US" b="true" sz="2325">
                <a:solidFill>
                  <a:schemeClr val="accent1">
                    <a:alpha val="100000"/>
                  </a:schemeClr>
                </a:solidFill>
                <a:latin typeface="Microsoft Yahei"/>
                <a:ea typeface="Microsoft Yahei"/>
                <a:cs typeface="Microsoft Yahei"/>
              </a:rPr>
              <a:t>项目管理优化</a:t>
            </a:r>
          </a:p>
        </p:txBody>
      </p:sp>
      <p:sp>
        <p:nvSpPr>
          <p:cNvPr name="AutoShape 21" id="21"/>
          <p:cNvSpPr/>
          <p:nvPr/>
        </p:nvSpPr>
        <p:spPr>
          <a:xfrm rot="0">
            <a:off x="8309741" y="4350852"/>
            <a:ext cx="97536" cy="97536"/>
          </a:xfrm>
          <a:prstGeom prst="ellipse">
            <a:avLst/>
          </a:prstGeom>
          <a:solidFill>
            <a:schemeClr val="accent1">
              <a:alpha val="100000"/>
            </a:schemeClr>
          </a:solidFill>
        </p:spPr>
        <p:txBody>
          <a:bodyPr/>
          <a:p/>
        </p:txBody>
      </p:sp>
      <p:sp>
        <p:nvSpPr>
          <p:cNvPr name="AutoShape 22" id="22"/>
          <p:cNvSpPr/>
          <p:nvPr/>
        </p:nvSpPr>
        <p:spPr>
          <a:xfrm rot="0">
            <a:off x="10863288" y="4350852"/>
            <a:ext cx="97536" cy="97536"/>
          </a:xfrm>
          <a:prstGeom prst="ellipse">
            <a:avLst/>
          </a:prstGeom>
          <a:solidFill>
            <a:schemeClr val="accent1">
              <a:alpha val="100000"/>
            </a:schemeClr>
          </a:solidFill>
        </p:spPr>
        <p:txBody>
          <a:bodyPr/>
          <a:p/>
        </p:txBody>
      </p:sp>
      <p:grpSp>
        <p:nvGrpSpPr>
          <p:cNvPr name="Group 23" id="23"/>
          <p:cNvGrpSpPr/>
          <p:nvPr/>
        </p:nvGrpSpPr>
        <p:grpSpPr>
          <a:xfrm rot="0">
            <a:off x="454963" y="93878"/>
            <a:ext cx="10641129" cy="914400"/>
            <a:chOff x="454963" y="93878"/>
            <a:chExt cx="10641129" cy="914400"/>
          </a:xfrm>
        </p:grpSpPr>
        <p:sp>
          <p:nvSpPr>
            <p:cNvPr name="AutoShape 24" id="24"/>
            <p:cNvSpPr/>
            <p:nvPr/>
          </p:nvSpPr>
          <p:spPr>
            <a:xfrm rot="0">
              <a:off x="454963" y="331168"/>
              <a:ext cx="84147" cy="84147"/>
            </a:xfrm>
            <a:prstGeom prst="ellipse">
              <a:avLst/>
            </a:prstGeom>
            <a:solidFill>
              <a:schemeClr val="accent1">
                <a:alpha val="100000"/>
              </a:schemeClr>
            </a:solidFill>
          </p:spPr>
          <p:txBody>
            <a:bodyPr/>
            <a:p/>
          </p:txBody>
        </p:sp>
        <p:sp>
          <p:nvSpPr>
            <p:cNvPr name="AutoShape 25" id="25"/>
            <p:cNvSpPr/>
            <p:nvPr/>
          </p:nvSpPr>
          <p:spPr>
            <a:xfrm rot="0">
              <a:off x="575049" y="337743"/>
              <a:ext cx="78137" cy="78137"/>
            </a:xfrm>
            <a:prstGeom prst="ellipse">
              <a:avLst/>
            </a:prstGeom>
            <a:solidFill>
              <a:schemeClr val="accent1">
                <a:alpha val="80000"/>
              </a:schemeClr>
            </a:solidFill>
          </p:spPr>
          <p:txBody>
            <a:bodyPr/>
            <a:p/>
          </p:txBody>
        </p:sp>
        <p:sp>
          <p:nvSpPr>
            <p:cNvPr name="AutoShape 26" id="26"/>
            <p:cNvSpPr/>
            <p:nvPr/>
          </p:nvSpPr>
          <p:spPr>
            <a:xfrm rot="0">
              <a:off x="689125" y="339460"/>
              <a:ext cx="74704" cy="74704"/>
            </a:xfrm>
            <a:prstGeom prst="ellipse">
              <a:avLst/>
            </a:prstGeom>
            <a:solidFill>
              <a:schemeClr val="accent1">
                <a:alpha val="60000"/>
              </a:schemeClr>
            </a:solidFill>
          </p:spPr>
          <p:txBody>
            <a:bodyPr/>
            <a:p/>
          </p:txBody>
        </p:sp>
        <p:sp>
          <p:nvSpPr>
            <p:cNvPr name="AutoShape 27" id="27"/>
            <p:cNvSpPr/>
            <p:nvPr/>
          </p:nvSpPr>
          <p:spPr>
            <a:xfrm rot="0">
              <a:off x="799768" y="348430"/>
              <a:ext cx="69238" cy="69238"/>
            </a:xfrm>
            <a:prstGeom prst="ellipse">
              <a:avLst/>
            </a:prstGeom>
            <a:solidFill>
              <a:schemeClr val="accent1">
                <a:alpha val="40000"/>
              </a:schemeClr>
            </a:solidFill>
          </p:spPr>
          <p:txBody>
            <a:bodyPr/>
            <a:p/>
          </p:txBody>
        </p:sp>
        <p:sp>
          <p:nvSpPr>
            <p:cNvPr name="AutoShape 28" id="28"/>
            <p:cNvSpPr/>
            <p:nvPr/>
          </p:nvSpPr>
          <p:spPr>
            <a:xfrm rot="0">
              <a:off x="904945" y="344297"/>
              <a:ext cx="65594" cy="65594"/>
            </a:xfrm>
            <a:prstGeom prst="ellipse">
              <a:avLst/>
            </a:prstGeom>
            <a:solidFill>
              <a:schemeClr val="accent1">
                <a:alpha val="20000"/>
              </a:schemeClr>
            </a:solidFill>
          </p:spPr>
          <p:txBody>
            <a:bodyPr/>
            <a:p/>
          </p:txBody>
        </p:sp>
        <p:sp>
          <p:nvSpPr>
            <p:cNvPr name="AutoShape 29" id="29"/>
            <p:cNvSpPr/>
            <p:nvPr/>
          </p:nvSpPr>
          <p:spPr>
            <a:xfrm rot="0">
              <a:off x="454963" y="448942"/>
              <a:ext cx="84147" cy="84147"/>
            </a:xfrm>
            <a:prstGeom prst="ellipse">
              <a:avLst/>
            </a:prstGeom>
            <a:solidFill>
              <a:schemeClr val="accent1">
                <a:alpha val="100000"/>
              </a:schemeClr>
            </a:solidFill>
          </p:spPr>
          <p:txBody>
            <a:bodyPr/>
            <a:p/>
          </p:txBody>
        </p:sp>
        <p:sp>
          <p:nvSpPr>
            <p:cNvPr name="AutoShape 30" id="30"/>
            <p:cNvSpPr/>
            <p:nvPr/>
          </p:nvSpPr>
          <p:spPr>
            <a:xfrm rot="0">
              <a:off x="575049" y="455517"/>
              <a:ext cx="78137" cy="78137"/>
            </a:xfrm>
            <a:prstGeom prst="ellipse">
              <a:avLst/>
            </a:prstGeom>
            <a:solidFill>
              <a:schemeClr val="accent1">
                <a:alpha val="80000"/>
              </a:schemeClr>
            </a:solidFill>
          </p:spPr>
          <p:txBody>
            <a:bodyPr/>
            <a:p/>
          </p:txBody>
        </p:sp>
        <p:sp>
          <p:nvSpPr>
            <p:cNvPr name="AutoShape 31" id="31"/>
            <p:cNvSpPr/>
            <p:nvPr/>
          </p:nvSpPr>
          <p:spPr>
            <a:xfrm rot="0">
              <a:off x="689125" y="457233"/>
              <a:ext cx="74704" cy="74704"/>
            </a:xfrm>
            <a:prstGeom prst="ellipse">
              <a:avLst/>
            </a:prstGeom>
            <a:solidFill>
              <a:schemeClr val="accent1">
                <a:alpha val="60000"/>
              </a:schemeClr>
            </a:solidFill>
          </p:spPr>
          <p:txBody>
            <a:bodyPr/>
            <a:p/>
          </p:txBody>
        </p:sp>
        <p:sp>
          <p:nvSpPr>
            <p:cNvPr name="AutoShape 32" id="32"/>
            <p:cNvSpPr/>
            <p:nvPr/>
          </p:nvSpPr>
          <p:spPr>
            <a:xfrm rot="0">
              <a:off x="799768" y="466203"/>
              <a:ext cx="69238" cy="69238"/>
            </a:xfrm>
            <a:prstGeom prst="ellipse">
              <a:avLst/>
            </a:prstGeom>
            <a:solidFill>
              <a:schemeClr val="accent1">
                <a:alpha val="40000"/>
              </a:schemeClr>
            </a:solidFill>
          </p:spPr>
          <p:txBody>
            <a:bodyPr/>
            <a:p/>
          </p:txBody>
        </p:sp>
        <p:sp>
          <p:nvSpPr>
            <p:cNvPr name="AutoShape 33" id="33"/>
            <p:cNvSpPr/>
            <p:nvPr/>
          </p:nvSpPr>
          <p:spPr>
            <a:xfrm rot="0">
              <a:off x="904945" y="462070"/>
              <a:ext cx="65594" cy="65594"/>
            </a:xfrm>
            <a:prstGeom prst="ellipse">
              <a:avLst/>
            </a:prstGeom>
            <a:solidFill>
              <a:schemeClr val="accent1">
                <a:alpha val="20000"/>
              </a:schemeClr>
            </a:solidFill>
          </p:spPr>
          <p:txBody>
            <a:bodyPr/>
            <a:p/>
          </p:txBody>
        </p:sp>
        <p:sp>
          <p:nvSpPr>
            <p:cNvPr name="AutoShape 34" id="34"/>
            <p:cNvSpPr/>
            <p:nvPr/>
          </p:nvSpPr>
          <p:spPr>
            <a:xfrm rot="0">
              <a:off x="454963" y="566715"/>
              <a:ext cx="84147" cy="84147"/>
            </a:xfrm>
            <a:prstGeom prst="ellipse">
              <a:avLst/>
            </a:prstGeom>
            <a:solidFill>
              <a:schemeClr val="accent1">
                <a:alpha val="100000"/>
              </a:schemeClr>
            </a:solidFill>
          </p:spPr>
          <p:txBody>
            <a:bodyPr/>
            <a:p/>
          </p:txBody>
        </p:sp>
        <p:sp>
          <p:nvSpPr>
            <p:cNvPr name="AutoShape 35" id="35"/>
            <p:cNvSpPr/>
            <p:nvPr/>
          </p:nvSpPr>
          <p:spPr>
            <a:xfrm rot="0">
              <a:off x="575049" y="573291"/>
              <a:ext cx="78137" cy="78137"/>
            </a:xfrm>
            <a:prstGeom prst="ellipse">
              <a:avLst/>
            </a:prstGeom>
            <a:solidFill>
              <a:schemeClr val="accent1">
                <a:alpha val="80000"/>
              </a:schemeClr>
            </a:solidFill>
          </p:spPr>
          <p:txBody>
            <a:bodyPr/>
            <a:p/>
          </p:txBody>
        </p:sp>
        <p:sp>
          <p:nvSpPr>
            <p:cNvPr name="AutoShape 36" id="36"/>
            <p:cNvSpPr/>
            <p:nvPr/>
          </p:nvSpPr>
          <p:spPr>
            <a:xfrm rot="0">
              <a:off x="689125" y="575007"/>
              <a:ext cx="74704" cy="74704"/>
            </a:xfrm>
            <a:prstGeom prst="ellipse">
              <a:avLst/>
            </a:prstGeom>
            <a:solidFill>
              <a:schemeClr val="accent1">
                <a:alpha val="60000"/>
              </a:schemeClr>
            </a:solidFill>
          </p:spPr>
          <p:txBody>
            <a:bodyPr/>
            <a:p/>
          </p:txBody>
        </p:sp>
        <p:sp>
          <p:nvSpPr>
            <p:cNvPr name="AutoShape 37" id="37"/>
            <p:cNvSpPr/>
            <p:nvPr/>
          </p:nvSpPr>
          <p:spPr>
            <a:xfrm rot="0">
              <a:off x="799768" y="583977"/>
              <a:ext cx="69238" cy="69238"/>
            </a:xfrm>
            <a:prstGeom prst="ellipse">
              <a:avLst/>
            </a:prstGeom>
            <a:solidFill>
              <a:schemeClr val="accent1">
                <a:alpha val="40000"/>
              </a:schemeClr>
            </a:solidFill>
          </p:spPr>
          <p:txBody>
            <a:bodyPr/>
            <a:p/>
          </p:txBody>
        </p:sp>
        <p:sp>
          <p:nvSpPr>
            <p:cNvPr name="AutoShape 38" id="38"/>
            <p:cNvSpPr/>
            <p:nvPr/>
          </p:nvSpPr>
          <p:spPr>
            <a:xfrm rot="0">
              <a:off x="904945" y="579844"/>
              <a:ext cx="65594" cy="65594"/>
            </a:xfrm>
            <a:prstGeom prst="ellipse">
              <a:avLst/>
            </a:prstGeom>
            <a:solidFill>
              <a:schemeClr val="accent1">
                <a:alpha val="20000"/>
              </a:schemeClr>
            </a:solidFill>
          </p:spPr>
          <p:txBody>
            <a:bodyPr/>
            <a:p/>
          </p:txBody>
        </p:sp>
        <p:sp>
          <p:nvSpPr>
            <p:cNvPr name="AutoShape 39" id="39"/>
            <p:cNvSpPr/>
            <p:nvPr/>
          </p:nvSpPr>
          <p:spPr>
            <a:xfrm rot="0">
              <a:off x="454963" y="684489"/>
              <a:ext cx="84147" cy="84147"/>
            </a:xfrm>
            <a:prstGeom prst="ellipse">
              <a:avLst/>
            </a:prstGeom>
            <a:solidFill>
              <a:schemeClr val="accent1">
                <a:alpha val="100000"/>
              </a:schemeClr>
            </a:solidFill>
          </p:spPr>
          <p:txBody>
            <a:bodyPr/>
            <a:p/>
          </p:txBody>
        </p:sp>
        <p:sp>
          <p:nvSpPr>
            <p:cNvPr name="AutoShape 40" id="40"/>
            <p:cNvSpPr/>
            <p:nvPr/>
          </p:nvSpPr>
          <p:spPr>
            <a:xfrm rot="0">
              <a:off x="575049" y="691064"/>
              <a:ext cx="78137" cy="78137"/>
            </a:xfrm>
            <a:prstGeom prst="ellipse">
              <a:avLst/>
            </a:prstGeom>
            <a:solidFill>
              <a:schemeClr val="accent1">
                <a:alpha val="80000"/>
              </a:schemeClr>
            </a:solidFill>
          </p:spPr>
          <p:txBody>
            <a:bodyPr/>
            <a:p/>
          </p:txBody>
        </p:sp>
        <p:sp>
          <p:nvSpPr>
            <p:cNvPr name="AutoShape 41" id="41"/>
            <p:cNvSpPr/>
            <p:nvPr/>
          </p:nvSpPr>
          <p:spPr>
            <a:xfrm rot="0">
              <a:off x="689125" y="692781"/>
              <a:ext cx="74704" cy="74704"/>
            </a:xfrm>
            <a:prstGeom prst="ellipse">
              <a:avLst/>
            </a:prstGeom>
            <a:solidFill>
              <a:schemeClr val="accent1">
                <a:alpha val="60000"/>
              </a:schemeClr>
            </a:solidFill>
          </p:spPr>
          <p:txBody>
            <a:bodyPr/>
            <a:p/>
          </p:txBody>
        </p:sp>
        <p:sp>
          <p:nvSpPr>
            <p:cNvPr name="AutoShape 42" id="42"/>
            <p:cNvSpPr/>
            <p:nvPr/>
          </p:nvSpPr>
          <p:spPr>
            <a:xfrm rot="0">
              <a:off x="799768" y="701751"/>
              <a:ext cx="69238" cy="69238"/>
            </a:xfrm>
            <a:prstGeom prst="ellipse">
              <a:avLst/>
            </a:prstGeom>
            <a:solidFill>
              <a:schemeClr val="accent1">
                <a:alpha val="40000"/>
              </a:schemeClr>
            </a:solidFill>
          </p:spPr>
          <p:txBody>
            <a:bodyPr/>
            <a:p/>
          </p:txBody>
        </p:sp>
        <p:sp>
          <p:nvSpPr>
            <p:cNvPr name="AutoShape 43" id="43"/>
            <p:cNvSpPr/>
            <p:nvPr/>
          </p:nvSpPr>
          <p:spPr>
            <a:xfrm rot="0">
              <a:off x="904945" y="697618"/>
              <a:ext cx="65594" cy="65594"/>
            </a:xfrm>
            <a:prstGeom prst="ellipse">
              <a:avLst/>
            </a:prstGeom>
            <a:solidFill>
              <a:schemeClr val="accent1">
                <a:alpha val="20000"/>
              </a:schemeClr>
            </a:solidFill>
          </p:spPr>
          <p:txBody>
            <a:bodyPr/>
            <a:p/>
          </p:txBody>
        </p:sp>
        <p:sp>
          <p:nvSpPr>
            <p:cNvPr name="TextBox 44" id="44"/>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跨部门协作与沟通优化</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3485416" y="3075841"/>
            <a:ext cx="1954703" cy="1969616"/>
          </a:xfrm>
          <a:prstGeom prst="ellipse">
            <a:avLst/>
          </a:prstGeom>
          <a:solidFill>
            <a:schemeClr val="accent2">
              <a:alpha val="100000"/>
            </a:schemeClr>
          </a:solidFill>
        </p:spPr>
        <p:txBody>
          <a:bodyPr/>
          <a:p/>
        </p:txBody>
      </p:sp>
      <p:sp>
        <p:nvSpPr>
          <p:cNvPr name="AutoShape 3" id="3"/>
          <p:cNvSpPr/>
          <p:nvPr/>
        </p:nvSpPr>
        <p:spPr>
          <a:xfrm rot="0">
            <a:off x="5660673" y="3426081"/>
            <a:ext cx="2699191" cy="2719784"/>
          </a:xfrm>
          <a:prstGeom prst="ellipse">
            <a:avLst/>
          </a:prstGeom>
          <a:solidFill>
            <a:schemeClr val="accent2">
              <a:alpha val="100000"/>
            </a:schemeClr>
          </a:solidFill>
        </p:spPr>
        <p:txBody>
          <a:bodyPr/>
          <a:p/>
        </p:txBody>
      </p:sp>
      <p:sp>
        <p:nvSpPr>
          <p:cNvPr name="AutoShape 4" id="4"/>
          <p:cNvSpPr/>
          <p:nvPr/>
        </p:nvSpPr>
        <p:spPr>
          <a:xfrm rot="0">
            <a:off x="5288494" y="1513149"/>
            <a:ext cx="1721774" cy="1721774"/>
          </a:xfrm>
          <a:prstGeom prst="ellipse">
            <a:avLst/>
          </a:prstGeom>
          <a:solidFill>
            <a:schemeClr val="accent2">
              <a:alpha val="100000"/>
            </a:schemeClr>
          </a:solidFill>
        </p:spPr>
        <p:txBody>
          <a:bodyPr/>
          <a:p/>
        </p:txBody>
      </p:sp>
      <p:sp>
        <p:nvSpPr>
          <p:cNvPr name="TextBox 5" id="5"/>
          <p:cNvSpPr txBox="true"/>
          <p:nvPr/>
        </p:nvSpPr>
        <p:spPr>
          <a:xfrm rot="0">
            <a:off x="280421" y="2711491"/>
            <a:ext cx="3039989" cy="1257300"/>
          </a:xfrm>
          <a:prstGeom prst="rect">
            <a:avLst/>
          </a:prstGeom>
        </p:spPr>
        <p:txBody>
          <a:bodyPr anchor="t" rtlCol="false" lIns="114300" rIns="114300" tIns="57150" bIns="57150" anchorCtr="false" vert="horz" wrap="square">
            <a:spAutoFit/>
          </a:bodyPr>
          <a:lstStyle/>
          <a:p>
            <a:pPr algn="r">
              <a:lnSpc>
                <a:spcPct val="120000"/>
              </a:lnSpc>
            </a:pPr>
            <a:r>
              <a:rPr lang="en-US" sz="1500">
                <a:solidFill>
                  <a:schemeClr val="dk1">
                    <a:alpha val="100000"/>
                  </a:schemeClr>
                </a:solidFill>
                <a:latin typeface="Microsoft Yahei"/>
                <a:ea typeface="Microsoft Yahei"/>
                <a:cs typeface="Microsoft Yahei"/>
              </a:rPr>
              <a:t>需要具备数字化技能、创新能力和跨界思维的新型人才。</a:t>
            </a:r>
          </a:p>
        </p:txBody>
      </p:sp>
      <p:pic>
        <p:nvPicPr>
          <p:cNvPr name="Picture 6" id="6"/>
          <p:cNvPicPr>
            <a:picLocks noChangeAspect="true"/>
          </p:cNvPicPr>
          <p:nvPr/>
        </p:nvPicPr>
        <p:blipFill>
          <a:blip r:embed="rId3"/>
          <a:srcRect/>
          <a:stretch>
            <a:fillRect/>
          </a:stretch>
        </p:blipFill>
        <p:spPr>
          <a:xfrm rot="0">
            <a:off x="5399254" y="1623909"/>
            <a:ext cx="1500254" cy="1500254"/>
          </a:xfrm>
          <a:prstGeom prst="ellipse">
            <a:avLst/>
          </a:prstGeom>
        </p:spPr>
      </p:pic>
      <p:sp>
        <p:nvSpPr>
          <p:cNvPr name="TextBox 7" id="7"/>
          <p:cNvSpPr txBox="true"/>
          <p:nvPr/>
        </p:nvSpPr>
        <p:spPr>
          <a:xfrm rot="0">
            <a:off x="613814" y="2226284"/>
            <a:ext cx="2703493" cy="398526"/>
          </a:xfrm>
          <a:prstGeom prst="rect">
            <a:avLst/>
          </a:prstGeom>
        </p:spPr>
        <p:txBody>
          <a:bodyPr anchor="t" rtlCol="false" lIns="114300" rIns="114300" tIns="57150" bIns="57150" anchorCtr="false" vert="horz" wrap="square">
            <a:spAutoFit/>
          </a:bodyPr>
          <a:lstStyle/>
          <a:p>
            <a:pPr algn="r">
              <a:lnSpc>
                <a:spcPct val="77000"/>
              </a:lnSpc>
            </a:pPr>
            <a:r>
              <a:rPr lang="en-US" b="true" sz="2325">
                <a:solidFill>
                  <a:schemeClr val="accent1">
                    <a:alpha val="100000"/>
                  </a:schemeClr>
                </a:solidFill>
                <a:latin typeface="Microsoft Yahei"/>
                <a:ea typeface="Microsoft Yahei"/>
                <a:cs typeface="Microsoft Yahei"/>
              </a:rPr>
              <a:t>人才需求变化</a:t>
            </a:r>
          </a:p>
        </p:txBody>
      </p:sp>
      <p:sp>
        <p:nvSpPr>
          <p:cNvPr name="TextBox 8" id="8"/>
          <p:cNvSpPr txBox="true"/>
          <p:nvPr/>
        </p:nvSpPr>
        <p:spPr>
          <a:xfrm rot="0">
            <a:off x="7300757" y="1971492"/>
            <a:ext cx="3121877" cy="1287399"/>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通过内部培训、在线课程、实践项目等方式，提升员工数字化素养和技能水平。</a:t>
            </a:r>
          </a:p>
        </p:txBody>
      </p:sp>
      <p:sp>
        <p:nvSpPr>
          <p:cNvPr name="TextBox 9" id="9"/>
          <p:cNvSpPr txBox="true"/>
          <p:nvPr/>
        </p:nvSpPr>
        <p:spPr>
          <a:xfrm rot="0">
            <a:off x="7300757" y="1513149"/>
            <a:ext cx="2703493" cy="398526"/>
          </a:xfrm>
          <a:prstGeom prst="rect">
            <a:avLst/>
          </a:prstGeom>
        </p:spPr>
        <p:txBody>
          <a:bodyPr anchor="t" rtlCol="false" lIns="114300" rIns="114300" tIns="57150" bIns="57150" anchorCtr="false" vert="horz" wrap="square">
            <a:spAutoFit/>
          </a:bodyPr>
          <a:lstStyle/>
          <a:p>
            <a:pPr>
              <a:lnSpc>
                <a:spcPct val="77000"/>
              </a:lnSpc>
            </a:pPr>
            <a:r>
              <a:rPr lang="en-US" b="true" sz="2325">
                <a:solidFill>
                  <a:schemeClr val="accent1">
                    <a:alpha val="100000"/>
                  </a:schemeClr>
                </a:solidFill>
                <a:latin typeface="Microsoft Yahei"/>
                <a:ea typeface="Microsoft Yahei"/>
                <a:cs typeface="Microsoft Yahei"/>
              </a:rPr>
              <a:t>培养策略调整</a:t>
            </a:r>
          </a:p>
        </p:txBody>
      </p:sp>
      <p:pic>
        <p:nvPicPr>
          <p:cNvPr name="Picture 10" id="10"/>
          <p:cNvPicPr>
            <a:picLocks noChangeAspect="true"/>
          </p:cNvPicPr>
          <p:nvPr/>
        </p:nvPicPr>
        <p:blipFill>
          <a:blip r:embed="rId4"/>
          <a:srcRect/>
          <a:stretch>
            <a:fillRect/>
          </a:stretch>
        </p:blipFill>
        <p:spPr>
          <a:xfrm rot="0">
            <a:off x="5820154" y="3595858"/>
            <a:ext cx="2380229" cy="2380229"/>
          </a:xfrm>
          <a:prstGeom prst="ellipse">
            <a:avLst/>
          </a:prstGeom>
        </p:spPr>
      </p:pic>
      <p:pic>
        <p:nvPicPr>
          <p:cNvPr name="Picture 11" id="11"/>
          <p:cNvPicPr>
            <a:picLocks noChangeAspect="true"/>
          </p:cNvPicPr>
          <p:nvPr/>
        </p:nvPicPr>
        <p:blipFill>
          <a:blip r:embed="rId5"/>
          <a:srcRect/>
          <a:stretch>
            <a:fillRect/>
          </a:stretch>
        </p:blipFill>
        <p:spPr>
          <a:xfrm rot="0">
            <a:off x="3637042" y="3234923"/>
            <a:ext cx="1651452" cy="1651452"/>
          </a:xfrm>
          <a:prstGeom prst="ellipse">
            <a:avLst/>
          </a:prstGeom>
        </p:spPr>
      </p:pic>
      <p:sp>
        <p:nvSpPr>
          <p:cNvPr name="TextBox 12" id="12"/>
          <p:cNvSpPr txBox="true"/>
          <p:nvPr/>
        </p:nvSpPr>
        <p:spPr>
          <a:xfrm rot="0">
            <a:off x="8621512" y="4777233"/>
            <a:ext cx="3219450" cy="1257300"/>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建立与数字化转型相适应的人才激励机制，激发员工积极性和创造力。</a:t>
            </a:r>
          </a:p>
        </p:txBody>
      </p:sp>
      <p:sp>
        <p:nvSpPr>
          <p:cNvPr name="TextBox 13" id="13"/>
          <p:cNvSpPr txBox="true"/>
          <p:nvPr/>
        </p:nvSpPr>
        <p:spPr>
          <a:xfrm rot="0">
            <a:off x="8621512" y="4318890"/>
            <a:ext cx="2703493" cy="398526"/>
          </a:xfrm>
          <a:prstGeom prst="rect">
            <a:avLst/>
          </a:prstGeom>
        </p:spPr>
        <p:txBody>
          <a:bodyPr anchor="t" rtlCol="false" lIns="114300" rIns="114300" tIns="57150" bIns="57150" anchorCtr="false" vert="horz" wrap="square">
            <a:spAutoFit/>
          </a:bodyPr>
          <a:lstStyle/>
          <a:p>
            <a:pPr>
              <a:lnSpc>
                <a:spcPct val="77000"/>
              </a:lnSpc>
            </a:pPr>
            <a:r>
              <a:rPr lang="en-US" b="true" sz="2325">
                <a:solidFill>
                  <a:schemeClr val="accent1">
                    <a:alpha val="100000"/>
                  </a:schemeClr>
                </a:solidFill>
                <a:latin typeface="Microsoft Yahei"/>
                <a:ea typeface="Microsoft Yahei"/>
                <a:cs typeface="Microsoft Yahei"/>
              </a:rPr>
              <a:t>人才激励机制</a:t>
            </a:r>
          </a:p>
        </p:txBody>
      </p:sp>
      <p:grpSp>
        <p:nvGrpSpPr>
          <p:cNvPr name="Group 14" id="14"/>
          <p:cNvGrpSpPr/>
          <p:nvPr/>
        </p:nvGrpSpPr>
        <p:grpSpPr>
          <a:xfrm rot="0">
            <a:off x="454963" y="93878"/>
            <a:ext cx="10641129" cy="914400"/>
            <a:chOff x="454963" y="93878"/>
            <a:chExt cx="10641129" cy="914400"/>
          </a:xfrm>
        </p:grpSpPr>
        <p:sp>
          <p:nvSpPr>
            <p:cNvPr name="AutoShape 15" id="15"/>
            <p:cNvSpPr/>
            <p:nvPr/>
          </p:nvSpPr>
          <p:spPr>
            <a:xfrm rot="0">
              <a:off x="454963" y="331168"/>
              <a:ext cx="84147" cy="84147"/>
            </a:xfrm>
            <a:prstGeom prst="ellipse">
              <a:avLst/>
            </a:prstGeom>
            <a:solidFill>
              <a:schemeClr val="accent1">
                <a:alpha val="100000"/>
              </a:schemeClr>
            </a:solidFill>
          </p:spPr>
          <p:txBody>
            <a:bodyPr/>
            <a:p/>
          </p:txBody>
        </p:sp>
        <p:sp>
          <p:nvSpPr>
            <p:cNvPr name="AutoShape 16" id="16"/>
            <p:cNvSpPr/>
            <p:nvPr/>
          </p:nvSpPr>
          <p:spPr>
            <a:xfrm rot="0">
              <a:off x="575049" y="337743"/>
              <a:ext cx="78137" cy="78137"/>
            </a:xfrm>
            <a:prstGeom prst="ellipse">
              <a:avLst/>
            </a:prstGeom>
            <a:solidFill>
              <a:schemeClr val="accent1">
                <a:alpha val="80000"/>
              </a:schemeClr>
            </a:solidFill>
          </p:spPr>
          <p:txBody>
            <a:bodyPr/>
            <a:p/>
          </p:txBody>
        </p:sp>
        <p:sp>
          <p:nvSpPr>
            <p:cNvPr name="AutoShape 17" id="17"/>
            <p:cNvSpPr/>
            <p:nvPr/>
          </p:nvSpPr>
          <p:spPr>
            <a:xfrm rot="0">
              <a:off x="689125" y="339460"/>
              <a:ext cx="74704" cy="74704"/>
            </a:xfrm>
            <a:prstGeom prst="ellipse">
              <a:avLst/>
            </a:prstGeom>
            <a:solidFill>
              <a:schemeClr val="accent1">
                <a:alpha val="60000"/>
              </a:schemeClr>
            </a:solidFill>
          </p:spPr>
          <p:txBody>
            <a:bodyPr/>
            <a:p/>
          </p:txBody>
        </p:sp>
        <p:sp>
          <p:nvSpPr>
            <p:cNvPr name="AutoShape 18" id="18"/>
            <p:cNvSpPr/>
            <p:nvPr/>
          </p:nvSpPr>
          <p:spPr>
            <a:xfrm rot="0">
              <a:off x="799768" y="348430"/>
              <a:ext cx="69238" cy="69238"/>
            </a:xfrm>
            <a:prstGeom prst="ellipse">
              <a:avLst/>
            </a:prstGeom>
            <a:solidFill>
              <a:schemeClr val="accent1">
                <a:alpha val="40000"/>
              </a:schemeClr>
            </a:solidFill>
          </p:spPr>
          <p:txBody>
            <a:bodyPr/>
            <a:p/>
          </p:txBody>
        </p:sp>
        <p:sp>
          <p:nvSpPr>
            <p:cNvPr name="AutoShape 19" id="19"/>
            <p:cNvSpPr/>
            <p:nvPr/>
          </p:nvSpPr>
          <p:spPr>
            <a:xfrm rot="0">
              <a:off x="904945" y="344297"/>
              <a:ext cx="65594" cy="65594"/>
            </a:xfrm>
            <a:prstGeom prst="ellipse">
              <a:avLst/>
            </a:prstGeom>
            <a:solidFill>
              <a:schemeClr val="accent1">
                <a:alpha val="20000"/>
              </a:schemeClr>
            </a:solidFill>
          </p:spPr>
          <p:txBody>
            <a:bodyPr/>
            <a:p/>
          </p:txBody>
        </p:sp>
        <p:sp>
          <p:nvSpPr>
            <p:cNvPr name="AutoShape 20" id="20"/>
            <p:cNvSpPr/>
            <p:nvPr/>
          </p:nvSpPr>
          <p:spPr>
            <a:xfrm rot="0">
              <a:off x="454963" y="448942"/>
              <a:ext cx="84147" cy="84147"/>
            </a:xfrm>
            <a:prstGeom prst="ellipse">
              <a:avLst/>
            </a:prstGeom>
            <a:solidFill>
              <a:schemeClr val="accent1">
                <a:alpha val="100000"/>
              </a:schemeClr>
            </a:solidFill>
          </p:spPr>
          <p:txBody>
            <a:bodyPr/>
            <a:p/>
          </p:txBody>
        </p:sp>
        <p:sp>
          <p:nvSpPr>
            <p:cNvPr name="AutoShape 21" id="21"/>
            <p:cNvSpPr/>
            <p:nvPr/>
          </p:nvSpPr>
          <p:spPr>
            <a:xfrm rot="0">
              <a:off x="575049" y="455517"/>
              <a:ext cx="78137" cy="78137"/>
            </a:xfrm>
            <a:prstGeom prst="ellipse">
              <a:avLst/>
            </a:prstGeom>
            <a:solidFill>
              <a:schemeClr val="accent1">
                <a:alpha val="80000"/>
              </a:schemeClr>
            </a:solidFill>
          </p:spPr>
          <p:txBody>
            <a:bodyPr/>
            <a:p/>
          </p:txBody>
        </p:sp>
        <p:sp>
          <p:nvSpPr>
            <p:cNvPr name="AutoShape 22" id="22"/>
            <p:cNvSpPr/>
            <p:nvPr/>
          </p:nvSpPr>
          <p:spPr>
            <a:xfrm rot="0">
              <a:off x="689125" y="457233"/>
              <a:ext cx="74704" cy="74704"/>
            </a:xfrm>
            <a:prstGeom prst="ellipse">
              <a:avLst/>
            </a:prstGeom>
            <a:solidFill>
              <a:schemeClr val="accent1">
                <a:alpha val="60000"/>
              </a:schemeClr>
            </a:solidFill>
          </p:spPr>
          <p:txBody>
            <a:bodyPr/>
            <a:p/>
          </p:txBody>
        </p:sp>
        <p:sp>
          <p:nvSpPr>
            <p:cNvPr name="AutoShape 23" id="23"/>
            <p:cNvSpPr/>
            <p:nvPr/>
          </p:nvSpPr>
          <p:spPr>
            <a:xfrm rot="0">
              <a:off x="799768" y="466203"/>
              <a:ext cx="69238" cy="69238"/>
            </a:xfrm>
            <a:prstGeom prst="ellipse">
              <a:avLst/>
            </a:prstGeom>
            <a:solidFill>
              <a:schemeClr val="accent1">
                <a:alpha val="40000"/>
              </a:schemeClr>
            </a:solidFill>
          </p:spPr>
          <p:txBody>
            <a:bodyPr/>
            <a:p/>
          </p:txBody>
        </p:sp>
        <p:sp>
          <p:nvSpPr>
            <p:cNvPr name="AutoShape 24" id="24"/>
            <p:cNvSpPr/>
            <p:nvPr/>
          </p:nvSpPr>
          <p:spPr>
            <a:xfrm rot="0">
              <a:off x="904945" y="462070"/>
              <a:ext cx="65594" cy="65594"/>
            </a:xfrm>
            <a:prstGeom prst="ellipse">
              <a:avLst/>
            </a:prstGeom>
            <a:solidFill>
              <a:schemeClr val="accent1">
                <a:alpha val="20000"/>
              </a:schemeClr>
            </a:solidFill>
          </p:spPr>
          <p:txBody>
            <a:bodyPr/>
            <a:p/>
          </p:txBody>
        </p:sp>
        <p:sp>
          <p:nvSpPr>
            <p:cNvPr name="AutoShape 25" id="25"/>
            <p:cNvSpPr/>
            <p:nvPr/>
          </p:nvSpPr>
          <p:spPr>
            <a:xfrm rot="0">
              <a:off x="454963" y="566715"/>
              <a:ext cx="84147" cy="84147"/>
            </a:xfrm>
            <a:prstGeom prst="ellipse">
              <a:avLst/>
            </a:prstGeom>
            <a:solidFill>
              <a:schemeClr val="accent1">
                <a:alpha val="100000"/>
              </a:schemeClr>
            </a:solidFill>
          </p:spPr>
          <p:txBody>
            <a:bodyPr/>
            <a:p/>
          </p:txBody>
        </p:sp>
        <p:sp>
          <p:nvSpPr>
            <p:cNvPr name="AutoShape 26" id="26"/>
            <p:cNvSpPr/>
            <p:nvPr/>
          </p:nvSpPr>
          <p:spPr>
            <a:xfrm rot="0">
              <a:off x="575049" y="573291"/>
              <a:ext cx="78137" cy="78137"/>
            </a:xfrm>
            <a:prstGeom prst="ellipse">
              <a:avLst/>
            </a:prstGeom>
            <a:solidFill>
              <a:schemeClr val="accent1">
                <a:alpha val="80000"/>
              </a:schemeClr>
            </a:solidFill>
          </p:spPr>
          <p:txBody>
            <a:bodyPr/>
            <a:p/>
          </p:txBody>
        </p:sp>
        <p:sp>
          <p:nvSpPr>
            <p:cNvPr name="AutoShape 27" id="27"/>
            <p:cNvSpPr/>
            <p:nvPr/>
          </p:nvSpPr>
          <p:spPr>
            <a:xfrm rot="0">
              <a:off x="689125" y="575007"/>
              <a:ext cx="74704" cy="74704"/>
            </a:xfrm>
            <a:prstGeom prst="ellipse">
              <a:avLst/>
            </a:prstGeom>
            <a:solidFill>
              <a:schemeClr val="accent1">
                <a:alpha val="60000"/>
              </a:schemeClr>
            </a:solidFill>
          </p:spPr>
          <p:txBody>
            <a:bodyPr/>
            <a:p/>
          </p:txBody>
        </p:sp>
        <p:sp>
          <p:nvSpPr>
            <p:cNvPr name="AutoShape 28" id="28"/>
            <p:cNvSpPr/>
            <p:nvPr/>
          </p:nvSpPr>
          <p:spPr>
            <a:xfrm rot="0">
              <a:off x="799768" y="583977"/>
              <a:ext cx="69238" cy="69238"/>
            </a:xfrm>
            <a:prstGeom prst="ellipse">
              <a:avLst/>
            </a:prstGeom>
            <a:solidFill>
              <a:schemeClr val="accent1">
                <a:alpha val="40000"/>
              </a:schemeClr>
            </a:solidFill>
          </p:spPr>
          <p:txBody>
            <a:bodyPr/>
            <a:p/>
          </p:txBody>
        </p:sp>
        <p:sp>
          <p:nvSpPr>
            <p:cNvPr name="AutoShape 29" id="29"/>
            <p:cNvSpPr/>
            <p:nvPr/>
          </p:nvSpPr>
          <p:spPr>
            <a:xfrm rot="0">
              <a:off x="904945" y="579844"/>
              <a:ext cx="65594" cy="65594"/>
            </a:xfrm>
            <a:prstGeom prst="ellipse">
              <a:avLst/>
            </a:prstGeom>
            <a:solidFill>
              <a:schemeClr val="accent1">
                <a:alpha val="20000"/>
              </a:schemeClr>
            </a:solidFill>
          </p:spPr>
          <p:txBody>
            <a:bodyPr/>
            <a:p/>
          </p:txBody>
        </p:sp>
        <p:sp>
          <p:nvSpPr>
            <p:cNvPr name="AutoShape 30" id="30"/>
            <p:cNvSpPr/>
            <p:nvPr/>
          </p:nvSpPr>
          <p:spPr>
            <a:xfrm rot="0">
              <a:off x="454963" y="684489"/>
              <a:ext cx="84147" cy="84147"/>
            </a:xfrm>
            <a:prstGeom prst="ellipse">
              <a:avLst/>
            </a:prstGeom>
            <a:solidFill>
              <a:schemeClr val="accent1">
                <a:alpha val="100000"/>
              </a:schemeClr>
            </a:solidFill>
          </p:spPr>
          <p:txBody>
            <a:bodyPr/>
            <a:p/>
          </p:txBody>
        </p:sp>
        <p:sp>
          <p:nvSpPr>
            <p:cNvPr name="AutoShape 31" id="31"/>
            <p:cNvSpPr/>
            <p:nvPr/>
          </p:nvSpPr>
          <p:spPr>
            <a:xfrm rot="0">
              <a:off x="575049" y="691064"/>
              <a:ext cx="78137" cy="78137"/>
            </a:xfrm>
            <a:prstGeom prst="ellipse">
              <a:avLst/>
            </a:prstGeom>
            <a:solidFill>
              <a:schemeClr val="accent1">
                <a:alpha val="80000"/>
              </a:schemeClr>
            </a:solidFill>
          </p:spPr>
          <p:txBody>
            <a:bodyPr/>
            <a:p/>
          </p:txBody>
        </p:sp>
        <p:sp>
          <p:nvSpPr>
            <p:cNvPr name="AutoShape 32" id="32"/>
            <p:cNvSpPr/>
            <p:nvPr/>
          </p:nvSpPr>
          <p:spPr>
            <a:xfrm rot="0">
              <a:off x="689125" y="692781"/>
              <a:ext cx="74704" cy="74704"/>
            </a:xfrm>
            <a:prstGeom prst="ellipse">
              <a:avLst/>
            </a:prstGeom>
            <a:solidFill>
              <a:schemeClr val="accent1">
                <a:alpha val="60000"/>
              </a:schemeClr>
            </a:solidFill>
          </p:spPr>
          <p:txBody>
            <a:bodyPr/>
            <a:p/>
          </p:txBody>
        </p:sp>
        <p:sp>
          <p:nvSpPr>
            <p:cNvPr name="AutoShape 33" id="33"/>
            <p:cNvSpPr/>
            <p:nvPr/>
          </p:nvSpPr>
          <p:spPr>
            <a:xfrm rot="0">
              <a:off x="799768" y="701751"/>
              <a:ext cx="69238" cy="69238"/>
            </a:xfrm>
            <a:prstGeom prst="ellipse">
              <a:avLst/>
            </a:prstGeom>
            <a:solidFill>
              <a:schemeClr val="accent1">
                <a:alpha val="40000"/>
              </a:schemeClr>
            </a:solidFill>
          </p:spPr>
          <p:txBody>
            <a:bodyPr/>
            <a:p/>
          </p:txBody>
        </p:sp>
        <p:sp>
          <p:nvSpPr>
            <p:cNvPr name="AutoShape 34" id="34"/>
            <p:cNvSpPr/>
            <p:nvPr/>
          </p:nvSpPr>
          <p:spPr>
            <a:xfrm rot="0">
              <a:off x="904945" y="697618"/>
              <a:ext cx="65594" cy="65594"/>
            </a:xfrm>
            <a:prstGeom prst="ellipse">
              <a:avLst/>
            </a:prstGeom>
            <a:solidFill>
              <a:schemeClr val="accent1">
                <a:alpha val="20000"/>
              </a:schemeClr>
            </a:solidFill>
          </p:spPr>
          <p:txBody>
            <a:bodyPr/>
            <a:p/>
          </p:txBody>
        </p:sp>
        <p:sp>
          <p:nvSpPr>
            <p:cNvPr name="TextBox 35" id="35"/>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人才需求及培养策略调整</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210371" y="2249446"/>
            <a:ext cx="6135014" cy="2104339"/>
          </a:xfrm>
          <a:prstGeom prst="rect">
            <a:avLst/>
          </a:prstGeom>
        </p:spPr>
        <p:txBody>
          <a:bodyPr anchor="t" rtlCol="false" lIns="114300" rIns="114300" tIns="57150" bIns="57150" anchorCtr="false" vert="horz" wrap="square">
            <a:spAutoFit/>
          </a:bodyPr>
          <a:lstStyle/>
          <a:p>
            <a:pPr>
              <a:lnSpc>
                <a:spcPct val="120000"/>
              </a:lnSpc>
            </a:pPr>
            <a:r>
              <a:rPr lang="en-US" b="true" sz="5175">
                <a:solidFill>
                  <a:schemeClr val="accent1">
                    <a:alpha val="100000"/>
                  </a:schemeClr>
                </a:solidFill>
                <a:latin typeface="Arial"/>
                <a:ea typeface="Arial"/>
                <a:cs typeface="Arial"/>
              </a:rPr>
              <a:t>数字化转型对运营管理影响</a:t>
            </a:r>
          </a:p>
        </p:txBody>
      </p:sp>
      <p:sp>
        <p:nvSpPr>
          <p:cNvPr name="TextBox 3" id="3"/>
          <p:cNvSpPr txBox="true"/>
          <p:nvPr/>
        </p:nvSpPr>
        <p:spPr>
          <a:xfrm rot="0">
            <a:off x="1257489" y="2871848"/>
            <a:ext cx="2148230" cy="1055827"/>
          </a:xfrm>
          <a:prstGeom prst="rect">
            <a:avLst/>
          </a:prstGeom>
        </p:spPr>
        <p:txBody>
          <a:bodyPr anchor="ctr" rtlCol="false" lIns="114300" rIns="114300" tIns="57150" bIns="57150" anchorCtr="false" vert="horz" wrap="square">
            <a:spAutoFit/>
          </a:bodyPr>
          <a:lstStyle/>
          <a:p>
            <a:pPr algn="ctr">
              <a:lnSpc>
                <a:spcPct val="77000"/>
              </a:lnSpc>
            </a:pPr>
            <a:r>
              <a:rPr lang="en-US" b="true" sz="3450">
                <a:solidFill>
                  <a:schemeClr val="accent1">
                    <a:alpha val="100000"/>
                  </a:schemeClr>
                </a:solidFill>
                <a:latin typeface="Arial"/>
                <a:ea typeface="Arial"/>
                <a:cs typeface="Arial"/>
              </a:rPr>
              <a:t>04</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grpSp>
        <p:nvGrpSpPr>
          <p:cNvPr name="Group 2" id="2"/>
          <p:cNvGrpSpPr/>
          <p:nvPr/>
        </p:nvGrpSpPr>
        <p:grpSpPr>
          <a:xfrm rot="0">
            <a:off x="5982796" y="3116804"/>
            <a:ext cx="5783287" cy="1160526"/>
            <a:chOff x="5982796" y="3116804"/>
            <a:chExt cx="5783287" cy="1160526"/>
          </a:xfrm>
        </p:grpSpPr>
        <p:sp>
          <p:nvSpPr>
            <p:cNvPr name="TextBox 3" id="3"/>
            <p:cNvSpPr txBox="true"/>
            <p:nvPr/>
          </p:nvSpPr>
          <p:spPr>
            <a:xfrm rot="0">
              <a:off x="5982796" y="3116804"/>
              <a:ext cx="4521094" cy="398526"/>
            </a:xfrm>
            <a:prstGeom prst="rect">
              <a:avLst/>
            </a:prstGeom>
          </p:spPr>
          <p:txBody>
            <a:bodyPr anchor="t" rtlCol="false" lIns="114300" rIns="114300" tIns="57150" bIns="57150" anchorCtr="false" vert="horz" wrap="square">
              <a:spAutoFit/>
            </a:bodyPr>
            <a:lstStyle/>
            <a:p>
              <a:pPr>
                <a:lnSpc>
                  <a:spcPct val="77000"/>
                </a:lnSpc>
              </a:pPr>
              <a:r>
                <a:rPr lang="en-US" b="true" sz="2325">
                  <a:solidFill>
                    <a:schemeClr val="accent1">
                      <a:alpha val="100000"/>
                    </a:schemeClr>
                  </a:solidFill>
                  <a:latin typeface="Microsoft Yahei"/>
                  <a:ea typeface="Microsoft Yahei"/>
                  <a:cs typeface="Microsoft Yahei"/>
                </a:rPr>
                <a:t>价值流分析</a:t>
              </a:r>
            </a:p>
          </p:txBody>
        </p:sp>
        <p:sp>
          <p:nvSpPr>
            <p:cNvPr name="TextBox 4" id="4"/>
            <p:cNvSpPr txBox="true"/>
            <p:nvPr/>
          </p:nvSpPr>
          <p:spPr>
            <a:xfrm rot="0">
              <a:off x="5982796" y="3575147"/>
              <a:ext cx="5783287"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培训员工掌握价值流分析方法，识别生产过程中的浪费环节，优化生产流程。</a:t>
              </a:r>
            </a:p>
          </p:txBody>
        </p:sp>
      </p:grpSp>
      <p:grpSp>
        <p:nvGrpSpPr>
          <p:cNvPr name="Group 5" id="5"/>
          <p:cNvGrpSpPr/>
          <p:nvPr/>
        </p:nvGrpSpPr>
        <p:grpSpPr>
          <a:xfrm rot="0">
            <a:off x="5982796" y="4769459"/>
            <a:ext cx="5783287" cy="1160526"/>
            <a:chOff x="5982796" y="4769459"/>
            <a:chExt cx="5783287" cy="1160526"/>
          </a:xfrm>
        </p:grpSpPr>
        <p:sp>
          <p:nvSpPr>
            <p:cNvPr name="TextBox 6" id="6"/>
            <p:cNvSpPr txBox="true"/>
            <p:nvPr/>
          </p:nvSpPr>
          <p:spPr>
            <a:xfrm rot="0">
              <a:off x="5982796" y="4769459"/>
              <a:ext cx="4521094" cy="398526"/>
            </a:xfrm>
            <a:prstGeom prst="rect">
              <a:avLst/>
            </a:prstGeom>
          </p:spPr>
          <p:txBody>
            <a:bodyPr anchor="t" rtlCol="false" lIns="114300" rIns="114300" tIns="57150" bIns="57150" anchorCtr="false" vert="horz" wrap="square">
              <a:spAutoFit/>
            </a:bodyPr>
            <a:lstStyle/>
            <a:p>
              <a:pPr>
                <a:lnSpc>
                  <a:spcPct val="77000"/>
                </a:lnSpc>
              </a:pPr>
              <a:r>
                <a:rPr lang="en-US" b="true" sz="2325">
                  <a:solidFill>
                    <a:schemeClr val="accent1">
                      <a:alpha val="100000"/>
                    </a:schemeClr>
                  </a:solidFill>
                  <a:latin typeface="Microsoft Yahei"/>
                  <a:ea typeface="Microsoft Yahei"/>
                  <a:cs typeface="Microsoft Yahei"/>
                </a:rPr>
                <a:t>精益工具应用</a:t>
              </a:r>
            </a:p>
          </p:txBody>
        </p:sp>
        <p:sp>
          <p:nvSpPr>
            <p:cNvPr name="TextBox 7" id="7"/>
            <p:cNvSpPr txBox="true"/>
            <p:nvPr/>
          </p:nvSpPr>
          <p:spPr>
            <a:xfrm rot="0">
              <a:off x="5982796" y="5227802"/>
              <a:ext cx="5783287"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教授员工使用精益生产的工具和技术，如5S管理、看板管理、快速换模等，提高生产效率和产品质量。</a:t>
              </a:r>
            </a:p>
          </p:txBody>
        </p:sp>
      </p:grpSp>
      <p:sp>
        <p:nvSpPr>
          <p:cNvPr name="TextBox 8" id="8"/>
          <p:cNvSpPr txBox="true"/>
          <p:nvPr/>
        </p:nvSpPr>
        <p:spPr>
          <a:xfrm rot="0">
            <a:off x="5982796" y="1468163"/>
            <a:ext cx="4521094" cy="398526"/>
          </a:xfrm>
          <a:prstGeom prst="rect">
            <a:avLst/>
          </a:prstGeom>
        </p:spPr>
        <p:txBody>
          <a:bodyPr anchor="t" rtlCol="false" lIns="114300" rIns="114300" tIns="57150" bIns="57150" anchorCtr="false" vert="horz" wrap="square">
            <a:spAutoFit/>
          </a:bodyPr>
          <a:lstStyle/>
          <a:p>
            <a:pPr>
              <a:lnSpc>
                <a:spcPct val="77000"/>
              </a:lnSpc>
            </a:pPr>
            <a:r>
              <a:rPr lang="en-US" b="true" sz="2325">
                <a:solidFill>
                  <a:schemeClr val="accent1">
                    <a:alpha val="100000"/>
                  </a:schemeClr>
                </a:solidFill>
                <a:latin typeface="Microsoft Yahei"/>
                <a:ea typeface="Microsoft Yahei"/>
                <a:cs typeface="Microsoft Yahei"/>
              </a:rPr>
              <a:t>精益思想引入</a:t>
            </a:r>
          </a:p>
        </p:txBody>
      </p:sp>
      <p:sp>
        <p:nvSpPr>
          <p:cNvPr name="TextBox 9" id="9"/>
          <p:cNvSpPr txBox="true"/>
          <p:nvPr/>
        </p:nvSpPr>
        <p:spPr>
          <a:xfrm rot="0">
            <a:off x="5982796" y="1926506"/>
            <a:ext cx="5700871"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通过培训使员工理解精益生产的核心思想和原则，如消除浪费、持续改进等。</a:t>
            </a:r>
          </a:p>
        </p:txBody>
      </p:sp>
      <p:pic>
        <p:nvPicPr>
          <p:cNvPr name="Picture 10" id="10"/>
          <p:cNvPicPr>
            <a:picLocks noChangeAspect="true"/>
          </p:cNvPicPr>
          <p:nvPr/>
        </p:nvPicPr>
        <p:blipFill>
          <a:blip r:embed="rId3"/>
          <a:srcRect t="8960" b="8960"/>
          <a:stretch>
            <a:fillRect/>
          </a:stretch>
        </p:blipFill>
        <p:spPr>
          <a:xfrm rot="0">
            <a:off x="869006" y="1293634"/>
            <a:ext cx="4563025" cy="4563024"/>
          </a:xfrm>
          <a:prstGeom prst="diamond">
            <a:avLst/>
          </a:prstGeom>
        </p:spPr>
      </p:pic>
      <p:grpSp>
        <p:nvGrpSpPr>
          <p:cNvPr name="Group 11" id="11"/>
          <p:cNvGrpSpPr/>
          <p:nvPr/>
        </p:nvGrpSpPr>
        <p:grpSpPr>
          <a:xfrm rot="0">
            <a:off x="454963" y="93878"/>
            <a:ext cx="10641129" cy="914400"/>
            <a:chOff x="454963" y="93878"/>
            <a:chExt cx="10641129" cy="914400"/>
          </a:xfrm>
        </p:grpSpPr>
        <p:sp>
          <p:nvSpPr>
            <p:cNvPr name="AutoShape 12" id="12"/>
            <p:cNvSpPr/>
            <p:nvPr/>
          </p:nvSpPr>
          <p:spPr>
            <a:xfrm rot="0">
              <a:off x="454963" y="331168"/>
              <a:ext cx="84147" cy="84147"/>
            </a:xfrm>
            <a:prstGeom prst="ellipse">
              <a:avLst/>
            </a:prstGeom>
            <a:solidFill>
              <a:schemeClr val="accent1">
                <a:alpha val="100000"/>
              </a:schemeClr>
            </a:solidFill>
          </p:spPr>
          <p:txBody>
            <a:bodyPr/>
            <a:p/>
          </p:txBody>
        </p:sp>
        <p:sp>
          <p:nvSpPr>
            <p:cNvPr name="AutoShape 13" id="13"/>
            <p:cNvSpPr/>
            <p:nvPr/>
          </p:nvSpPr>
          <p:spPr>
            <a:xfrm rot="0">
              <a:off x="575049" y="337743"/>
              <a:ext cx="78137" cy="78137"/>
            </a:xfrm>
            <a:prstGeom prst="ellipse">
              <a:avLst/>
            </a:prstGeom>
            <a:solidFill>
              <a:schemeClr val="accent1">
                <a:alpha val="80000"/>
              </a:schemeClr>
            </a:solidFill>
          </p:spPr>
          <p:txBody>
            <a:bodyPr/>
            <a:p/>
          </p:txBody>
        </p:sp>
        <p:sp>
          <p:nvSpPr>
            <p:cNvPr name="AutoShape 14" id="14"/>
            <p:cNvSpPr/>
            <p:nvPr/>
          </p:nvSpPr>
          <p:spPr>
            <a:xfrm rot="0">
              <a:off x="689125" y="339460"/>
              <a:ext cx="74704" cy="74704"/>
            </a:xfrm>
            <a:prstGeom prst="ellipse">
              <a:avLst/>
            </a:prstGeom>
            <a:solidFill>
              <a:schemeClr val="accent1">
                <a:alpha val="60000"/>
              </a:schemeClr>
            </a:solidFill>
          </p:spPr>
          <p:txBody>
            <a:bodyPr/>
            <a:p/>
          </p:txBody>
        </p:sp>
        <p:sp>
          <p:nvSpPr>
            <p:cNvPr name="AutoShape 15" id="15"/>
            <p:cNvSpPr/>
            <p:nvPr/>
          </p:nvSpPr>
          <p:spPr>
            <a:xfrm rot="0">
              <a:off x="799768" y="348430"/>
              <a:ext cx="69238" cy="69238"/>
            </a:xfrm>
            <a:prstGeom prst="ellipse">
              <a:avLst/>
            </a:prstGeom>
            <a:solidFill>
              <a:schemeClr val="accent1">
                <a:alpha val="40000"/>
              </a:schemeClr>
            </a:solidFill>
          </p:spPr>
          <p:txBody>
            <a:bodyPr/>
            <a:p/>
          </p:txBody>
        </p:sp>
        <p:sp>
          <p:nvSpPr>
            <p:cNvPr name="AutoShape 16" id="16"/>
            <p:cNvSpPr/>
            <p:nvPr/>
          </p:nvSpPr>
          <p:spPr>
            <a:xfrm rot="0">
              <a:off x="904945" y="344297"/>
              <a:ext cx="65594" cy="65594"/>
            </a:xfrm>
            <a:prstGeom prst="ellipse">
              <a:avLst/>
            </a:prstGeom>
            <a:solidFill>
              <a:schemeClr val="accent1">
                <a:alpha val="20000"/>
              </a:schemeClr>
            </a:solidFill>
          </p:spPr>
          <p:txBody>
            <a:bodyPr/>
            <a:p/>
          </p:txBody>
        </p:sp>
        <p:sp>
          <p:nvSpPr>
            <p:cNvPr name="AutoShape 17" id="17"/>
            <p:cNvSpPr/>
            <p:nvPr/>
          </p:nvSpPr>
          <p:spPr>
            <a:xfrm rot="0">
              <a:off x="454963" y="448942"/>
              <a:ext cx="84147" cy="84147"/>
            </a:xfrm>
            <a:prstGeom prst="ellipse">
              <a:avLst/>
            </a:prstGeom>
            <a:solidFill>
              <a:schemeClr val="accent1">
                <a:alpha val="100000"/>
              </a:schemeClr>
            </a:solidFill>
          </p:spPr>
          <p:txBody>
            <a:bodyPr/>
            <a:p/>
          </p:txBody>
        </p:sp>
        <p:sp>
          <p:nvSpPr>
            <p:cNvPr name="AutoShape 18" id="18"/>
            <p:cNvSpPr/>
            <p:nvPr/>
          </p:nvSpPr>
          <p:spPr>
            <a:xfrm rot="0">
              <a:off x="575049" y="455517"/>
              <a:ext cx="78137" cy="78137"/>
            </a:xfrm>
            <a:prstGeom prst="ellipse">
              <a:avLst/>
            </a:prstGeom>
            <a:solidFill>
              <a:schemeClr val="accent1">
                <a:alpha val="80000"/>
              </a:schemeClr>
            </a:solidFill>
          </p:spPr>
          <p:txBody>
            <a:bodyPr/>
            <a:p/>
          </p:txBody>
        </p:sp>
        <p:sp>
          <p:nvSpPr>
            <p:cNvPr name="AutoShape 19" id="19"/>
            <p:cNvSpPr/>
            <p:nvPr/>
          </p:nvSpPr>
          <p:spPr>
            <a:xfrm rot="0">
              <a:off x="689125" y="457233"/>
              <a:ext cx="74704" cy="74704"/>
            </a:xfrm>
            <a:prstGeom prst="ellipse">
              <a:avLst/>
            </a:prstGeom>
            <a:solidFill>
              <a:schemeClr val="accent1">
                <a:alpha val="60000"/>
              </a:schemeClr>
            </a:solidFill>
          </p:spPr>
          <p:txBody>
            <a:bodyPr/>
            <a:p/>
          </p:txBody>
        </p:sp>
        <p:sp>
          <p:nvSpPr>
            <p:cNvPr name="AutoShape 20" id="20"/>
            <p:cNvSpPr/>
            <p:nvPr/>
          </p:nvSpPr>
          <p:spPr>
            <a:xfrm rot="0">
              <a:off x="799768" y="466203"/>
              <a:ext cx="69238" cy="69238"/>
            </a:xfrm>
            <a:prstGeom prst="ellipse">
              <a:avLst/>
            </a:prstGeom>
            <a:solidFill>
              <a:schemeClr val="accent1">
                <a:alpha val="40000"/>
              </a:schemeClr>
            </a:solidFill>
          </p:spPr>
          <p:txBody>
            <a:bodyPr/>
            <a:p/>
          </p:txBody>
        </p:sp>
        <p:sp>
          <p:nvSpPr>
            <p:cNvPr name="AutoShape 21" id="21"/>
            <p:cNvSpPr/>
            <p:nvPr/>
          </p:nvSpPr>
          <p:spPr>
            <a:xfrm rot="0">
              <a:off x="904945" y="462070"/>
              <a:ext cx="65594" cy="65594"/>
            </a:xfrm>
            <a:prstGeom prst="ellipse">
              <a:avLst/>
            </a:prstGeom>
            <a:solidFill>
              <a:schemeClr val="accent1">
                <a:alpha val="20000"/>
              </a:schemeClr>
            </a:solidFill>
          </p:spPr>
          <p:txBody>
            <a:bodyPr/>
            <a:p/>
          </p:txBody>
        </p:sp>
        <p:sp>
          <p:nvSpPr>
            <p:cNvPr name="AutoShape 22" id="22"/>
            <p:cNvSpPr/>
            <p:nvPr/>
          </p:nvSpPr>
          <p:spPr>
            <a:xfrm rot="0">
              <a:off x="454963" y="566715"/>
              <a:ext cx="84147" cy="84147"/>
            </a:xfrm>
            <a:prstGeom prst="ellipse">
              <a:avLst/>
            </a:prstGeom>
            <a:solidFill>
              <a:schemeClr val="accent1">
                <a:alpha val="100000"/>
              </a:schemeClr>
            </a:solidFill>
          </p:spPr>
          <p:txBody>
            <a:bodyPr/>
            <a:p/>
          </p:txBody>
        </p:sp>
        <p:sp>
          <p:nvSpPr>
            <p:cNvPr name="AutoShape 23" id="23"/>
            <p:cNvSpPr/>
            <p:nvPr/>
          </p:nvSpPr>
          <p:spPr>
            <a:xfrm rot="0">
              <a:off x="575049" y="573291"/>
              <a:ext cx="78137" cy="78137"/>
            </a:xfrm>
            <a:prstGeom prst="ellipse">
              <a:avLst/>
            </a:prstGeom>
            <a:solidFill>
              <a:schemeClr val="accent1">
                <a:alpha val="80000"/>
              </a:schemeClr>
            </a:solidFill>
          </p:spPr>
          <p:txBody>
            <a:bodyPr/>
            <a:p/>
          </p:txBody>
        </p:sp>
        <p:sp>
          <p:nvSpPr>
            <p:cNvPr name="AutoShape 24" id="24"/>
            <p:cNvSpPr/>
            <p:nvPr/>
          </p:nvSpPr>
          <p:spPr>
            <a:xfrm rot="0">
              <a:off x="689125" y="575007"/>
              <a:ext cx="74704" cy="74704"/>
            </a:xfrm>
            <a:prstGeom prst="ellipse">
              <a:avLst/>
            </a:prstGeom>
            <a:solidFill>
              <a:schemeClr val="accent1">
                <a:alpha val="60000"/>
              </a:schemeClr>
            </a:solidFill>
          </p:spPr>
          <p:txBody>
            <a:bodyPr/>
            <a:p/>
          </p:txBody>
        </p:sp>
        <p:sp>
          <p:nvSpPr>
            <p:cNvPr name="AutoShape 25" id="25"/>
            <p:cNvSpPr/>
            <p:nvPr/>
          </p:nvSpPr>
          <p:spPr>
            <a:xfrm rot="0">
              <a:off x="799768" y="583977"/>
              <a:ext cx="69238" cy="69238"/>
            </a:xfrm>
            <a:prstGeom prst="ellipse">
              <a:avLst/>
            </a:prstGeom>
            <a:solidFill>
              <a:schemeClr val="accent1">
                <a:alpha val="40000"/>
              </a:schemeClr>
            </a:solidFill>
          </p:spPr>
          <p:txBody>
            <a:bodyPr/>
            <a:p/>
          </p:txBody>
        </p:sp>
        <p:sp>
          <p:nvSpPr>
            <p:cNvPr name="AutoShape 26" id="26"/>
            <p:cNvSpPr/>
            <p:nvPr/>
          </p:nvSpPr>
          <p:spPr>
            <a:xfrm rot="0">
              <a:off x="904945" y="579844"/>
              <a:ext cx="65594" cy="65594"/>
            </a:xfrm>
            <a:prstGeom prst="ellipse">
              <a:avLst/>
            </a:prstGeom>
            <a:solidFill>
              <a:schemeClr val="accent1">
                <a:alpha val="20000"/>
              </a:schemeClr>
            </a:solidFill>
          </p:spPr>
          <p:txBody>
            <a:bodyPr/>
            <a:p/>
          </p:txBody>
        </p:sp>
        <p:sp>
          <p:nvSpPr>
            <p:cNvPr name="AutoShape 27" id="27"/>
            <p:cNvSpPr/>
            <p:nvPr/>
          </p:nvSpPr>
          <p:spPr>
            <a:xfrm rot="0">
              <a:off x="454963" y="684489"/>
              <a:ext cx="84147" cy="84147"/>
            </a:xfrm>
            <a:prstGeom prst="ellipse">
              <a:avLst/>
            </a:prstGeom>
            <a:solidFill>
              <a:schemeClr val="accent1">
                <a:alpha val="100000"/>
              </a:schemeClr>
            </a:solidFill>
          </p:spPr>
          <p:txBody>
            <a:bodyPr/>
            <a:p/>
          </p:txBody>
        </p:sp>
        <p:sp>
          <p:nvSpPr>
            <p:cNvPr name="AutoShape 28" id="28"/>
            <p:cNvSpPr/>
            <p:nvPr/>
          </p:nvSpPr>
          <p:spPr>
            <a:xfrm rot="0">
              <a:off x="575049" y="691064"/>
              <a:ext cx="78137" cy="78137"/>
            </a:xfrm>
            <a:prstGeom prst="ellipse">
              <a:avLst/>
            </a:prstGeom>
            <a:solidFill>
              <a:schemeClr val="accent1">
                <a:alpha val="80000"/>
              </a:schemeClr>
            </a:solidFill>
          </p:spPr>
          <p:txBody>
            <a:bodyPr/>
            <a:p/>
          </p:txBody>
        </p:sp>
        <p:sp>
          <p:nvSpPr>
            <p:cNvPr name="AutoShape 29" id="29"/>
            <p:cNvSpPr/>
            <p:nvPr/>
          </p:nvSpPr>
          <p:spPr>
            <a:xfrm rot="0">
              <a:off x="689125" y="692781"/>
              <a:ext cx="74704" cy="74704"/>
            </a:xfrm>
            <a:prstGeom prst="ellipse">
              <a:avLst/>
            </a:prstGeom>
            <a:solidFill>
              <a:schemeClr val="accent1">
                <a:alpha val="60000"/>
              </a:schemeClr>
            </a:solidFill>
          </p:spPr>
          <p:txBody>
            <a:bodyPr/>
            <a:p/>
          </p:txBody>
        </p:sp>
        <p:sp>
          <p:nvSpPr>
            <p:cNvPr name="AutoShape 30" id="30"/>
            <p:cNvSpPr/>
            <p:nvPr/>
          </p:nvSpPr>
          <p:spPr>
            <a:xfrm rot="0">
              <a:off x="799768" y="701751"/>
              <a:ext cx="69238" cy="69238"/>
            </a:xfrm>
            <a:prstGeom prst="ellipse">
              <a:avLst/>
            </a:prstGeom>
            <a:solidFill>
              <a:schemeClr val="accent1">
                <a:alpha val="40000"/>
              </a:schemeClr>
            </a:solidFill>
          </p:spPr>
          <p:txBody>
            <a:bodyPr/>
            <a:p/>
          </p:txBody>
        </p:sp>
        <p:sp>
          <p:nvSpPr>
            <p:cNvPr name="AutoShape 31" id="31"/>
            <p:cNvSpPr/>
            <p:nvPr/>
          </p:nvSpPr>
          <p:spPr>
            <a:xfrm rot="0">
              <a:off x="904945" y="697618"/>
              <a:ext cx="65594" cy="65594"/>
            </a:xfrm>
            <a:prstGeom prst="ellipse">
              <a:avLst/>
            </a:prstGeom>
            <a:solidFill>
              <a:schemeClr val="accent1">
                <a:alpha val="20000"/>
              </a:schemeClr>
            </a:solidFill>
          </p:spPr>
          <p:txBody>
            <a:bodyPr/>
            <a:p/>
          </p:txBody>
        </p:sp>
        <p:sp>
          <p:nvSpPr>
            <p:cNvPr name="TextBox 32" id="32"/>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精益生产方法应用推广</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100000"/>
          </a:blip>
          <a:srcRect l="16667" r="16667"/>
          <a:stretch>
            <a:fillRect/>
          </a:stretch>
        </p:blipFill>
        <p:spPr>
          <a:xfrm rot="0">
            <a:off x="7092557" y="1559288"/>
            <a:ext cx="4492828" cy="4492828"/>
          </a:xfrm>
          <a:prstGeom prst="roundRect">
            <a:avLst/>
          </a:prstGeom>
        </p:spPr>
      </p:pic>
      <p:sp>
        <p:nvSpPr>
          <p:cNvPr name="Freeform 3" id="3"/>
          <p:cNvSpPr/>
          <p:nvPr/>
        </p:nvSpPr>
        <p:spPr>
          <a:xfrm rot="0">
            <a:off x="539110" y="1488377"/>
            <a:ext cx="1511760" cy="1373901"/>
          </a:xfrm>
          <a:custGeom>
            <a:avLst/>
            <a:gdLst/>
            <a:ahLst/>
            <a:cxnLst/>
            <a:rect r="r" b="b" t="t" l="l"/>
            <a:pathLst>
              <a:path h="1073360" w="1181062">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txBody>
          <a:bodyPr/>
          <a:p/>
        </p:txBody>
      </p:sp>
      <p:sp>
        <p:nvSpPr>
          <p:cNvPr name="TextBox 4" id="4"/>
          <p:cNvSpPr txBox="true"/>
          <p:nvPr/>
        </p:nvSpPr>
        <p:spPr>
          <a:xfrm rot="0">
            <a:off x="739477" y="1370655"/>
            <a:ext cx="1111026" cy="1615440"/>
          </a:xfrm>
          <a:prstGeom prst="rect">
            <a:avLst/>
          </a:prstGeom>
        </p:spPr>
        <p:txBody>
          <a:bodyPr anchor="t" rtlCol="false" lIns="123825" rIns="57150" tIns="123825" bIns="123825" anchorCtr="false" vert="horz" wrap="square">
            <a:spAutoFit/>
          </a:bodyPr>
          <a:lstStyle/>
          <a:p>
            <a:pPr algn="ctr">
              <a:lnSpc>
                <a:spcPct val="150000"/>
              </a:lnSpc>
            </a:pPr>
            <a:r>
              <a:rPr lang="en-US" b="true" sz="5775">
                <a:solidFill>
                  <a:srgbClr val="FFFFFF">
                    <a:alpha val="100000"/>
                  </a:srgbClr>
                </a:solidFill>
                <a:latin typeface="Microsoft Yahei"/>
                <a:ea typeface="Microsoft Yahei"/>
                <a:cs typeface="Microsoft Yahei"/>
              </a:rPr>
              <a:t>1</a:t>
            </a:r>
          </a:p>
        </p:txBody>
      </p:sp>
      <p:sp>
        <p:nvSpPr>
          <p:cNvPr name="Freeform 5" id="5"/>
          <p:cNvSpPr/>
          <p:nvPr/>
        </p:nvSpPr>
        <p:spPr>
          <a:xfrm rot="0">
            <a:off x="539110" y="3205847"/>
            <a:ext cx="1511760" cy="1373901"/>
          </a:xfrm>
          <a:custGeom>
            <a:avLst/>
            <a:gdLst/>
            <a:ahLst/>
            <a:cxnLst/>
            <a:rect r="r" b="b" t="t" l="l"/>
            <a:pathLst>
              <a:path h="1073360" w="1181062">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txBody>
          <a:bodyPr/>
          <a:p/>
        </p:txBody>
      </p:sp>
      <p:sp>
        <p:nvSpPr>
          <p:cNvPr name="TextBox 6" id="6"/>
          <p:cNvSpPr txBox="true"/>
          <p:nvPr/>
        </p:nvSpPr>
        <p:spPr>
          <a:xfrm rot="0">
            <a:off x="739477" y="3088125"/>
            <a:ext cx="1111026" cy="1615440"/>
          </a:xfrm>
          <a:prstGeom prst="rect">
            <a:avLst/>
          </a:prstGeom>
        </p:spPr>
        <p:txBody>
          <a:bodyPr anchor="t" rtlCol="false" lIns="123825" rIns="57150" tIns="123825" bIns="123825" anchorCtr="false" vert="horz" wrap="square">
            <a:spAutoFit/>
          </a:bodyPr>
          <a:lstStyle/>
          <a:p>
            <a:pPr algn="ctr">
              <a:lnSpc>
                <a:spcPct val="150000"/>
              </a:lnSpc>
            </a:pPr>
            <a:r>
              <a:rPr lang="en-US" b="true" sz="5775">
                <a:solidFill>
                  <a:srgbClr val="FFFFFF">
                    <a:alpha val="100000"/>
                  </a:srgbClr>
                </a:solidFill>
                <a:latin typeface="Microsoft Yahei"/>
                <a:ea typeface="Microsoft Yahei"/>
                <a:cs typeface="Microsoft Yahei"/>
              </a:rPr>
              <a:t>2</a:t>
            </a:r>
          </a:p>
        </p:txBody>
      </p:sp>
      <p:sp>
        <p:nvSpPr>
          <p:cNvPr name="Freeform 7" id="7"/>
          <p:cNvSpPr/>
          <p:nvPr/>
        </p:nvSpPr>
        <p:spPr>
          <a:xfrm rot="0">
            <a:off x="539110" y="4984278"/>
            <a:ext cx="1511760" cy="1373901"/>
          </a:xfrm>
          <a:custGeom>
            <a:avLst/>
            <a:gdLst/>
            <a:ahLst/>
            <a:cxnLst/>
            <a:rect r="r" b="b" t="t" l="l"/>
            <a:pathLst>
              <a:path h="1073360" w="1181062">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txBody>
          <a:bodyPr/>
          <a:p/>
        </p:txBody>
      </p:sp>
      <p:sp>
        <p:nvSpPr>
          <p:cNvPr name="TextBox 8" id="8"/>
          <p:cNvSpPr txBox="true"/>
          <p:nvPr/>
        </p:nvSpPr>
        <p:spPr>
          <a:xfrm rot="0">
            <a:off x="739477" y="4866556"/>
            <a:ext cx="1111026" cy="1615440"/>
          </a:xfrm>
          <a:prstGeom prst="rect">
            <a:avLst/>
          </a:prstGeom>
        </p:spPr>
        <p:txBody>
          <a:bodyPr anchor="t" rtlCol="false" lIns="123825" rIns="57150" tIns="123825" bIns="123825" anchorCtr="false" vert="horz" wrap="square">
            <a:spAutoFit/>
          </a:bodyPr>
          <a:lstStyle/>
          <a:p>
            <a:pPr algn="ctr">
              <a:lnSpc>
                <a:spcPct val="150000"/>
              </a:lnSpc>
            </a:pPr>
            <a:r>
              <a:rPr lang="en-US" b="true" sz="5775">
                <a:solidFill>
                  <a:srgbClr val="FFFFFF">
                    <a:alpha val="100000"/>
                  </a:srgbClr>
                </a:solidFill>
                <a:latin typeface="Microsoft Yahei"/>
                <a:ea typeface="Microsoft Yahei"/>
                <a:cs typeface="Microsoft Yahei"/>
              </a:rPr>
              <a:t>3</a:t>
            </a:r>
          </a:p>
        </p:txBody>
      </p:sp>
      <p:sp>
        <p:nvSpPr>
          <p:cNvPr name="TextBox 9" id="9"/>
          <p:cNvSpPr txBox="true"/>
          <p:nvPr/>
        </p:nvSpPr>
        <p:spPr>
          <a:xfrm rot="0">
            <a:off x="2248535" y="1715158"/>
            <a:ext cx="4235703" cy="134112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培训员工了解和应用自动化技术，如机器人、传感器等，实现生产过程的自动化和智能化。</a:t>
            </a:r>
          </a:p>
        </p:txBody>
      </p:sp>
      <p:sp>
        <p:nvSpPr>
          <p:cNvPr name="TextBox 10" id="10"/>
          <p:cNvSpPr txBox="true"/>
          <p:nvPr/>
        </p:nvSpPr>
        <p:spPr>
          <a:xfrm rot="0">
            <a:off x="2248535" y="1250513"/>
            <a:ext cx="4219575" cy="62865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自动化技术应用</a:t>
            </a:r>
          </a:p>
        </p:txBody>
      </p:sp>
      <p:sp>
        <p:nvSpPr>
          <p:cNvPr name="TextBox 11" id="11"/>
          <p:cNvSpPr txBox="true"/>
          <p:nvPr/>
        </p:nvSpPr>
        <p:spPr>
          <a:xfrm rot="0">
            <a:off x="2248535" y="3368732"/>
            <a:ext cx="4235703" cy="134112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教授员工利用大数据和人工智能技术，对生产线数据进行实时分析和优化，提高生产效率和灵活性。</a:t>
            </a:r>
          </a:p>
        </p:txBody>
      </p:sp>
      <p:sp>
        <p:nvSpPr>
          <p:cNvPr name="TextBox 12" id="12"/>
          <p:cNvSpPr txBox="true"/>
          <p:nvPr/>
        </p:nvSpPr>
        <p:spPr>
          <a:xfrm rot="0">
            <a:off x="2248535" y="2928472"/>
            <a:ext cx="4219575" cy="62865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数据驱动决策</a:t>
            </a:r>
          </a:p>
        </p:txBody>
      </p:sp>
      <p:sp>
        <p:nvSpPr>
          <p:cNvPr name="TextBox 13" id="13"/>
          <p:cNvSpPr txBox="true"/>
          <p:nvPr/>
        </p:nvSpPr>
        <p:spPr>
          <a:xfrm rot="0">
            <a:off x="2248535" y="5134585"/>
            <a:ext cx="4235703" cy="134112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培训员工掌握人机协作的技能和方法，与智能机器协同工作，提升工作效率和安全性。</a:t>
            </a:r>
          </a:p>
        </p:txBody>
      </p:sp>
      <p:sp>
        <p:nvSpPr>
          <p:cNvPr name="TextBox 14" id="14"/>
          <p:cNvSpPr txBox="true"/>
          <p:nvPr/>
        </p:nvSpPr>
        <p:spPr>
          <a:xfrm rot="0">
            <a:off x="2248535" y="4694325"/>
            <a:ext cx="4219575" cy="62865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人机协作模式</a:t>
            </a:r>
          </a:p>
        </p:txBody>
      </p:sp>
      <p:grpSp>
        <p:nvGrpSpPr>
          <p:cNvPr name="Group 15" id="15"/>
          <p:cNvGrpSpPr/>
          <p:nvPr/>
        </p:nvGrpSpPr>
        <p:grpSpPr>
          <a:xfrm rot="0">
            <a:off x="454963" y="93878"/>
            <a:ext cx="10641129" cy="914400"/>
            <a:chOff x="454963" y="93878"/>
            <a:chExt cx="10641129" cy="914400"/>
          </a:xfrm>
        </p:grpSpPr>
        <p:sp>
          <p:nvSpPr>
            <p:cNvPr name="AutoShape 16" id="16"/>
            <p:cNvSpPr/>
            <p:nvPr/>
          </p:nvSpPr>
          <p:spPr>
            <a:xfrm rot="0">
              <a:off x="454963" y="331168"/>
              <a:ext cx="84147" cy="84147"/>
            </a:xfrm>
            <a:prstGeom prst="ellipse">
              <a:avLst/>
            </a:prstGeom>
            <a:solidFill>
              <a:schemeClr val="accent1">
                <a:alpha val="100000"/>
              </a:schemeClr>
            </a:solidFill>
          </p:spPr>
          <p:txBody>
            <a:bodyPr/>
            <a:p/>
          </p:txBody>
        </p:sp>
        <p:sp>
          <p:nvSpPr>
            <p:cNvPr name="AutoShape 17" id="17"/>
            <p:cNvSpPr/>
            <p:nvPr/>
          </p:nvSpPr>
          <p:spPr>
            <a:xfrm rot="0">
              <a:off x="575049" y="337743"/>
              <a:ext cx="78137" cy="78137"/>
            </a:xfrm>
            <a:prstGeom prst="ellipse">
              <a:avLst/>
            </a:prstGeom>
            <a:solidFill>
              <a:schemeClr val="accent1">
                <a:alpha val="80000"/>
              </a:schemeClr>
            </a:solidFill>
          </p:spPr>
          <p:txBody>
            <a:bodyPr/>
            <a:p/>
          </p:txBody>
        </p:sp>
        <p:sp>
          <p:nvSpPr>
            <p:cNvPr name="AutoShape 18" id="18"/>
            <p:cNvSpPr/>
            <p:nvPr/>
          </p:nvSpPr>
          <p:spPr>
            <a:xfrm rot="0">
              <a:off x="689125" y="339460"/>
              <a:ext cx="74704" cy="74704"/>
            </a:xfrm>
            <a:prstGeom prst="ellipse">
              <a:avLst/>
            </a:prstGeom>
            <a:solidFill>
              <a:schemeClr val="accent1">
                <a:alpha val="60000"/>
              </a:schemeClr>
            </a:solidFill>
          </p:spPr>
          <p:txBody>
            <a:bodyPr/>
            <a:p/>
          </p:txBody>
        </p:sp>
        <p:sp>
          <p:nvSpPr>
            <p:cNvPr name="AutoShape 19" id="19"/>
            <p:cNvSpPr/>
            <p:nvPr/>
          </p:nvSpPr>
          <p:spPr>
            <a:xfrm rot="0">
              <a:off x="799768" y="348430"/>
              <a:ext cx="69238" cy="69238"/>
            </a:xfrm>
            <a:prstGeom prst="ellipse">
              <a:avLst/>
            </a:prstGeom>
            <a:solidFill>
              <a:schemeClr val="accent1">
                <a:alpha val="40000"/>
              </a:schemeClr>
            </a:solidFill>
          </p:spPr>
          <p:txBody>
            <a:bodyPr/>
            <a:p/>
          </p:txBody>
        </p:sp>
        <p:sp>
          <p:nvSpPr>
            <p:cNvPr name="AutoShape 20" id="20"/>
            <p:cNvSpPr/>
            <p:nvPr/>
          </p:nvSpPr>
          <p:spPr>
            <a:xfrm rot="0">
              <a:off x="904945" y="344297"/>
              <a:ext cx="65594" cy="65594"/>
            </a:xfrm>
            <a:prstGeom prst="ellipse">
              <a:avLst/>
            </a:prstGeom>
            <a:solidFill>
              <a:schemeClr val="accent1">
                <a:alpha val="20000"/>
              </a:schemeClr>
            </a:solidFill>
          </p:spPr>
          <p:txBody>
            <a:bodyPr/>
            <a:p/>
          </p:txBody>
        </p:sp>
        <p:sp>
          <p:nvSpPr>
            <p:cNvPr name="AutoShape 21" id="21"/>
            <p:cNvSpPr/>
            <p:nvPr/>
          </p:nvSpPr>
          <p:spPr>
            <a:xfrm rot="0">
              <a:off x="454963" y="448942"/>
              <a:ext cx="84147" cy="84147"/>
            </a:xfrm>
            <a:prstGeom prst="ellipse">
              <a:avLst/>
            </a:prstGeom>
            <a:solidFill>
              <a:schemeClr val="accent1">
                <a:alpha val="100000"/>
              </a:schemeClr>
            </a:solidFill>
          </p:spPr>
          <p:txBody>
            <a:bodyPr/>
            <a:p/>
          </p:txBody>
        </p:sp>
        <p:sp>
          <p:nvSpPr>
            <p:cNvPr name="AutoShape 22" id="22"/>
            <p:cNvSpPr/>
            <p:nvPr/>
          </p:nvSpPr>
          <p:spPr>
            <a:xfrm rot="0">
              <a:off x="575049" y="455517"/>
              <a:ext cx="78137" cy="78137"/>
            </a:xfrm>
            <a:prstGeom prst="ellipse">
              <a:avLst/>
            </a:prstGeom>
            <a:solidFill>
              <a:schemeClr val="accent1">
                <a:alpha val="80000"/>
              </a:schemeClr>
            </a:solidFill>
          </p:spPr>
          <p:txBody>
            <a:bodyPr/>
            <a:p/>
          </p:txBody>
        </p:sp>
        <p:sp>
          <p:nvSpPr>
            <p:cNvPr name="AutoShape 23" id="23"/>
            <p:cNvSpPr/>
            <p:nvPr/>
          </p:nvSpPr>
          <p:spPr>
            <a:xfrm rot="0">
              <a:off x="689125" y="457233"/>
              <a:ext cx="74704" cy="74704"/>
            </a:xfrm>
            <a:prstGeom prst="ellipse">
              <a:avLst/>
            </a:prstGeom>
            <a:solidFill>
              <a:schemeClr val="accent1">
                <a:alpha val="60000"/>
              </a:schemeClr>
            </a:solidFill>
          </p:spPr>
          <p:txBody>
            <a:bodyPr/>
            <a:p/>
          </p:txBody>
        </p:sp>
        <p:sp>
          <p:nvSpPr>
            <p:cNvPr name="AutoShape 24" id="24"/>
            <p:cNvSpPr/>
            <p:nvPr/>
          </p:nvSpPr>
          <p:spPr>
            <a:xfrm rot="0">
              <a:off x="799768" y="466203"/>
              <a:ext cx="69238" cy="69238"/>
            </a:xfrm>
            <a:prstGeom prst="ellipse">
              <a:avLst/>
            </a:prstGeom>
            <a:solidFill>
              <a:schemeClr val="accent1">
                <a:alpha val="40000"/>
              </a:schemeClr>
            </a:solidFill>
          </p:spPr>
          <p:txBody>
            <a:bodyPr/>
            <a:p/>
          </p:txBody>
        </p:sp>
        <p:sp>
          <p:nvSpPr>
            <p:cNvPr name="AutoShape 25" id="25"/>
            <p:cNvSpPr/>
            <p:nvPr/>
          </p:nvSpPr>
          <p:spPr>
            <a:xfrm rot="0">
              <a:off x="904945" y="462070"/>
              <a:ext cx="65594" cy="65594"/>
            </a:xfrm>
            <a:prstGeom prst="ellipse">
              <a:avLst/>
            </a:prstGeom>
            <a:solidFill>
              <a:schemeClr val="accent1">
                <a:alpha val="20000"/>
              </a:schemeClr>
            </a:solidFill>
          </p:spPr>
          <p:txBody>
            <a:bodyPr/>
            <a:p/>
          </p:txBody>
        </p:sp>
        <p:sp>
          <p:nvSpPr>
            <p:cNvPr name="AutoShape 26" id="26"/>
            <p:cNvSpPr/>
            <p:nvPr/>
          </p:nvSpPr>
          <p:spPr>
            <a:xfrm rot="0">
              <a:off x="454963" y="566715"/>
              <a:ext cx="84147" cy="84147"/>
            </a:xfrm>
            <a:prstGeom prst="ellipse">
              <a:avLst/>
            </a:prstGeom>
            <a:solidFill>
              <a:schemeClr val="accent1">
                <a:alpha val="100000"/>
              </a:schemeClr>
            </a:solidFill>
          </p:spPr>
          <p:txBody>
            <a:bodyPr/>
            <a:p/>
          </p:txBody>
        </p:sp>
        <p:sp>
          <p:nvSpPr>
            <p:cNvPr name="AutoShape 27" id="27"/>
            <p:cNvSpPr/>
            <p:nvPr/>
          </p:nvSpPr>
          <p:spPr>
            <a:xfrm rot="0">
              <a:off x="575049" y="573291"/>
              <a:ext cx="78137" cy="78137"/>
            </a:xfrm>
            <a:prstGeom prst="ellipse">
              <a:avLst/>
            </a:prstGeom>
            <a:solidFill>
              <a:schemeClr val="accent1">
                <a:alpha val="80000"/>
              </a:schemeClr>
            </a:solidFill>
          </p:spPr>
          <p:txBody>
            <a:bodyPr/>
            <a:p/>
          </p:txBody>
        </p:sp>
        <p:sp>
          <p:nvSpPr>
            <p:cNvPr name="AutoShape 28" id="28"/>
            <p:cNvSpPr/>
            <p:nvPr/>
          </p:nvSpPr>
          <p:spPr>
            <a:xfrm rot="0">
              <a:off x="689125" y="575007"/>
              <a:ext cx="74704" cy="74704"/>
            </a:xfrm>
            <a:prstGeom prst="ellipse">
              <a:avLst/>
            </a:prstGeom>
            <a:solidFill>
              <a:schemeClr val="accent1">
                <a:alpha val="60000"/>
              </a:schemeClr>
            </a:solidFill>
          </p:spPr>
          <p:txBody>
            <a:bodyPr/>
            <a:p/>
          </p:txBody>
        </p:sp>
        <p:sp>
          <p:nvSpPr>
            <p:cNvPr name="AutoShape 29" id="29"/>
            <p:cNvSpPr/>
            <p:nvPr/>
          </p:nvSpPr>
          <p:spPr>
            <a:xfrm rot="0">
              <a:off x="799768" y="583977"/>
              <a:ext cx="69238" cy="69238"/>
            </a:xfrm>
            <a:prstGeom prst="ellipse">
              <a:avLst/>
            </a:prstGeom>
            <a:solidFill>
              <a:schemeClr val="accent1">
                <a:alpha val="40000"/>
              </a:schemeClr>
            </a:solidFill>
          </p:spPr>
          <p:txBody>
            <a:bodyPr/>
            <a:p/>
          </p:txBody>
        </p:sp>
        <p:sp>
          <p:nvSpPr>
            <p:cNvPr name="AutoShape 30" id="30"/>
            <p:cNvSpPr/>
            <p:nvPr/>
          </p:nvSpPr>
          <p:spPr>
            <a:xfrm rot="0">
              <a:off x="904945" y="579844"/>
              <a:ext cx="65594" cy="65594"/>
            </a:xfrm>
            <a:prstGeom prst="ellipse">
              <a:avLst/>
            </a:prstGeom>
            <a:solidFill>
              <a:schemeClr val="accent1">
                <a:alpha val="20000"/>
              </a:schemeClr>
            </a:solidFill>
          </p:spPr>
          <p:txBody>
            <a:bodyPr/>
            <a:p/>
          </p:txBody>
        </p:sp>
        <p:sp>
          <p:nvSpPr>
            <p:cNvPr name="AutoShape 31" id="31"/>
            <p:cNvSpPr/>
            <p:nvPr/>
          </p:nvSpPr>
          <p:spPr>
            <a:xfrm rot="0">
              <a:off x="454963" y="684489"/>
              <a:ext cx="84147" cy="84147"/>
            </a:xfrm>
            <a:prstGeom prst="ellipse">
              <a:avLst/>
            </a:prstGeom>
            <a:solidFill>
              <a:schemeClr val="accent1">
                <a:alpha val="100000"/>
              </a:schemeClr>
            </a:solidFill>
          </p:spPr>
          <p:txBody>
            <a:bodyPr/>
            <a:p/>
          </p:txBody>
        </p:sp>
        <p:sp>
          <p:nvSpPr>
            <p:cNvPr name="AutoShape 32" id="32"/>
            <p:cNvSpPr/>
            <p:nvPr/>
          </p:nvSpPr>
          <p:spPr>
            <a:xfrm rot="0">
              <a:off x="575049" y="691064"/>
              <a:ext cx="78137" cy="78137"/>
            </a:xfrm>
            <a:prstGeom prst="ellipse">
              <a:avLst/>
            </a:prstGeom>
            <a:solidFill>
              <a:schemeClr val="accent1">
                <a:alpha val="80000"/>
              </a:schemeClr>
            </a:solidFill>
          </p:spPr>
          <p:txBody>
            <a:bodyPr/>
            <a:p/>
          </p:txBody>
        </p:sp>
        <p:sp>
          <p:nvSpPr>
            <p:cNvPr name="AutoShape 33" id="33"/>
            <p:cNvSpPr/>
            <p:nvPr/>
          </p:nvSpPr>
          <p:spPr>
            <a:xfrm rot="0">
              <a:off x="689125" y="692781"/>
              <a:ext cx="74704" cy="74704"/>
            </a:xfrm>
            <a:prstGeom prst="ellipse">
              <a:avLst/>
            </a:prstGeom>
            <a:solidFill>
              <a:schemeClr val="accent1">
                <a:alpha val="60000"/>
              </a:schemeClr>
            </a:solidFill>
          </p:spPr>
          <p:txBody>
            <a:bodyPr/>
            <a:p/>
          </p:txBody>
        </p:sp>
        <p:sp>
          <p:nvSpPr>
            <p:cNvPr name="AutoShape 34" id="34"/>
            <p:cNvSpPr/>
            <p:nvPr/>
          </p:nvSpPr>
          <p:spPr>
            <a:xfrm rot="0">
              <a:off x="799768" y="701751"/>
              <a:ext cx="69238" cy="69238"/>
            </a:xfrm>
            <a:prstGeom prst="ellipse">
              <a:avLst/>
            </a:prstGeom>
            <a:solidFill>
              <a:schemeClr val="accent1">
                <a:alpha val="40000"/>
              </a:schemeClr>
            </a:solidFill>
          </p:spPr>
          <p:txBody>
            <a:bodyPr/>
            <a:p/>
          </p:txBody>
        </p:sp>
        <p:sp>
          <p:nvSpPr>
            <p:cNvPr name="AutoShape 35" id="35"/>
            <p:cNvSpPr/>
            <p:nvPr/>
          </p:nvSpPr>
          <p:spPr>
            <a:xfrm rot="0">
              <a:off x="904945" y="697618"/>
              <a:ext cx="65594" cy="65594"/>
            </a:xfrm>
            <a:prstGeom prst="ellipse">
              <a:avLst/>
            </a:prstGeom>
            <a:solidFill>
              <a:schemeClr val="accent1">
                <a:alpha val="20000"/>
              </a:schemeClr>
            </a:solidFill>
          </p:spPr>
          <p:txBody>
            <a:bodyPr/>
            <a:p/>
          </p:txBody>
        </p:sp>
        <p:sp>
          <p:nvSpPr>
            <p:cNvPr name="TextBox 36" id="36"/>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智能化生产线建设实践</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749579" y="1319127"/>
            <a:ext cx="5106411" cy="5106411"/>
          </a:xfrm>
          <a:prstGeom prst="ellipse">
            <a:avLst/>
          </a:prstGeom>
          <a:solidFill>
            <a:schemeClr val="accent1">
              <a:alpha val="100000"/>
            </a:schemeClr>
          </a:solidFill>
        </p:spPr>
        <p:txBody>
          <a:bodyPr/>
          <a:p/>
        </p:txBody>
      </p:sp>
      <p:pic>
        <p:nvPicPr>
          <p:cNvPr name="Picture 3" id="3"/>
          <p:cNvPicPr>
            <a:picLocks noChangeAspect="true"/>
          </p:cNvPicPr>
          <p:nvPr/>
        </p:nvPicPr>
        <p:blipFill>
          <a:blip r:embed="rId3">
            <a:alphaModFix amt="100000"/>
          </a:blip>
          <a:srcRect/>
          <a:stretch>
            <a:fillRect/>
          </a:stretch>
        </p:blipFill>
        <p:spPr>
          <a:xfrm rot="0">
            <a:off x="-484350" y="1584357"/>
            <a:ext cx="4575952" cy="4575952"/>
          </a:xfrm>
          <a:prstGeom prst="ellipse">
            <a:avLst/>
          </a:prstGeom>
        </p:spPr>
      </p:pic>
      <p:sp>
        <p:nvSpPr>
          <p:cNvPr name="AutoShape 4" id="4"/>
          <p:cNvSpPr/>
          <p:nvPr/>
        </p:nvSpPr>
        <p:spPr>
          <a:xfrm rot="0">
            <a:off x="4935912" y="5095961"/>
            <a:ext cx="993758" cy="993758"/>
          </a:xfrm>
          <a:prstGeom prst="ellipse">
            <a:avLst/>
          </a:prstGeom>
          <a:solidFill>
            <a:schemeClr val="accent1">
              <a:alpha val="100000"/>
            </a:schemeClr>
          </a:solidFill>
        </p:spPr>
        <p:txBody>
          <a:bodyPr/>
          <a:p/>
        </p:txBody>
      </p:sp>
      <p:sp>
        <p:nvSpPr>
          <p:cNvPr name="TextBox 5" id="5"/>
          <p:cNvSpPr txBox="true"/>
          <p:nvPr/>
        </p:nvSpPr>
        <p:spPr>
          <a:xfrm rot="0">
            <a:off x="4935912" y="5251464"/>
            <a:ext cx="964530" cy="682752"/>
          </a:xfrm>
          <a:prstGeom prst="rect">
            <a:avLst/>
          </a:prstGeom>
        </p:spPr>
        <p:txBody>
          <a:bodyPr anchor="t" rtlCol="false" lIns="123825" rIns="57150" tIns="123825" bIns="123825" anchorCtr="false" vert="horz" wrap="square">
            <a:spAutoFit/>
          </a:bodyPr>
          <a:lstStyle/>
          <a:p>
            <a:pPr algn="ctr">
              <a:lnSpc>
                <a:spcPct val="120000"/>
              </a:lnSpc>
            </a:pPr>
            <a:r>
              <a:rPr lang="en-US" b="true" sz="2325">
                <a:solidFill>
                  <a:srgbClr val="FFFFFF">
                    <a:alpha val="100000"/>
                  </a:srgbClr>
                </a:solidFill>
                <a:latin typeface="Microsoft Yahei"/>
                <a:ea typeface="Microsoft Yahei"/>
                <a:cs typeface="Microsoft Yahei"/>
              </a:rPr>
              <a:t>03</a:t>
            </a:r>
          </a:p>
        </p:txBody>
      </p:sp>
      <p:sp>
        <p:nvSpPr>
          <p:cNvPr name="TextBox 6" id="6"/>
          <p:cNvSpPr txBox="true"/>
          <p:nvPr/>
        </p:nvSpPr>
        <p:spPr>
          <a:xfrm rot="0">
            <a:off x="6074571" y="4851539"/>
            <a:ext cx="5683179" cy="73152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协同采购与库存管理</a:t>
            </a:r>
          </a:p>
        </p:txBody>
      </p:sp>
      <p:sp>
        <p:nvSpPr>
          <p:cNvPr name="TextBox 7" id="7"/>
          <p:cNvSpPr txBox="true"/>
          <p:nvPr/>
        </p:nvSpPr>
        <p:spPr>
          <a:xfrm rot="0">
            <a:off x="6074571" y="5341007"/>
            <a:ext cx="5486256" cy="97536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培训员工掌握协同采购和库存管理的技巧和方法，降低采购成本，减少库存积压和浪费。</a:t>
            </a:r>
          </a:p>
        </p:txBody>
      </p:sp>
      <p:sp>
        <p:nvSpPr>
          <p:cNvPr name="AutoShape 8" id="8"/>
          <p:cNvSpPr/>
          <p:nvPr/>
        </p:nvSpPr>
        <p:spPr>
          <a:xfrm rot="0">
            <a:off x="4935912" y="1819581"/>
            <a:ext cx="993758" cy="993758"/>
          </a:xfrm>
          <a:prstGeom prst="ellipse">
            <a:avLst/>
          </a:prstGeom>
          <a:solidFill>
            <a:schemeClr val="accent1">
              <a:alpha val="100000"/>
            </a:schemeClr>
          </a:solidFill>
        </p:spPr>
        <p:txBody>
          <a:bodyPr/>
          <a:p/>
        </p:txBody>
      </p:sp>
      <p:sp>
        <p:nvSpPr>
          <p:cNvPr name="TextBox 9" id="9"/>
          <p:cNvSpPr txBox="true"/>
          <p:nvPr/>
        </p:nvSpPr>
        <p:spPr>
          <a:xfrm rot="0">
            <a:off x="4935912" y="1975084"/>
            <a:ext cx="964530" cy="682752"/>
          </a:xfrm>
          <a:prstGeom prst="rect">
            <a:avLst/>
          </a:prstGeom>
        </p:spPr>
        <p:txBody>
          <a:bodyPr anchor="ctr" rtlCol="false" lIns="123825" rIns="57150" tIns="123825" bIns="123825" anchorCtr="false" vert="horz" wrap="square">
            <a:spAutoFit/>
          </a:bodyPr>
          <a:lstStyle/>
          <a:p>
            <a:pPr algn="ctr">
              <a:lnSpc>
                <a:spcPct val="120000"/>
              </a:lnSpc>
            </a:pPr>
            <a:r>
              <a:rPr lang="en-US" b="true" sz="2325">
                <a:solidFill>
                  <a:srgbClr val="FFFFFF">
                    <a:alpha val="100000"/>
                  </a:srgbClr>
                </a:solidFill>
                <a:latin typeface="Microsoft Yahei"/>
                <a:ea typeface="Microsoft Yahei"/>
                <a:cs typeface="Microsoft Yahei"/>
              </a:rPr>
              <a:t>01</a:t>
            </a:r>
          </a:p>
        </p:txBody>
      </p:sp>
      <p:sp>
        <p:nvSpPr>
          <p:cNvPr name="TextBox 10" id="10"/>
          <p:cNvSpPr txBox="true"/>
          <p:nvPr/>
        </p:nvSpPr>
        <p:spPr>
          <a:xfrm rot="0">
            <a:off x="6074571" y="1538583"/>
            <a:ext cx="5683179" cy="73152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供应链可视化</a:t>
            </a:r>
          </a:p>
        </p:txBody>
      </p:sp>
      <p:sp>
        <p:nvSpPr>
          <p:cNvPr name="TextBox 11" id="11"/>
          <p:cNvSpPr txBox="true"/>
          <p:nvPr/>
        </p:nvSpPr>
        <p:spPr>
          <a:xfrm rot="0">
            <a:off x="6074571" y="2003667"/>
            <a:ext cx="5486256" cy="97536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通过培训使员工了解供应链可视化的概念和方法，实现供应链信息的实时共享和透明化。</a:t>
            </a:r>
          </a:p>
        </p:txBody>
      </p:sp>
      <p:sp>
        <p:nvSpPr>
          <p:cNvPr name="AutoShape 12" id="12"/>
          <p:cNvSpPr/>
          <p:nvPr/>
        </p:nvSpPr>
        <p:spPr>
          <a:xfrm rot="0">
            <a:off x="4935912" y="3457771"/>
            <a:ext cx="993758" cy="993758"/>
          </a:xfrm>
          <a:prstGeom prst="ellipse">
            <a:avLst/>
          </a:prstGeom>
          <a:solidFill>
            <a:schemeClr val="accent1">
              <a:alpha val="100000"/>
            </a:schemeClr>
          </a:solidFill>
        </p:spPr>
        <p:txBody>
          <a:bodyPr/>
          <a:p/>
        </p:txBody>
      </p:sp>
      <p:sp>
        <p:nvSpPr>
          <p:cNvPr name="TextBox 13" id="13"/>
          <p:cNvSpPr txBox="true"/>
          <p:nvPr/>
        </p:nvSpPr>
        <p:spPr>
          <a:xfrm rot="0">
            <a:off x="4935912" y="3613274"/>
            <a:ext cx="964530" cy="682752"/>
          </a:xfrm>
          <a:prstGeom prst="rect">
            <a:avLst/>
          </a:prstGeom>
        </p:spPr>
        <p:txBody>
          <a:bodyPr anchor="t" rtlCol="false" lIns="123825" rIns="57150" tIns="123825" bIns="123825" anchorCtr="false" vert="horz" wrap="square">
            <a:spAutoFit/>
          </a:bodyPr>
          <a:lstStyle/>
          <a:p>
            <a:pPr algn="ctr">
              <a:lnSpc>
                <a:spcPct val="120000"/>
              </a:lnSpc>
            </a:pPr>
            <a:r>
              <a:rPr lang="en-US" b="true" sz="2325">
                <a:solidFill>
                  <a:srgbClr val="FFFFFF">
                    <a:alpha val="100000"/>
                  </a:srgbClr>
                </a:solidFill>
                <a:latin typeface="Microsoft Yahei"/>
                <a:ea typeface="Microsoft Yahei"/>
                <a:cs typeface="Microsoft Yahei"/>
              </a:rPr>
              <a:t>02</a:t>
            </a:r>
          </a:p>
        </p:txBody>
      </p:sp>
      <p:sp>
        <p:nvSpPr>
          <p:cNvPr name="TextBox 14" id="14"/>
          <p:cNvSpPr txBox="true"/>
          <p:nvPr/>
        </p:nvSpPr>
        <p:spPr>
          <a:xfrm rot="0">
            <a:off x="6074571" y="3188965"/>
            <a:ext cx="5683179" cy="73152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需求预测与计划</a:t>
            </a:r>
          </a:p>
        </p:txBody>
      </p:sp>
      <p:sp>
        <p:nvSpPr>
          <p:cNvPr name="TextBox 15" id="15"/>
          <p:cNvSpPr txBox="true"/>
          <p:nvPr/>
        </p:nvSpPr>
        <p:spPr>
          <a:xfrm rot="0">
            <a:off x="6074571" y="3666241"/>
            <a:ext cx="5486256" cy="97536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教授员工运用先进的需求预测技术和工具，准确预测市场需求，制定合理的生产计划。</a:t>
            </a:r>
          </a:p>
        </p:txBody>
      </p:sp>
      <p:grpSp>
        <p:nvGrpSpPr>
          <p:cNvPr name="Group 16" id="16"/>
          <p:cNvGrpSpPr/>
          <p:nvPr/>
        </p:nvGrpSpPr>
        <p:grpSpPr>
          <a:xfrm rot="0">
            <a:off x="454963" y="93878"/>
            <a:ext cx="10641129" cy="914400"/>
            <a:chOff x="454963" y="93878"/>
            <a:chExt cx="10641129" cy="914400"/>
          </a:xfrm>
        </p:grpSpPr>
        <p:sp>
          <p:nvSpPr>
            <p:cNvPr name="AutoShape 17" id="17"/>
            <p:cNvSpPr/>
            <p:nvPr/>
          </p:nvSpPr>
          <p:spPr>
            <a:xfrm rot="0">
              <a:off x="454963" y="331168"/>
              <a:ext cx="84147" cy="84147"/>
            </a:xfrm>
            <a:prstGeom prst="ellipse">
              <a:avLst/>
            </a:prstGeom>
            <a:solidFill>
              <a:schemeClr val="accent1">
                <a:alpha val="100000"/>
              </a:schemeClr>
            </a:solidFill>
          </p:spPr>
          <p:txBody>
            <a:bodyPr/>
            <a:p/>
          </p:txBody>
        </p:sp>
        <p:sp>
          <p:nvSpPr>
            <p:cNvPr name="AutoShape 18" id="18"/>
            <p:cNvSpPr/>
            <p:nvPr/>
          </p:nvSpPr>
          <p:spPr>
            <a:xfrm rot="0">
              <a:off x="575049" y="337743"/>
              <a:ext cx="78137" cy="78137"/>
            </a:xfrm>
            <a:prstGeom prst="ellipse">
              <a:avLst/>
            </a:prstGeom>
            <a:solidFill>
              <a:schemeClr val="accent1">
                <a:alpha val="80000"/>
              </a:schemeClr>
            </a:solidFill>
          </p:spPr>
          <p:txBody>
            <a:bodyPr/>
            <a:p/>
          </p:txBody>
        </p:sp>
        <p:sp>
          <p:nvSpPr>
            <p:cNvPr name="AutoShape 19" id="19"/>
            <p:cNvSpPr/>
            <p:nvPr/>
          </p:nvSpPr>
          <p:spPr>
            <a:xfrm rot="0">
              <a:off x="689125" y="339460"/>
              <a:ext cx="74704" cy="74704"/>
            </a:xfrm>
            <a:prstGeom prst="ellipse">
              <a:avLst/>
            </a:prstGeom>
            <a:solidFill>
              <a:schemeClr val="accent1">
                <a:alpha val="60000"/>
              </a:schemeClr>
            </a:solidFill>
          </p:spPr>
          <p:txBody>
            <a:bodyPr/>
            <a:p/>
          </p:txBody>
        </p:sp>
        <p:sp>
          <p:nvSpPr>
            <p:cNvPr name="AutoShape 20" id="20"/>
            <p:cNvSpPr/>
            <p:nvPr/>
          </p:nvSpPr>
          <p:spPr>
            <a:xfrm rot="0">
              <a:off x="799768" y="348430"/>
              <a:ext cx="69238" cy="69238"/>
            </a:xfrm>
            <a:prstGeom prst="ellipse">
              <a:avLst/>
            </a:prstGeom>
            <a:solidFill>
              <a:schemeClr val="accent1">
                <a:alpha val="40000"/>
              </a:schemeClr>
            </a:solidFill>
          </p:spPr>
          <p:txBody>
            <a:bodyPr/>
            <a:p/>
          </p:txBody>
        </p:sp>
        <p:sp>
          <p:nvSpPr>
            <p:cNvPr name="AutoShape 21" id="21"/>
            <p:cNvSpPr/>
            <p:nvPr/>
          </p:nvSpPr>
          <p:spPr>
            <a:xfrm rot="0">
              <a:off x="904945" y="344297"/>
              <a:ext cx="65594" cy="65594"/>
            </a:xfrm>
            <a:prstGeom prst="ellipse">
              <a:avLst/>
            </a:prstGeom>
            <a:solidFill>
              <a:schemeClr val="accent1">
                <a:alpha val="20000"/>
              </a:schemeClr>
            </a:solidFill>
          </p:spPr>
          <p:txBody>
            <a:bodyPr/>
            <a:p/>
          </p:txBody>
        </p:sp>
        <p:sp>
          <p:nvSpPr>
            <p:cNvPr name="AutoShape 22" id="22"/>
            <p:cNvSpPr/>
            <p:nvPr/>
          </p:nvSpPr>
          <p:spPr>
            <a:xfrm rot="0">
              <a:off x="454963" y="448942"/>
              <a:ext cx="84147" cy="84147"/>
            </a:xfrm>
            <a:prstGeom prst="ellipse">
              <a:avLst/>
            </a:prstGeom>
            <a:solidFill>
              <a:schemeClr val="accent1">
                <a:alpha val="100000"/>
              </a:schemeClr>
            </a:solidFill>
          </p:spPr>
          <p:txBody>
            <a:bodyPr/>
            <a:p/>
          </p:txBody>
        </p:sp>
        <p:sp>
          <p:nvSpPr>
            <p:cNvPr name="AutoShape 23" id="23"/>
            <p:cNvSpPr/>
            <p:nvPr/>
          </p:nvSpPr>
          <p:spPr>
            <a:xfrm rot="0">
              <a:off x="575049" y="455517"/>
              <a:ext cx="78137" cy="78137"/>
            </a:xfrm>
            <a:prstGeom prst="ellipse">
              <a:avLst/>
            </a:prstGeom>
            <a:solidFill>
              <a:schemeClr val="accent1">
                <a:alpha val="80000"/>
              </a:schemeClr>
            </a:solidFill>
          </p:spPr>
          <p:txBody>
            <a:bodyPr/>
            <a:p/>
          </p:txBody>
        </p:sp>
        <p:sp>
          <p:nvSpPr>
            <p:cNvPr name="AutoShape 24" id="24"/>
            <p:cNvSpPr/>
            <p:nvPr/>
          </p:nvSpPr>
          <p:spPr>
            <a:xfrm rot="0">
              <a:off x="689125" y="457233"/>
              <a:ext cx="74704" cy="74704"/>
            </a:xfrm>
            <a:prstGeom prst="ellipse">
              <a:avLst/>
            </a:prstGeom>
            <a:solidFill>
              <a:schemeClr val="accent1">
                <a:alpha val="60000"/>
              </a:schemeClr>
            </a:solidFill>
          </p:spPr>
          <p:txBody>
            <a:bodyPr/>
            <a:p/>
          </p:txBody>
        </p:sp>
        <p:sp>
          <p:nvSpPr>
            <p:cNvPr name="AutoShape 25" id="25"/>
            <p:cNvSpPr/>
            <p:nvPr/>
          </p:nvSpPr>
          <p:spPr>
            <a:xfrm rot="0">
              <a:off x="799768" y="466203"/>
              <a:ext cx="69238" cy="69238"/>
            </a:xfrm>
            <a:prstGeom prst="ellipse">
              <a:avLst/>
            </a:prstGeom>
            <a:solidFill>
              <a:schemeClr val="accent1">
                <a:alpha val="40000"/>
              </a:schemeClr>
            </a:solidFill>
          </p:spPr>
          <p:txBody>
            <a:bodyPr/>
            <a:p/>
          </p:txBody>
        </p:sp>
        <p:sp>
          <p:nvSpPr>
            <p:cNvPr name="AutoShape 26" id="26"/>
            <p:cNvSpPr/>
            <p:nvPr/>
          </p:nvSpPr>
          <p:spPr>
            <a:xfrm rot="0">
              <a:off x="904945" y="462070"/>
              <a:ext cx="65594" cy="65594"/>
            </a:xfrm>
            <a:prstGeom prst="ellipse">
              <a:avLst/>
            </a:prstGeom>
            <a:solidFill>
              <a:schemeClr val="accent1">
                <a:alpha val="20000"/>
              </a:schemeClr>
            </a:solidFill>
          </p:spPr>
          <p:txBody>
            <a:bodyPr/>
            <a:p/>
          </p:txBody>
        </p:sp>
        <p:sp>
          <p:nvSpPr>
            <p:cNvPr name="AutoShape 27" id="27"/>
            <p:cNvSpPr/>
            <p:nvPr/>
          </p:nvSpPr>
          <p:spPr>
            <a:xfrm rot="0">
              <a:off x="454963" y="566715"/>
              <a:ext cx="84147" cy="84147"/>
            </a:xfrm>
            <a:prstGeom prst="ellipse">
              <a:avLst/>
            </a:prstGeom>
            <a:solidFill>
              <a:schemeClr val="accent1">
                <a:alpha val="100000"/>
              </a:schemeClr>
            </a:solidFill>
          </p:spPr>
          <p:txBody>
            <a:bodyPr/>
            <a:p/>
          </p:txBody>
        </p:sp>
        <p:sp>
          <p:nvSpPr>
            <p:cNvPr name="AutoShape 28" id="28"/>
            <p:cNvSpPr/>
            <p:nvPr/>
          </p:nvSpPr>
          <p:spPr>
            <a:xfrm rot="0">
              <a:off x="575049" y="573291"/>
              <a:ext cx="78137" cy="78137"/>
            </a:xfrm>
            <a:prstGeom prst="ellipse">
              <a:avLst/>
            </a:prstGeom>
            <a:solidFill>
              <a:schemeClr val="accent1">
                <a:alpha val="80000"/>
              </a:schemeClr>
            </a:solidFill>
          </p:spPr>
          <p:txBody>
            <a:bodyPr/>
            <a:p/>
          </p:txBody>
        </p:sp>
        <p:sp>
          <p:nvSpPr>
            <p:cNvPr name="AutoShape 29" id="29"/>
            <p:cNvSpPr/>
            <p:nvPr/>
          </p:nvSpPr>
          <p:spPr>
            <a:xfrm rot="0">
              <a:off x="689125" y="575007"/>
              <a:ext cx="74704" cy="74704"/>
            </a:xfrm>
            <a:prstGeom prst="ellipse">
              <a:avLst/>
            </a:prstGeom>
            <a:solidFill>
              <a:schemeClr val="accent1">
                <a:alpha val="60000"/>
              </a:schemeClr>
            </a:solidFill>
          </p:spPr>
          <p:txBody>
            <a:bodyPr/>
            <a:p/>
          </p:txBody>
        </p:sp>
        <p:sp>
          <p:nvSpPr>
            <p:cNvPr name="AutoShape 30" id="30"/>
            <p:cNvSpPr/>
            <p:nvPr/>
          </p:nvSpPr>
          <p:spPr>
            <a:xfrm rot="0">
              <a:off x="799768" y="583977"/>
              <a:ext cx="69238" cy="69238"/>
            </a:xfrm>
            <a:prstGeom prst="ellipse">
              <a:avLst/>
            </a:prstGeom>
            <a:solidFill>
              <a:schemeClr val="accent1">
                <a:alpha val="40000"/>
              </a:schemeClr>
            </a:solidFill>
          </p:spPr>
          <p:txBody>
            <a:bodyPr/>
            <a:p/>
          </p:txBody>
        </p:sp>
        <p:sp>
          <p:nvSpPr>
            <p:cNvPr name="AutoShape 31" id="31"/>
            <p:cNvSpPr/>
            <p:nvPr/>
          </p:nvSpPr>
          <p:spPr>
            <a:xfrm rot="0">
              <a:off x="904945" y="579844"/>
              <a:ext cx="65594" cy="65594"/>
            </a:xfrm>
            <a:prstGeom prst="ellipse">
              <a:avLst/>
            </a:prstGeom>
            <a:solidFill>
              <a:schemeClr val="accent1">
                <a:alpha val="20000"/>
              </a:schemeClr>
            </a:solidFill>
          </p:spPr>
          <p:txBody>
            <a:bodyPr/>
            <a:p/>
          </p:txBody>
        </p:sp>
        <p:sp>
          <p:nvSpPr>
            <p:cNvPr name="AutoShape 32" id="32"/>
            <p:cNvSpPr/>
            <p:nvPr/>
          </p:nvSpPr>
          <p:spPr>
            <a:xfrm rot="0">
              <a:off x="454963" y="684489"/>
              <a:ext cx="84147" cy="84147"/>
            </a:xfrm>
            <a:prstGeom prst="ellipse">
              <a:avLst/>
            </a:prstGeom>
            <a:solidFill>
              <a:schemeClr val="accent1">
                <a:alpha val="100000"/>
              </a:schemeClr>
            </a:solidFill>
          </p:spPr>
          <p:txBody>
            <a:bodyPr/>
            <a:p/>
          </p:txBody>
        </p:sp>
        <p:sp>
          <p:nvSpPr>
            <p:cNvPr name="AutoShape 33" id="33"/>
            <p:cNvSpPr/>
            <p:nvPr/>
          </p:nvSpPr>
          <p:spPr>
            <a:xfrm rot="0">
              <a:off x="575049" y="691064"/>
              <a:ext cx="78137" cy="78137"/>
            </a:xfrm>
            <a:prstGeom prst="ellipse">
              <a:avLst/>
            </a:prstGeom>
            <a:solidFill>
              <a:schemeClr val="accent1">
                <a:alpha val="80000"/>
              </a:schemeClr>
            </a:solidFill>
          </p:spPr>
          <p:txBody>
            <a:bodyPr/>
            <a:p/>
          </p:txBody>
        </p:sp>
        <p:sp>
          <p:nvSpPr>
            <p:cNvPr name="AutoShape 34" id="34"/>
            <p:cNvSpPr/>
            <p:nvPr/>
          </p:nvSpPr>
          <p:spPr>
            <a:xfrm rot="0">
              <a:off x="689125" y="692781"/>
              <a:ext cx="74704" cy="74704"/>
            </a:xfrm>
            <a:prstGeom prst="ellipse">
              <a:avLst/>
            </a:prstGeom>
            <a:solidFill>
              <a:schemeClr val="accent1">
                <a:alpha val="60000"/>
              </a:schemeClr>
            </a:solidFill>
          </p:spPr>
          <p:txBody>
            <a:bodyPr/>
            <a:p/>
          </p:txBody>
        </p:sp>
        <p:sp>
          <p:nvSpPr>
            <p:cNvPr name="AutoShape 35" id="35"/>
            <p:cNvSpPr/>
            <p:nvPr/>
          </p:nvSpPr>
          <p:spPr>
            <a:xfrm rot="0">
              <a:off x="799768" y="701751"/>
              <a:ext cx="69238" cy="69238"/>
            </a:xfrm>
            <a:prstGeom prst="ellipse">
              <a:avLst/>
            </a:prstGeom>
            <a:solidFill>
              <a:schemeClr val="accent1">
                <a:alpha val="40000"/>
              </a:schemeClr>
            </a:solidFill>
          </p:spPr>
          <p:txBody>
            <a:bodyPr/>
            <a:p/>
          </p:txBody>
        </p:sp>
        <p:sp>
          <p:nvSpPr>
            <p:cNvPr name="AutoShape 36" id="36"/>
            <p:cNvSpPr/>
            <p:nvPr/>
          </p:nvSpPr>
          <p:spPr>
            <a:xfrm rot="0">
              <a:off x="904945" y="697618"/>
              <a:ext cx="65594" cy="65594"/>
            </a:xfrm>
            <a:prstGeom prst="ellipse">
              <a:avLst/>
            </a:prstGeom>
            <a:solidFill>
              <a:schemeClr val="accent1">
                <a:alpha val="20000"/>
              </a:schemeClr>
            </a:solidFill>
          </p:spPr>
          <p:txBody>
            <a:bodyPr/>
            <a:p/>
          </p:txBody>
        </p:sp>
        <p:sp>
          <p:nvSpPr>
            <p:cNvPr name="TextBox 37" id="37"/>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供应链协同优化举措</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210371" y="2249446"/>
            <a:ext cx="6135014" cy="2104339"/>
          </a:xfrm>
          <a:prstGeom prst="rect">
            <a:avLst/>
          </a:prstGeom>
        </p:spPr>
        <p:txBody>
          <a:bodyPr anchor="t" rtlCol="false" lIns="114300" rIns="114300" tIns="57150" bIns="57150" anchorCtr="false" vert="horz" wrap="square">
            <a:spAutoFit/>
          </a:bodyPr>
          <a:lstStyle/>
          <a:p>
            <a:pPr>
              <a:lnSpc>
                <a:spcPct val="120000"/>
              </a:lnSpc>
            </a:pPr>
            <a:r>
              <a:rPr lang="en-US" b="true" sz="5175">
                <a:solidFill>
                  <a:schemeClr val="accent1">
                    <a:alpha val="100000"/>
                  </a:schemeClr>
                </a:solidFill>
                <a:latin typeface="Arial"/>
                <a:ea typeface="Arial"/>
                <a:cs typeface="Arial"/>
              </a:rPr>
              <a:t>数字化转型对市场营销影响</a:t>
            </a:r>
          </a:p>
        </p:txBody>
      </p:sp>
      <p:sp>
        <p:nvSpPr>
          <p:cNvPr name="TextBox 3" id="3"/>
          <p:cNvSpPr txBox="true"/>
          <p:nvPr/>
        </p:nvSpPr>
        <p:spPr>
          <a:xfrm rot="0">
            <a:off x="1257489" y="2871848"/>
            <a:ext cx="2148230" cy="1055827"/>
          </a:xfrm>
          <a:prstGeom prst="rect">
            <a:avLst/>
          </a:prstGeom>
        </p:spPr>
        <p:txBody>
          <a:bodyPr anchor="ctr" rtlCol="false" lIns="114300" rIns="114300" tIns="57150" bIns="57150" anchorCtr="false" vert="horz" wrap="square">
            <a:spAutoFit/>
          </a:bodyPr>
          <a:lstStyle/>
          <a:p>
            <a:pPr algn="ctr">
              <a:lnSpc>
                <a:spcPct val="77000"/>
              </a:lnSpc>
            </a:pPr>
            <a:r>
              <a:rPr lang="en-US" b="true" sz="3450">
                <a:solidFill>
                  <a:schemeClr val="accent1">
                    <a:alpha val="100000"/>
                  </a:schemeClr>
                </a:solidFill>
                <a:latin typeface="Arial"/>
                <a:ea typeface="Arial"/>
                <a:cs typeface="Arial"/>
              </a:rPr>
              <a:t>05</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0" y="-50963"/>
            <a:ext cx="2181249" cy="6957731"/>
          </a:xfrm>
          <a:prstGeom prst="rect">
            <a:avLst/>
          </a:prstGeom>
          <a:solidFill>
            <a:schemeClr val="accent1">
              <a:alpha val="100000"/>
            </a:schemeClr>
          </a:solidFill>
        </p:spPr>
        <p:txBody>
          <a:bodyPr/>
          <a:p/>
        </p:txBody>
      </p:sp>
      <p:sp>
        <p:nvSpPr>
          <p:cNvPr name="TextBox 3" id="3"/>
          <p:cNvSpPr txBox="true"/>
          <p:nvPr/>
        </p:nvSpPr>
        <p:spPr>
          <a:xfrm rot="5400000">
            <a:off x="-2669843" y="1842943"/>
            <a:ext cx="8139131" cy="3872103"/>
          </a:xfrm>
          <a:prstGeom prst="rect">
            <a:avLst/>
          </a:prstGeom>
        </p:spPr>
        <p:txBody>
          <a:bodyPr anchor="t" rtlCol="false" lIns="123825" rIns="57150" tIns="123825" bIns="123825" anchorCtr="false" vert="horz" wrap="square">
            <a:spAutoFit/>
          </a:bodyPr>
          <a:lstStyle/>
          <a:p>
            <a:pPr algn="ctr">
              <a:lnSpc>
                <a:spcPct val="186000"/>
              </a:lnSpc>
            </a:pPr>
            <a:r>
              <a:rPr lang="en-US" sz="12300">
                <a:solidFill>
                  <a:srgbClr val="FFFFFF">
                    <a:alpha val="46000"/>
                  </a:srgbClr>
                </a:solidFill>
                <a:latin typeface="Microsoft Yahei"/>
                <a:ea typeface="Microsoft Yahei"/>
                <a:cs typeface="Microsoft Yahei"/>
              </a:rPr>
              <a:t>contents</a:t>
            </a:r>
          </a:p>
        </p:txBody>
      </p:sp>
      <p:sp>
        <p:nvSpPr>
          <p:cNvPr name="TextBox 4" id="4"/>
          <p:cNvSpPr txBox="true"/>
          <p:nvPr/>
        </p:nvSpPr>
        <p:spPr>
          <a:xfrm rot="0">
            <a:off x="2181249" y="2574463"/>
            <a:ext cx="3626990" cy="2072640"/>
          </a:xfrm>
          <a:prstGeom prst="rect">
            <a:avLst/>
          </a:prstGeom>
        </p:spPr>
        <p:txBody>
          <a:bodyPr anchor="t" rtlCol="false" lIns="123825" rIns="57150" tIns="123825" bIns="123825" anchorCtr="false" vert="horz" wrap="square">
            <a:spAutoFit/>
          </a:bodyPr>
          <a:lstStyle/>
          <a:p>
            <a:pPr algn="ctr">
              <a:lnSpc>
                <a:spcPct val="125000"/>
              </a:lnSpc>
            </a:pPr>
            <a:r>
              <a:rPr lang="en-US" b="true" sz="9225">
                <a:solidFill>
                  <a:schemeClr val="accent1">
                    <a:alpha val="100000"/>
                  </a:schemeClr>
                </a:solidFill>
                <a:latin typeface="Microsoft Yahei"/>
                <a:ea typeface="Microsoft Yahei"/>
                <a:cs typeface="Microsoft Yahei"/>
              </a:rPr>
              <a:t>目录</a:t>
            </a:r>
          </a:p>
        </p:txBody>
      </p:sp>
      <p:sp>
        <p:nvSpPr>
          <p:cNvPr name="TextBox 5" id="5"/>
          <p:cNvSpPr txBox="true"/>
          <p:nvPr/>
        </p:nvSpPr>
        <p:spPr>
          <a:xfrm rot="0">
            <a:off x="6376199" y="1111423"/>
            <a:ext cx="5391267" cy="4819650"/>
          </a:xfrm>
          <a:prstGeom prst="rect">
            <a:avLst/>
          </a:prstGeom>
        </p:spPr>
        <p:txBody>
          <a:bodyPr anchor="t" rtlCol="false" lIns="123825" rIns="57150" tIns="123825" bIns="123825" anchorCtr="false" vert="horz" wrap="square">
            <a:spAutoFit/>
          </a:bodyPr>
          <a:lstStyle/>
          <a:p>
            <a:pPr lvl="0" indent="-203200" marL="203200">
              <a:lnSpc>
                <a:spcPct val="150000"/>
              </a:lnSpc>
              <a:buFont typeface="Arial"/>
              <a:buChar char="•"/>
            </a:pPr>
            <a:r>
              <a:rPr lang="en-US" b="true" sz="2400">
                <a:solidFill>
                  <a:schemeClr val="accent1">
                    <a:alpha val="100000"/>
                  </a:schemeClr>
                </a:solidFill>
                <a:latin typeface="Microsoft Yahei"/>
                <a:ea typeface="Microsoft Yahei"/>
                <a:cs typeface="Microsoft Yahei"/>
              </a:rPr>
              <a:t>数字化转型概述</a:t>
            </a:r>
          </a:p>
          <a:p>
            <a:pPr lvl="0" indent="-203200" marL="203200">
              <a:lnSpc>
                <a:spcPct val="150000"/>
              </a:lnSpc>
              <a:buFont typeface="Arial"/>
              <a:buChar char="•"/>
            </a:pPr>
            <a:r>
              <a:rPr lang="en-US" b="true" sz="2400">
                <a:solidFill>
                  <a:schemeClr val="accent1">
                    <a:alpha val="100000"/>
                  </a:schemeClr>
                </a:solidFill>
                <a:latin typeface="Microsoft Yahei"/>
                <a:ea typeface="Microsoft Yahei"/>
                <a:cs typeface="Microsoft Yahei"/>
              </a:rPr>
              <a:t>数字化转型对企业战略影响</a:t>
            </a:r>
          </a:p>
          <a:p>
            <a:pPr lvl="0" indent="-203200" marL="203200">
              <a:lnSpc>
                <a:spcPct val="150000"/>
              </a:lnSpc>
              <a:buFont typeface="Arial"/>
              <a:buChar char="•"/>
            </a:pPr>
            <a:r>
              <a:rPr lang="en-US" b="true" sz="2400">
                <a:solidFill>
                  <a:schemeClr val="accent1">
                    <a:alpha val="100000"/>
                  </a:schemeClr>
                </a:solidFill>
                <a:latin typeface="Microsoft Yahei"/>
                <a:ea typeface="Microsoft Yahei"/>
                <a:cs typeface="Microsoft Yahei"/>
              </a:rPr>
              <a:t>数字化转型对组织结构影响</a:t>
            </a:r>
          </a:p>
          <a:p>
            <a:pPr lvl="0" indent="-203200" marL="203200">
              <a:lnSpc>
                <a:spcPct val="150000"/>
              </a:lnSpc>
              <a:buFont typeface="Arial"/>
              <a:buChar char="•"/>
            </a:pPr>
            <a:r>
              <a:rPr lang="en-US" b="true" sz="2400">
                <a:solidFill>
                  <a:schemeClr val="accent1">
                    <a:alpha val="100000"/>
                  </a:schemeClr>
                </a:solidFill>
                <a:latin typeface="Microsoft Yahei"/>
                <a:ea typeface="Microsoft Yahei"/>
                <a:cs typeface="Microsoft Yahei"/>
              </a:rPr>
              <a:t>数字化转型对运营管理影响</a:t>
            </a:r>
          </a:p>
          <a:p>
            <a:pPr lvl="0" indent="-203200" marL="203200">
              <a:lnSpc>
                <a:spcPct val="150000"/>
              </a:lnSpc>
              <a:buFont typeface="Arial"/>
              <a:buChar char="•"/>
            </a:pPr>
            <a:r>
              <a:rPr lang="en-US" b="true" sz="2400">
                <a:solidFill>
                  <a:schemeClr val="accent1">
                    <a:alpha val="100000"/>
                  </a:schemeClr>
                </a:solidFill>
                <a:latin typeface="Microsoft Yahei"/>
                <a:ea typeface="Microsoft Yahei"/>
                <a:cs typeface="Microsoft Yahei"/>
              </a:rPr>
              <a:t>数字化转型对市场营销影响</a:t>
            </a:r>
          </a:p>
          <a:p>
            <a:pPr lvl="0" indent="-203200" marL="203200">
              <a:lnSpc>
                <a:spcPct val="150000"/>
              </a:lnSpc>
              <a:buFont typeface="Arial"/>
              <a:buChar char="•"/>
            </a:pPr>
            <a:r>
              <a:rPr lang="en-US" b="true" sz="2400">
                <a:solidFill>
                  <a:schemeClr val="accent1">
                    <a:alpha val="100000"/>
                  </a:schemeClr>
                </a:solidFill>
                <a:latin typeface="Microsoft Yahei"/>
                <a:ea typeface="Microsoft Yahei"/>
                <a:cs typeface="Microsoft Yahei"/>
              </a:rPr>
              <a:t>数字化转型对财务管理影响</a:t>
            </a:r>
          </a:p>
          <a:p>
            <a:pPr lvl="0" indent="-203200" marL="203200">
              <a:lnSpc>
                <a:spcPct val="150000"/>
              </a:lnSpc>
              <a:buFont typeface="Arial"/>
              <a:buChar char="•"/>
            </a:pPr>
            <a:r>
              <a:rPr lang="en-US" b="true" sz="2400">
                <a:solidFill>
                  <a:schemeClr val="accent1">
                    <a:alpha val="100000"/>
                  </a:schemeClr>
                </a:solidFill>
                <a:latin typeface="Microsoft Yahei"/>
                <a:ea typeface="Microsoft Yahei"/>
                <a:cs typeface="Microsoft Yahei"/>
              </a:rPr>
              <a:t>总结与展望</a:t>
            </a:r>
          </a:p>
        </p:txBody>
      </p:sp>
      <p:cxnSp>
        <p:nvCxnSpPr>
          <p:cNvPr name="Connector 6" id="6"/>
          <p:cNvCxnSpPr/>
          <p:nvPr/>
        </p:nvCxnSpPr>
        <p:spPr>
          <a:xfrm>
            <a:off x="5999076" y="1410844"/>
            <a:ext cx="0" cy="4034118"/>
          </a:xfrm>
          <a:prstGeom prst="line">
            <a:avLst/>
          </a:prstGeom>
          <a:ln w="9525">
            <a:solidFill>
              <a:schemeClr val="accent1"/>
            </a:solidFill>
            <a:prstDash val="solid"/>
          </a:ln>
        </p:spPr>
        <p:style>
          <a:lnRef idx="0">
            <a:schemeClr val="accent1"/>
          </a:lnRef>
          <a:fillRef idx="1">
            <a:schemeClr val="accent1"/>
          </a:fillRef>
          <a:effectRef idx="0">
            <a:schemeClr val="accent1"/>
          </a:effectRef>
          <a:fontRef idx="minor">
            <a:schemeClr val="lt1"/>
          </a:fontRef>
        </p:style>
      </p:cxn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16667" r="16667"/>
          <a:stretch>
            <a:fillRect/>
          </a:stretch>
        </p:blipFill>
        <p:spPr>
          <a:xfrm rot="0">
            <a:off x="705128" y="1258733"/>
            <a:ext cx="5140491" cy="5140490"/>
          </a:xfrm>
          <a:prstGeom prst="roundRect">
            <a:avLst/>
          </a:prstGeom>
        </p:spPr>
      </p:pic>
      <p:sp>
        <p:nvSpPr>
          <p:cNvPr name="TextBox 3" id="3"/>
          <p:cNvSpPr txBox="true"/>
          <p:nvPr/>
        </p:nvSpPr>
        <p:spPr>
          <a:xfrm rot="0">
            <a:off x="6422466" y="1924848"/>
            <a:ext cx="5064406" cy="994791"/>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通过收集和分析客户数据，企业可以更加精准地了解目标客户群体，制定个性化的营销策略，提高营销效果。</a:t>
            </a:r>
          </a:p>
        </p:txBody>
      </p:sp>
      <p:sp>
        <p:nvSpPr>
          <p:cNvPr name="TextBox 4" id="4"/>
          <p:cNvSpPr txBox="true"/>
          <p:nvPr/>
        </p:nvSpPr>
        <p:spPr>
          <a:xfrm rot="0">
            <a:off x="6422466" y="1539657"/>
            <a:ext cx="4169507" cy="367284"/>
          </a:xfrm>
          <a:prstGeom prst="rect">
            <a:avLst/>
          </a:prstGeom>
        </p:spPr>
        <p:txBody>
          <a:bodyPr anchor="t" rtlCol="false" lIns="114300" rIns="114300" tIns="57150" bIns="57150" anchorCtr="false" vert="horz" wrap="square">
            <a:spAutoFit/>
          </a:bodyPr>
          <a:lstStyle/>
          <a:p>
            <a:pPr>
              <a:lnSpc>
                <a:spcPct val="77000"/>
              </a:lnSpc>
            </a:pPr>
            <a:r>
              <a:rPr lang="en-US" b="true" sz="1606">
                <a:solidFill>
                  <a:schemeClr val="accent1">
                    <a:alpha val="100000"/>
                  </a:schemeClr>
                </a:solidFill>
                <a:latin typeface="Microsoft Yahei"/>
                <a:ea typeface="Microsoft Yahei"/>
                <a:cs typeface="Microsoft Yahei"/>
              </a:rPr>
              <a:t>数据驱动营销决策</a:t>
            </a:r>
          </a:p>
        </p:txBody>
      </p:sp>
      <p:sp>
        <p:nvSpPr>
          <p:cNvPr name="TextBox 5" id="5"/>
          <p:cNvSpPr txBox="true"/>
          <p:nvPr/>
        </p:nvSpPr>
        <p:spPr>
          <a:xfrm rot="0">
            <a:off x="6422466" y="3539953"/>
            <a:ext cx="5064406" cy="994791"/>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数字化转型使企业能够将不同渠道的营销活动进行整合，实现线上线下的协同营销，提升品牌曝光度和销售额。</a:t>
            </a:r>
          </a:p>
        </p:txBody>
      </p:sp>
      <p:sp>
        <p:nvSpPr>
          <p:cNvPr name="TextBox 6" id="6"/>
          <p:cNvSpPr txBox="true"/>
          <p:nvPr/>
        </p:nvSpPr>
        <p:spPr>
          <a:xfrm rot="0">
            <a:off x="6422466" y="3191338"/>
            <a:ext cx="4169507" cy="367284"/>
          </a:xfrm>
          <a:prstGeom prst="rect">
            <a:avLst/>
          </a:prstGeom>
        </p:spPr>
        <p:txBody>
          <a:bodyPr anchor="t" rtlCol="false" lIns="114300" rIns="114300" tIns="57150" bIns="57150" anchorCtr="false" vert="horz" wrap="square">
            <a:spAutoFit/>
          </a:bodyPr>
          <a:lstStyle/>
          <a:p>
            <a:pPr>
              <a:lnSpc>
                <a:spcPct val="77000"/>
              </a:lnSpc>
            </a:pPr>
            <a:r>
              <a:rPr lang="en-US" b="true" sz="1606">
                <a:solidFill>
                  <a:schemeClr val="accent1">
                    <a:alpha val="100000"/>
                  </a:schemeClr>
                </a:solidFill>
                <a:latin typeface="Microsoft Yahei"/>
                <a:ea typeface="Microsoft Yahei"/>
                <a:cs typeface="Microsoft Yahei"/>
              </a:rPr>
              <a:t>多渠道营销整合</a:t>
            </a:r>
          </a:p>
        </p:txBody>
      </p:sp>
      <p:sp>
        <p:nvSpPr>
          <p:cNvPr name="TextBox 7" id="7"/>
          <p:cNvSpPr txBox="true"/>
          <p:nvPr/>
        </p:nvSpPr>
        <p:spPr>
          <a:xfrm rot="0">
            <a:off x="6422466" y="5213997"/>
            <a:ext cx="5064406" cy="994791"/>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通过数字化手段对营销活动的效果进行实时跟踪和评估，企业可以及时调整策略，优化营销投入，提高投资回报率。</a:t>
            </a:r>
          </a:p>
        </p:txBody>
      </p:sp>
      <p:sp>
        <p:nvSpPr>
          <p:cNvPr name="TextBox 8" id="8"/>
          <p:cNvSpPr txBox="true"/>
          <p:nvPr/>
        </p:nvSpPr>
        <p:spPr>
          <a:xfrm rot="0">
            <a:off x="6422466" y="4823558"/>
            <a:ext cx="4169507" cy="367284"/>
          </a:xfrm>
          <a:prstGeom prst="rect">
            <a:avLst/>
          </a:prstGeom>
        </p:spPr>
        <p:txBody>
          <a:bodyPr anchor="t" rtlCol="false" lIns="114300" rIns="114300" tIns="57150" bIns="57150" anchorCtr="false" vert="horz" wrap="square">
            <a:spAutoFit/>
          </a:bodyPr>
          <a:lstStyle/>
          <a:p>
            <a:pPr>
              <a:lnSpc>
                <a:spcPct val="77000"/>
              </a:lnSpc>
            </a:pPr>
            <a:r>
              <a:rPr lang="en-US" b="true" sz="1606">
                <a:solidFill>
                  <a:schemeClr val="accent1">
                    <a:alpha val="100000"/>
                  </a:schemeClr>
                </a:solidFill>
                <a:latin typeface="Microsoft Yahei"/>
                <a:ea typeface="Microsoft Yahei"/>
                <a:cs typeface="Microsoft Yahei"/>
              </a:rPr>
              <a:t>营销效果评估与优化</a:t>
            </a:r>
          </a:p>
        </p:txBody>
      </p:sp>
      <p:grpSp>
        <p:nvGrpSpPr>
          <p:cNvPr name="Group 9" id="9"/>
          <p:cNvGrpSpPr/>
          <p:nvPr/>
        </p:nvGrpSpPr>
        <p:grpSpPr>
          <a:xfrm rot="0">
            <a:off x="454963" y="93878"/>
            <a:ext cx="10641129" cy="914400"/>
            <a:chOff x="454963" y="93878"/>
            <a:chExt cx="10641129" cy="914400"/>
          </a:xfrm>
        </p:grpSpPr>
        <p:sp>
          <p:nvSpPr>
            <p:cNvPr name="AutoShape 10" id="10"/>
            <p:cNvSpPr/>
            <p:nvPr/>
          </p:nvSpPr>
          <p:spPr>
            <a:xfrm rot="0">
              <a:off x="454963" y="331168"/>
              <a:ext cx="84147" cy="84147"/>
            </a:xfrm>
            <a:prstGeom prst="ellipse">
              <a:avLst/>
            </a:prstGeom>
            <a:solidFill>
              <a:schemeClr val="accent1">
                <a:alpha val="100000"/>
              </a:schemeClr>
            </a:solidFill>
          </p:spPr>
          <p:txBody>
            <a:bodyPr/>
            <a:p/>
          </p:txBody>
        </p:sp>
        <p:sp>
          <p:nvSpPr>
            <p:cNvPr name="AutoShape 11" id="11"/>
            <p:cNvSpPr/>
            <p:nvPr/>
          </p:nvSpPr>
          <p:spPr>
            <a:xfrm rot="0">
              <a:off x="575049" y="337743"/>
              <a:ext cx="78137" cy="78137"/>
            </a:xfrm>
            <a:prstGeom prst="ellipse">
              <a:avLst/>
            </a:prstGeom>
            <a:solidFill>
              <a:schemeClr val="accent1">
                <a:alpha val="80000"/>
              </a:schemeClr>
            </a:solidFill>
          </p:spPr>
          <p:txBody>
            <a:bodyPr/>
            <a:p/>
          </p:txBody>
        </p:sp>
        <p:sp>
          <p:nvSpPr>
            <p:cNvPr name="AutoShape 12" id="12"/>
            <p:cNvSpPr/>
            <p:nvPr/>
          </p:nvSpPr>
          <p:spPr>
            <a:xfrm rot="0">
              <a:off x="689125" y="339460"/>
              <a:ext cx="74704" cy="74704"/>
            </a:xfrm>
            <a:prstGeom prst="ellipse">
              <a:avLst/>
            </a:prstGeom>
            <a:solidFill>
              <a:schemeClr val="accent1">
                <a:alpha val="60000"/>
              </a:schemeClr>
            </a:solidFill>
          </p:spPr>
          <p:txBody>
            <a:bodyPr/>
            <a:p/>
          </p:txBody>
        </p:sp>
        <p:sp>
          <p:nvSpPr>
            <p:cNvPr name="AutoShape 13" id="13"/>
            <p:cNvSpPr/>
            <p:nvPr/>
          </p:nvSpPr>
          <p:spPr>
            <a:xfrm rot="0">
              <a:off x="799768" y="348430"/>
              <a:ext cx="69238" cy="69238"/>
            </a:xfrm>
            <a:prstGeom prst="ellipse">
              <a:avLst/>
            </a:prstGeom>
            <a:solidFill>
              <a:schemeClr val="accent1">
                <a:alpha val="40000"/>
              </a:schemeClr>
            </a:solidFill>
          </p:spPr>
          <p:txBody>
            <a:bodyPr/>
            <a:p/>
          </p:txBody>
        </p:sp>
        <p:sp>
          <p:nvSpPr>
            <p:cNvPr name="AutoShape 14" id="14"/>
            <p:cNvSpPr/>
            <p:nvPr/>
          </p:nvSpPr>
          <p:spPr>
            <a:xfrm rot="0">
              <a:off x="904945" y="344297"/>
              <a:ext cx="65594" cy="65594"/>
            </a:xfrm>
            <a:prstGeom prst="ellipse">
              <a:avLst/>
            </a:prstGeom>
            <a:solidFill>
              <a:schemeClr val="accent1">
                <a:alpha val="20000"/>
              </a:schemeClr>
            </a:solidFill>
          </p:spPr>
          <p:txBody>
            <a:bodyPr/>
            <a:p/>
          </p:txBody>
        </p:sp>
        <p:sp>
          <p:nvSpPr>
            <p:cNvPr name="AutoShape 15" id="15"/>
            <p:cNvSpPr/>
            <p:nvPr/>
          </p:nvSpPr>
          <p:spPr>
            <a:xfrm rot="0">
              <a:off x="454963" y="448942"/>
              <a:ext cx="84147" cy="84147"/>
            </a:xfrm>
            <a:prstGeom prst="ellipse">
              <a:avLst/>
            </a:prstGeom>
            <a:solidFill>
              <a:schemeClr val="accent1">
                <a:alpha val="100000"/>
              </a:schemeClr>
            </a:solidFill>
          </p:spPr>
          <p:txBody>
            <a:bodyPr/>
            <a:p/>
          </p:txBody>
        </p:sp>
        <p:sp>
          <p:nvSpPr>
            <p:cNvPr name="AutoShape 16" id="16"/>
            <p:cNvSpPr/>
            <p:nvPr/>
          </p:nvSpPr>
          <p:spPr>
            <a:xfrm rot="0">
              <a:off x="575049" y="455517"/>
              <a:ext cx="78137" cy="78137"/>
            </a:xfrm>
            <a:prstGeom prst="ellipse">
              <a:avLst/>
            </a:prstGeom>
            <a:solidFill>
              <a:schemeClr val="accent1">
                <a:alpha val="80000"/>
              </a:schemeClr>
            </a:solidFill>
          </p:spPr>
          <p:txBody>
            <a:bodyPr/>
            <a:p/>
          </p:txBody>
        </p:sp>
        <p:sp>
          <p:nvSpPr>
            <p:cNvPr name="AutoShape 17" id="17"/>
            <p:cNvSpPr/>
            <p:nvPr/>
          </p:nvSpPr>
          <p:spPr>
            <a:xfrm rot="0">
              <a:off x="689125" y="457233"/>
              <a:ext cx="74704" cy="74704"/>
            </a:xfrm>
            <a:prstGeom prst="ellipse">
              <a:avLst/>
            </a:prstGeom>
            <a:solidFill>
              <a:schemeClr val="accent1">
                <a:alpha val="60000"/>
              </a:schemeClr>
            </a:solidFill>
          </p:spPr>
          <p:txBody>
            <a:bodyPr/>
            <a:p/>
          </p:txBody>
        </p:sp>
        <p:sp>
          <p:nvSpPr>
            <p:cNvPr name="AutoShape 18" id="18"/>
            <p:cNvSpPr/>
            <p:nvPr/>
          </p:nvSpPr>
          <p:spPr>
            <a:xfrm rot="0">
              <a:off x="799768" y="466203"/>
              <a:ext cx="69238" cy="69238"/>
            </a:xfrm>
            <a:prstGeom prst="ellipse">
              <a:avLst/>
            </a:prstGeom>
            <a:solidFill>
              <a:schemeClr val="accent1">
                <a:alpha val="40000"/>
              </a:schemeClr>
            </a:solidFill>
          </p:spPr>
          <p:txBody>
            <a:bodyPr/>
            <a:p/>
          </p:txBody>
        </p:sp>
        <p:sp>
          <p:nvSpPr>
            <p:cNvPr name="AutoShape 19" id="19"/>
            <p:cNvSpPr/>
            <p:nvPr/>
          </p:nvSpPr>
          <p:spPr>
            <a:xfrm rot="0">
              <a:off x="904945" y="462070"/>
              <a:ext cx="65594" cy="65594"/>
            </a:xfrm>
            <a:prstGeom prst="ellipse">
              <a:avLst/>
            </a:prstGeom>
            <a:solidFill>
              <a:schemeClr val="accent1">
                <a:alpha val="20000"/>
              </a:schemeClr>
            </a:solidFill>
          </p:spPr>
          <p:txBody>
            <a:bodyPr/>
            <a:p/>
          </p:txBody>
        </p:sp>
        <p:sp>
          <p:nvSpPr>
            <p:cNvPr name="AutoShape 20" id="20"/>
            <p:cNvSpPr/>
            <p:nvPr/>
          </p:nvSpPr>
          <p:spPr>
            <a:xfrm rot="0">
              <a:off x="454963" y="566715"/>
              <a:ext cx="84147" cy="84147"/>
            </a:xfrm>
            <a:prstGeom prst="ellipse">
              <a:avLst/>
            </a:prstGeom>
            <a:solidFill>
              <a:schemeClr val="accent1">
                <a:alpha val="100000"/>
              </a:schemeClr>
            </a:solidFill>
          </p:spPr>
          <p:txBody>
            <a:bodyPr/>
            <a:p/>
          </p:txBody>
        </p:sp>
        <p:sp>
          <p:nvSpPr>
            <p:cNvPr name="AutoShape 21" id="21"/>
            <p:cNvSpPr/>
            <p:nvPr/>
          </p:nvSpPr>
          <p:spPr>
            <a:xfrm rot="0">
              <a:off x="575049" y="573291"/>
              <a:ext cx="78137" cy="78137"/>
            </a:xfrm>
            <a:prstGeom prst="ellipse">
              <a:avLst/>
            </a:prstGeom>
            <a:solidFill>
              <a:schemeClr val="accent1">
                <a:alpha val="80000"/>
              </a:schemeClr>
            </a:solidFill>
          </p:spPr>
          <p:txBody>
            <a:bodyPr/>
            <a:p/>
          </p:txBody>
        </p:sp>
        <p:sp>
          <p:nvSpPr>
            <p:cNvPr name="AutoShape 22" id="22"/>
            <p:cNvSpPr/>
            <p:nvPr/>
          </p:nvSpPr>
          <p:spPr>
            <a:xfrm rot="0">
              <a:off x="689125" y="575007"/>
              <a:ext cx="74704" cy="74704"/>
            </a:xfrm>
            <a:prstGeom prst="ellipse">
              <a:avLst/>
            </a:prstGeom>
            <a:solidFill>
              <a:schemeClr val="accent1">
                <a:alpha val="60000"/>
              </a:schemeClr>
            </a:solidFill>
          </p:spPr>
          <p:txBody>
            <a:bodyPr/>
            <a:p/>
          </p:txBody>
        </p:sp>
        <p:sp>
          <p:nvSpPr>
            <p:cNvPr name="AutoShape 23" id="23"/>
            <p:cNvSpPr/>
            <p:nvPr/>
          </p:nvSpPr>
          <p:spPr>
            <a:xfrm rot="0">
              <a:off x="799768" y="583977"/>
              <a:ext cx="69238" cy="69238"/>
            </a:xfrm>
            <a:prstGeom prst="ellipse">
              <a:avLst/>
            </a:prstGeom>
            <a:solidFill>
              <a:schemeClr val="accent1">
                <a:alpha val="40000"/>
              </a:schemeClr>
            </a:solidFill>
          </p:spPr>
          <p:txBody>
            <a:bodyPr/>
            <a:p/>
          </p:txBody>
        </p:sp>
        <p:sp>
          <p:nvSpPr>
            <p:cNvPr name="AutoShape 24" id="24"/>
            <p:cNvSpPr/>
            <p:nvPr/>
          </p:nvSpPr>
          <p:spPr>
            <a:xfrm rot="0">
              <a:off x="904945" y="579844"/>
              <a:ext cx="65594" cy="65594"/>
            </a:xfrm>
            <a:prstGeom prst="ellipse">
              <a:avLst/>
            </a:prstGeom>
            <a:solidFill>
              <a:schemeClr val="accent1">
                <a:alpha val="20000"/>
              </a:schemeClr>
            </a:solidFill>
          </p:spPr>
          <p:txBody>
            <a:bodyPr/>
            <a:p/>
          </p:txBody>
        </p:sp>
        <p:sp>
          <p:nvSpPr>
            <p:cNvPr name="AutoShape 25" id="25"/>
            <p:cNvSpPr/>
            <p:nvPr/>
          </p:nvSpPr>
          <p:spPr>
            <a:xfrm rot="0">
              <a:off x="454963" y="684489"/>
              <a:ext cx="84147" cy="84147"/>
            </a:xfrm>
            <a:prstGeom prst="ellipse">
              <a:avLst/>
            </a:prstGeom>
            <a:solidFill>
              <a:schemeClr val="accent1">
                <a:alpha val="100000"/>
              </a:schemeClr>
            </a:solidFill>
          </p:spPr>
          <p:txBody>
            <a:bodyPr/>
            <a:p/>
          </p:txBody>
        </p:sp>
        <p:sp>
          <p:nvSpPr>
            <p:cNvPr name="AutoShape 26" id="26"/>
            <p:cNvSpPr/>
            <p:nvPr/>
          </p:nvSpPr>
          <p:spPr>
            <a:xfrm rot="0">
              <a:off x="575049" y="691064"/>
              <a:ext cx="78137" cy="78137"/>
            </a:xfrm>
            <a:prstGeom prst="ellipse">
              <a:avLst/>
            </a:prstGeom>
            <a:solidFill>
              <a:schemeClr val="accent1">
                <a:alpha val="80000"/>
              </a:schemeClr>
            </a:solidFill>
          </p:spPr>
          <p:txBody>
            <a:bodyPr/>
            <a:p/>
          </p:txBody>
        </p:sp>
        <p:sp>
          <p:nvSpPr>
            <p:cNvPr name="AutoShape 27" id="27"/>
            <p:cNvSpPr/>
            <p:nvPr/>
          </p:nvSpPr>
          <p:spPr>
            <a:xfrm rot="0">
              <a:off x="689125" y="692781"/>
              <a:ext cx="74704" cy="74704"/>
            </a:xfrm>
            <a:prstGeom prst="ellipse">
              <a:avLst/>
            </a:prstGeom>
            <a:solidFill>
              <a:schemeClr val="accent1">
                <a:alpha val="60000"/>
              </a:schemeClr>
            </a:solidFill>
          </p:spPr>
          <p:txBody>
            <a:bodyPr/>
            <a:p/>
          </p:txBody>
        </p:sp>
        <p:sp>
          <p:nvSpPr>
            <p:cNvPr name="AutoShape 28" id="28"/>
            <p:cNvSpPr/>
            <p:nvPr/>
          </p:nvSpPr>
          <p:spPr>
            <a:xfrm rot="0">
              <a:off x="799768" y="701751"/>
              <a:ext cx="69238" cy="69238"/>
            </a:xfrm>
            <a:prstGeom prst="ellipse">
              <a:avLst/>
            </a:prstGeom>
            <a:solidFill>
              <a:schemeClr val="accent1">
                <a:alpha val="40000"/>
              </a:schemeClr>
            </a:solidFill>
          </p:spPr>
          <p:txBody>
            <a:bodyPr/>
            <a:p/>
          </p:txBody>
        </p:sp>
        <p:sp>
          <p:nvSpPr>
            <p:cNvPr name="AutoShape 29" id="29"/>
            <p:cNvSpPr/>
            <p:nvPr/>
          </p:nvSpPr>
          <p:spPr>
            <a:xfrm rot="0">
              <a:off x="904945" y="697618"/>
              <a:ext cx="65594" cy="65594"/>
            </a:xfrm>
            <a:prstGeom prst="ellipse">
              <a:avLst/>
            </a:prstGeom>
            <a:solidFill>
              <a:schemeClr val="accent1">
                <a:alpha val="20000"/>
              </a:schemeClr>
            </a:solidFill>
          </p:spPr>
          <p:txBody>
            <a:bodyPr/>
            <a:p/>
          </p:txBody>
        </p:sp>
        <p:sp>
          <p:nvSpPr>
            <p:cNvPr name="TextBox 30" id="30"/>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精准营销策略制定和实施</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grpSp>
        <p:nvGrpSpPr>
          <p:cNvPr name="Group 2" id="2"/>
          <p:cNvGrpSpPr/>
          <p:nvPr/>
        </p:nvGrpSpPr>
        <p:grpSpPr>
          <a:xfrm rot="0">
            <a:off x="5982796" y="3170591"/>
            <a:ext cx="5783287" cy="1172718"/>
            <a:chOff x="5982796" y="3170591"/>
            <a:chExt cx="5783287" cy="1172718"/>
          </a:xfrm>
        </p:grpSpPr>
        <p:sp>
          <p:nvSpPr>
            <p:cNvPr name="TextBox 3" id="3"/>
            <p:cNvSpPr txBox="true"/>
            <p:nvPr/>
          </p:nvSpPr>
          <p:spPr>
            <a:xfrm rot="0">
              <a:off x="5982796" y="3170591"/>
              <a:ext cx="4521094" cy="398526"/>
            </a:xfrm>
            <a:prstGeom prst="rect">
              <a:avLst/>
            </a:prstGeom>
          </p:spPr>
          <p:txBody>
            <a:bodyPr anchor="t" rtlCol="false" lIns="114300" rIns="114300" tIns="57150" bIns="57150" anchorCtr="false" vert="horz" wrap="square">
              <a:spAutoFit/>
            </a:bodyPr>
            <a:lstStyle/>
            <a:p>
              <a:pPr>
                <a:lnSpc>
                  <a:spcPct val="77000"/>
                </a:lnSpc>
              </a:pPr>
              <a:r>
                <a:rPr lang="en-US" b="true" sz="2325">
                  <a:solidFill>
                    <a:schemeClr val="accent1">
                      <a:alpha val="100000"/>
                    </a:schemeClr>
                  </a:solidFill>
                  <a:latin typeface="Microsoft Yahei"/>
                  <a:ea typeface="Microsoft Yahei"/>
                  <a:cs typeface="Microsoft Yahei"/>
                </a:rPr>
                <a:t>个性化服务提供</a:t>
              </a:r>
            </a:p>
          </p:txBody>
        </p:sp>
        <p:sp>
          <p:nvSpPr>
            <p:cNvPr name="TextBox 4" id="4"/>
            <p:cNvSpPr txBox="true"/>
            <p:nvPr/>
          </p:nvSpPr>
          <p:spPr>
            <a:xfrm rot="0">
              <a:off x="5982796" y="3641126"/>
              <a:ext cx="5783287"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基于客户数据分析结果，为客户提供个性化的产品和服务推荐，提高客户满意度和忠诚度。</a:t>
              </a:r>
            </a:p>
          </p:txBody>
        </p:sp>
      </p:grpSp>
      <p:grpSp>
        <p:nvGrpSpPr>
          <p:cNvPr name="Group 5" id="5"/>
          <p:cNvGrpSpPr/>
          <p:nvPr/>
        </p:nvGrpSpPr>
        <p:grpSpPr>
          <a:xfrm rot="0">
            <a:off x="5982796" y="4823246"/>
            <a:ext cx="5783287" cy="1172718"/>
            <a:chOff x="5982796" y="4823246"/>
            <a:chExt cx="5783287" cy="1172718"/>
          </a:xfrm>
        </p:grpSpPr>
        <p:sp>
          <p:nvSpPr>
            <p:cNvPr name="TextBox 6" id="6"/>
            <p:cNvSpPr txBox="true"/>
            <p:nvPr/>
          </p:nvSpPr>
          <p:spPr>
            <a:xfrm rot="0">
              <a:off x="5982796" y="4823246"/>
              <a:ext cx="4521094" cy="398526"/>
            </a:xfrm>
            <a:prstGeom prst="rect">
              <a:avLst/>
            </a:prstGeom>
          </p:spPr>
          <p:txBody>
            <a:bodyPr anchor="t" rtlCol="false" lIns="114300" rIns="114300" tIns="57150" bIns="57150" anchorCtr="false" vert="horz" wrap="square">
              <a:spAutoFit/>
            </a:bodyPr>
            <a:lstStyle/>
            <a:p>
              <a:pPr>
                <a:lnSpc>
                  <a:spcPct val="77000"/>
                </a:lnSpc>
              </a:pPr>
              <a:r>
                <a:rPr lang="en-US" b="true" sz="2325">
                  <a:solidFill>
                    <a:schemeClr val="accent1">
                      <a:alpha val="100000"/>
                    </a:schemeClr>
                  </a:solidFill>
                  <a:latin typeface="Microsoft Yahei"/>
                  <a:ea typeface="Microsoft Yahei"/>
                  <a:cs typeface="Microsoft Yahei"/>
                </a:rPr>
                <a:t>客户互动与沟通</a:t>
              </a:r>
            </a:p>
          </p:txBody>
        </p:sp>
        <p:sp>
          <p:nvSpPr>
            <p:cNvPr name="TextBox 7" id="7"/>
            <p:cNvSpPr txBox="true"/>
            <p:nvPr/>
          </p:nvSpPr>
          <p:spPr>
            <a:xfrm rot="0">
              <a:off x="5982796" y="5293781"/>
              <a:ext cx="5783287"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通过社交媒体、在线客服等渠道与客户保持实时互动和沟通，及时解决客户问题，提升客户体验。</a:t>
              </a:r>
            </a:p>
          </p:txBody>
        </p:sp>
      </p:grpSp>
      <p:sp>
        <p:nvSpPr>
          <p:cNvPr name="AutoShape 8" id="8"/>
          <p:cNvSpPr/>
          <p:nvPr/>
        </p:nvSpPr>
        <p:spPr>
          <a:xfrm rot="0">
            <a:off x="4805646" y="4913047"/>
            <a:ext cx="810236" cy="810236"/>
          </a:xfrm>
          <a:prstGeom prst="ellipse">
            <a:avLst/>
          </a:prstGeom>
          <a:solidFill>
            <a:schemeClr val="accent2">
              <a:alpha val="100000"/>
            </a:schemeClr>
          </a:solidFill>
        </p:spPr>
        <p:txBody>
          <a:bodyPr/>
          <a:p/>
        </p:txBody>
      </p:sp>
      <p:grpSp>
        <p:nvGrpSpPr>
          <p:cNvPr name="Group 9" id="9"/>
          <p:cNvGrpSpPr/>
          <p:nvPr/>
        </p:nvGrpSpPr>
        <p:grpSpPr>
          <a:xfrm rot="0">
            <a:off x="5982796" y="1521950"/>
            <a:ext cx="5687135" cy="1172718"/>
            <a:chOff x="5982796" y="1521950"/>
            <a:chExt cx="5687135" cy="1172718"/>
          </a:xfrm>
        </p:grpSpPr>
        <p:sp>
          <p:nvSpPr>
            <p:cNvPr name="TextBox 10" id="10"/>
            <p:cNvSpPr txBox="true"/>
            <p:nvPr/>
          </p:nvSpPr>
          <p:spPr>
            <a:xfrm rot="0">
              <a:off x="5982796" y="1521950"/>
              <a:ext cx="4521094" cy="398526"/>
            </a:xfrm>
            <a:prstGeom prst="rect">
              <a:avLst/>
            </a:prstGeom>
          </p:spPr>
          <p:txBody>
            <a:bodyPr anchor="t" rtlCol="false" lIns="114300" rIns="114300" tIns="57150" bIns="57150" anchorCtr="false" vert="horz" wrap="square">
              <a:spAutoFit/>
            </a:bodyPr>
            <a:lstStyle/>
            <a:p>
              <a:pPr>
                <a:lnSpc>
                  <a:spcPct val="77000"/>
                </a:lnSpc>
              </a:pPr>
              <a:r>
                <a:rPr lang="en-US" b="true" sz="2325">
                  <a:solidFill>
                    <a:schemeClr val="accent1">
                      <a:alpha val="100000"/>
                    </a:schemeClr>
                  </a:solidFill>
                  <a:latin typeface="Microsoft Yahei"/>
                  <a:ea typeface="Microsoft Yahei"/>
                  <a:cs typeface="Microsoft Yahei"/>
                </a:rPr>
                <a:t>客户数据整合与分析</a:t>
              </a:r>
            </a:p>
          </p:txBody>
        </p:sp>
        <p:sp>
          <p:nvSpPr>
            <p:cNvPr name="TextBox 11" id="11"/>
            <p:cNvSpPr txBox="true"/>
            <p:nvPr/>
          </p:nvSpPr>
          <p:spPr>
            <a:xfrm rot="0">
              <a:off x="5982796" y="1992485"/>
              <a:ext cx="5687135"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建立统一的客户数据管理平台，整合分散在各个部门的客户数据，进行深入分析，挖掘客户潜在需求和行为特征。</a:t>
              </a:r>
            </a:p>
          </p:txBody>
        </p:sp>
      </p:grpSp>
      <p:sp>
        <p:nvSpPr>
          <p:cNvPr name="AutoShape 12" id="12"/>
          <p:cNvSpPr/>
          <p:nvPr/>
        </p:nvSpPr>
        <p:spPr>
          <a:xfrm rot="0">
            <a:off x="4805646" y="3272584"/>
            <a:ext cx="810236" cy="810236"/>
          </a:xfrm>
          <a:prstGeom prst="ellipse">
            <a:avLst/>
          </a:prstGeom>
          <a:solidFill>
            <a:schemeClr val="accent1">
              <a:alpha val="100000"/>
            </a:schemeClr>
          </a:solidFill>
        </p:spPr>
        <p:txBody>
          <a:bodyPr/>
          <a:p/>
        </p:txBody>
      </p:sp>
      <p:sp>
        <p:nvSpPr>
          <p:cNvPr name="AutoShape 13" id="13"/>
          <p:cNvSpPr/>
          <p:nvPr/>
        </p:nvSpPr>
        <p:spPr>
          <a:xfrm rot="0">
            <a:off x="4805646" y="1611485"/>
            <a:ext cx="810236" cy="810236"/>
          </a:xfrm>
          <a:prstGeom prst="ellipse">
            <a:avLst/>
          </a:prstGeom>
          <a:solidFill>
            <a:schemeClr val="accent2">
              <a:alpha val="100000"/>
            </a:schemeClr>
          </a:solidFill>
        </p:spPr>
        <p:txBody>
          <a:bodyPr/>
          <a:p/>
        </p:txBody>
      </p:sp>
      <p:sp>
        <p:nvSpPr>
          <p:cNvPr name="AutoShape 14" id="14"/>
          <p:cNvSpPr/>
          <p:nvPr/>
        </p:nvSpPr>
        <p:spPr>
          <a:xfrm rot="0">
            <a:off x="641457" y="1735931"/>
            <a:ext cx="3722789" cy="3981079"/>
          </a:xfrm>
          <a:prstGeom prst="rect">
            <a:avLst/>
          </a:prstGeom>
          <a:solidFill>
            <a:schemeClr val="accent1">
              <a:alpha val="94000"/>
            </a:schemeClr>
          </a:solidFill>
        </p:spPr>
        <p:txBody>
          <a:bodyPr/>
          <a:p/>
        </p:txBody>
      </p:sp>
      <p:sp>
        <p:nvSpPr>
          <p:cNvPr name="Freeform 15" id="15"/>
          <p:cNvSpPr/>
          <p:nvPr/>
        </p:nvSpPr>
        <p:spPr>
          <a:xfrm rot="0">
            <a:off x="5014447" y="3486249"/>
            <a:ext cx="391670" cy="391670"/>
          </a:xfrm>
          <a:custGeom>
            <a:avLst/>
            <a:gdLst/>
            <a:ahLst/>
            <a:cxnLst/>
            <a:rect r="r" b="b" t="t" l="l"/>
            <a:pathLst>
              <a:path h="304800" w="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moveTo>
                  <a:pt x="200549" y="145161"/>
                </a:moveTo>
                <a:lnTo>
                  <a:pt x="278682" y="67066"/>
                </a:lnTo>
                <a:cubicBezTo>
                  <a:pt x="260080" y="39643"/>
                  <a:pt x="232543" y="19241"/>
                  <a:pt x="200549" y="8525"/>
                </a:cubicBezTo>
                <a:lnTo>
                  <a:pt x="200549" y="145161"/>
                </a:lnTo>
                <a:close/>
                <a:moveTo>
                  <a:pt x="159525" y="200549"/>
                </a:moveTo>
                <a:lnTo>
                  <a:pt x="237677" y="278721"/>
                </a:lnTo>
                <a:cubicBezTo>
                  <a:pt x="265138" y="260156"/>
                  <a:pt x="285560" y="232581"/>
                  <a:pt x="296275" y="200549"/>
                </a:cubicBezTo>
                <a:lnTo>
                  <a:pt x="159525" y="200549"/>
                </a:lnTo>
                <a:close/>
                <a:moveTo>
                  <a:pt x="180432" y="111862"/>
                </a:moveTo>
                <a:lnTo>
                  <a:pt x="180432" y="2829"/>
                </a:lnTo>
                <a:cubicBezTo>
                  <a:pt x="171317" y="1133"/>
                  <a:pt x="162001" y="0"/>
                  <a:pt x="152400" y="0"/>
                </a:cubicBezTo>
                <a:cubicBezTo>
                  <a:pt x="128064" y="0"/>
                  <a:pt x="105366" y="6229"/>
                  <a:pt x="84963" y="16393"/>
                </a:cubicBezTo>
                <a:lnTo>
                  <a:pt x="180432" y="111862"/>
                </a:lnTo>
                <a:close/>
                <a:moveTo>
                  <a:pt x="124368" y="193853"/>
                </a:moveTo>
                <a:lnTo>
                  <a:pt x="124368" y="301981"/>
                </a:lnTo>
                <a:cubicBezTo>
                  <a:pt x="133483" y="303686"/>
                  <a:pt x="142799" y="304800"/>
                  <a:pt x="152400" y="304800"/>
                </a:cubicBezTo>
                <a:cubicBezTo>
                  <a:pt x="176508" y="304800"/>
                  <a:pt x="198987" y="298694"/>
                  <a:pt x="219266" y="288722"/>
                </a:cubicBezTo>
                <a:lnTo>
                  <a:pt x="124368" y="193853"/>
                </a:lnTo>
                <a:close/>
                <a:moveTo>
                  <a:pt x="104232" y="159763"/>
                </a:moveTo>
                <a:lnTo>
                  <a:pt x="26194" y="237792"/>
                </a:lnTo>
                <a:cubicBezTo>
                  <a:pt x="44758" y="265176"/>
                  <a:pt x="72276" y="285569"/>
                  <a:pt x="104232" y="296285"/>
                </a:cubicBezTo>
                <a:lnTo>
                  <a:pt x="104232" y="159763"/>
                </a:lnTo>
                <a:close/>
                <a:moveTo>
                  <a:pt x="2829" y="124368"/>
                </a:moveTo>
                <a:cubicBezTo>
                  <a:pt x="1133" y="133483"/>
                  <a:pt x="0" y="142799"/>
                  <a:pt x="0" y="152400"/>
                </a:cubicBezTo>
                <a:cubicBezTo>
                  <a:pt x="0" y="176584"/>
                  <a:pt x="6144" y="199130"/>
                  <a:pt x="16145" y="219408"/>
                </a:cubicBezTo>
                <a:lnTo>
                  <a:pt x="111195" y="124358"/>
                </a:lnTo>
                <a:lnTo>
                  <a:pt x="2829" y="124358"/>
                </a:lnTo>
                <a:close/>
                <a:moveTo>
                  <a:pt x="66637" y="26489"/>
                </a:moveTo>
                <a:cubicBezTo>
                  <a:pt x="39443" y="45053"/>
                  <a:pt x="19183" y="72428"/>
                  <a:pt x="8525" y="104232"/>
                </a:cubicBezTo>
                <a:lnTo>
                  <a:pt x="144389" y="104232"/>
                </a:lnTo>
                <a:lnTo>
                  <a:pt x="66637" y="26489"/>
                </a:lnTo>
                <a:close/>
              </a:path>
            </a:pathLst>
          </a:custGeom>
          <a:solidFill>
            <a:srgbClr val="FFFFFF">
              <a:alpha val="100000"/>
            </a:srgbClr>
          </a:solidFill>
        </p:spPr>
        <p:txBody>
          <a:bodyPr/>
          <a:p/>
        </p:txBody>
      </p:sp>
      <p:sp>
        <p:nvSpPr>
          <p:cNvPr name="Freeform 16" id="16"/>
          <p:cNvSpPr/>
          <p:nvPr/>
        </p:nvSpPr>
        <p:spPr>
          <a:xfrm rot="0">
            <a:off x="5014447" y="1795508"/>
            <a:ext cx="391670" cy="391670"/>
          </a:xfrm>
          <a:custGeom>
            <a:avLst/>
            <a:gdLst/>
            <a:ahLst/>
            <a:cxnLst/>
            <a:rect r="r" b="b" t="t" l="l"/>
            <a:pathLst>
              <a:path h="304800" w="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txBody>
          <a:bodyPr/>
          <a:p/>
        </p:txBody>
      </p:sp>
      <p:sp>
        <p:nvSpPr>
          <p:cNvPr name="Freeform 17" id="17"/>
          <p:cNvSpPr/>
          <p:nvPr/>
        </p:nvSpPr>
        <p:spPr>
          <a:xfrm rot="0">
            <a:off x="5026640" y="5128951"/>
            <a:ext cx="378428" cy="378428"/>
          </a:xfrm>
          <a:custGeom>
            <a:avLst/>
            <a:gdLst/>
            <a:ahLst/>
            <a:cxnLst/>
            <a:rect r="r" b="b" t="t" l="l"/>
            <a:pathLst>
              <a:path h="304800" w="304800">
                <a:moveTo>
                  <a:pt x="209550" y="0"/>
                </a:moveTo>
                <a:cubicBezTo>
                  <a:pt x="156943" y="0"/>
                  <a:pt x="114300" y="42643"/>
                  <a:pt x="114300" y="95250"/>
                </a:cubicBezTo>
                <a:cubicBezTo>
                  <a:pt x="114300" y="101213"/>
                  <a:pt x="114852" y="107042"/>
                  <a:pt x="115900" y="112700"/>
                </a:cubicBezTo>
                <a:lnTo>
                  <a:pt x="0" y="228600"/>
                </a:lnTo>
                <a:lnTo>
                  <a:pt x="0" y="285750"/>
                </a:lnTo>
                <a:cubicBezTo>
                  <a:pt x="0" y="296275"/>
                  <a:pt x="8525" y="304800"/>
                  <a:pt x="19050" y="304800"/>
                </a:cubicBezTo>
                <a:lnTo>
                  <a:pt x="38100" y="304800"/>
                </a:lnTo>
                <a:lnTo>
                  <a:pt x="38100" y="285750"/>
                </a:lnTo>
                <a:lnTo>
                  <a:pt x="76200" y="285750"/>
                </a:lnTo>
                <a:lnTo>
                  <a:pt x="76200" y="247650"/>
                </a:lnTo>
                <a:lnTo>
                  <a:pt x="114300" y="247650"/>
                </a:lnTo>
                <a:lnTo>
                  <a:pt x="114300" y="209550"/>
                </a:lnTo>
                <a:lnTo>
                  <a:pt x="152400" y="209550"/>
                </a:lnTo>
                <a:lnTo>
                  <a:pt x="177117" y="184833"/>
                </a:lnTo>
                <a:cubicBezTo>
                  <a:pt x="187242" y="188500"/>
                  <a:pt x="198158" y="190500"/>
                  <a:pt x="209550" y="190500"/>
                </a:cubicBezTo>
                <a:cubicBezTo>
                  <a:pt x="262157" y="190500"/>
                  <a:pt x="304800" y="147857"/>
                  <a:pt x="304800" y="95250"/>
                </a:cubicBezTo>
                <a:cubicBezTo>
                  <a:pt x="304800" y="42643"/>
                  <a:pt x="262157" y="0"/>
                  <a:pt x="209550" y="0"/>
                </a:cubicBezTo>
                <a:close/>
                <a:moveTo>
                  <a:pt x="238087" y="95288"/>
                </a:moveTo>
                <a:cubicBezTo>
                  <a:pt x="222304" y="95288"/>
                  <a:pt x="209512" y="82496"/>
                  <a:pt x="209512" y="66713"/>
                </a:cubicBezTo>
                <a:cubicBezTo>
                  <a:pt x="209512" y="50930"/>
                  <a:pt x="222304" y="38138"/>
                  <a:pt x="238087" y="38138"/>
                </a:cubicBezTo>
                <a:cubicBezTo>
                  <a:pt x="253870" y="38138"/>
                  <a:pt x="266662" y="50930"/>
                  <a:pt x="266662" y="66713"/>
                </a:cubicBezTo>
                <a:cubicBezTo>
                  <a:pt x="266662" y="82496"/>
                  <a:pt x="253870" y="95288"/>
                  <a:pt x="238087" y="95288"/>
                </a:cubicBezTo>
                <a:close/>
              </a:path>
            </a:pathLst>
          </a:custGeom>
          <a:solidFill>
            <a:srgbClr val="FFFFFF">
              <a:alpha val="100000"/>
            </a:srgbClr>
          </a:solidFill>
        </p:spPr>
        <p:txBody>
          <a:bodyPr/>
          <a:p/>
        </p:txBody>
      </p:sp>
      <p:pic>
        <p:nvPicPr>
          <p:cNvPr name="Picture 18" id="18"/>
          <p:cNvPicPr>
            <a:picLocks noChangeAspect="true"/>
          </p:cNvPicPr>
          <p:nvPr/>
        </p:nvPicPr>
        <p:blipFill>
          <a:blip r:embed="rId3">
            <a:alphaModFix amt="100000"/>
          </a:blip>
          <a:srcRect t="4516" b="4516"/>
          <a:stretch>
            <a:fillRect/>
          </a:stretch>
        </p:blipFill>
        <p:spPr>
          <a:xfrm rot="0">
            <a:off x="641457" y="1883900"/>
            <a:ext cx="3722789" cy="3671084"/>
          </a:xfrm>
          <a:prstGeom prst="rect">
            <a:avLst/>
          </a:prstGeom>
        </p:spPr>
      </p:pic>
      <p:grpSp>
        <p:nvGrpSpPr>
          <p:cNvPr name="Group 19" id="19"/>
          <p:cNvGrpSpPr/>
          <p:nvPr/>
        </p:nvGrpSpPr>
        <p:grpSpPr>
          <a:xfrm rot="0">
            <a:off x="454963" y="93878"/>
            <a:ext cx="10641129" cy="914400"/>
            <a:chOff x="454963" y="93878"/>
            <a:chExt cx="10641129" cy="914400"/>
          </a:xfrm>
        </p:grpSpPr>
        <p:sp>
          <p:nvSpPr>
            <p:cNvPr name="AutoShape 20" id="20"/>
            <p:cNvSpPr/>
            <p:nvPr/>
          </p:nvSpPr>
          <p:spPr>
            <a:xfrm rot="0">
              <a:off x="454963" y="331168"/>
              <a:ext cx="84147" cy="84147"/>
            </a:xfrm>
            <a:prstGeom prst="ellipse">
              <a:avLst/>
            </a:prstGeom>
            <a:solidFill>
              <a:schemeClr val="accent1">
                <a:alpha val="100000"/>
              </a:schemeClr>
            </a:solidFill>
          </p:spPr>
          <p:txBody>
            <a:bodyPr/>
            <a:p/>
          </p:txBody>
        </p:sp>
        <p:sp>
          <p:nvSpPr>
            <p:cNvPr name="AutoShape 21" id="21"/>
            <p:cNvSpPr/>
            <p:nvPr/>
          </p:nvSpPr>
          <p:spPr>
            <a:xfrm rot="0">
              <a:off x="575049" y="337743"/>
              <a:ext cx="78137" cy="78137"/>
            </a:xfrm>
            <a:prstGeom prst="ellipse">
              <a:avLst/>
            </a:prstGeom>
            <a:solidFill>
              <a:schemeClr val="accent1">
                <a:alpha val="80000"/>
              </a:schemeClr>
            </a:solidFill>
          </p:spPr>
          <p:txBody>
            <a:bodyPr/>
            <a:p/>
          </p:txBody>
        </p:sp>
        <p:sp>
          <p:nvSpPr>
            <p:cNvPr name="AutoShape 22" id="22"/>
            <p:cNvSpPr/>
            <p:nvPr/>
          </p:nvSpPr>
          <p:spPr>
            <a:xfrm rot="0">
              <a:off x="689125" y="339460"/>
              <a:ext cx="74704" cy="74704"/>
            </a:xfrm>
            <a:prstGeom prst="ellipse">
              <a:avLst/>
            </a:prstGeom>
            <a:solidFill>
              <a:schemeClr val="accent1">
                <a:alpha val="60000"/>
              </a:schemeClr>
            </a:solidFill>
          </p:spPr>
          <p:txBody>
            <a:bodyPr/>
            <a:p/>
          </p:txBody>
        </p:sp>
        <p:sp>
          <p:nvSpPr>
            <p:cNvPr name="AutoShape 23" id="23"/>
            <p:cNvSpPr/>
            <p:nvPr/>
          </p:nvSpPr>
          <p:spPr>
            <a:xfrm rot="0">
              <a:off x="799768" y="348430"/>
              <a:ext cx="69238" cy="69238"/>
            </a:xfrm>
            <a:prstGeom prst="ellipse">
              <a:avLst/>
            </a:prstGeom>
            <a:solidFill>
              <a:schemeClr val="accent1">
                <a:alpha val="40000"/>
              </a:schemeClr>
            </a:solidFill>
          </p:spPr>
          <p:txBody>
            <a:bodyPr/>
            <a:p/>
          </p:txBody>
        </p:sp>
        <p:sp>
          <p:nvSpPr>
            <p:cNvPr name="AutoShape 24" id="24"/>
            <p:cNvSpPr/>
            <p:nvPr/>
          </p:nvSpPr>
          <p:spPr>
            <a:xfrm rot="0">
              <a:off x="904945" y="344297"/>
              <a:ext cx="65594" cy="65594"/>
            </a:xfrm>
            <a:prstGeom prst="ellipse">
              <a:avLst/>
            </a:prstGeom>
            <a:solidFill>
              <a:schemeClr val="accent1">
                <a:alpha val="20000"/>
              </a:schemeClr>
            </a:solidFill>
          </p:spPr>
          <p:txBody>
            <a:bodyPr/>
            <a:p/>
          </p:txBody>
        </p:sp>
        <p:sp>
          <p:nvSpPr>
            <p:cNvPr name="AutoShape 25" id="25"/>
            <p:cNvSpPr/>
            <p:nvPr/>
          </p:nvSpPr>
          <p:spPr>
            <a:xfrm rot="0">
              <a:off x="454963" y="448942"/>
              <a:ext cx="84147" cy="84147"/>
            </a:xfrm>
            <a:prstGeom prst="ellipse">
              <a:avLst/>
            </a:prstGeom>
            <a:solidFill>
              <a:schemeClr val="accent1">
                <a:alpha val="100000"/>
              </a:schemeClr>
            </a:solidFill>
          </p:spPr>
          <p:txBody>
            <a:bodyPr/>
            <a:p/>
          </p:txBody>
        </p:sp>
        <p:sp>
          <p:nvSpPr>
            <p:cNvPr name="AutoShape 26" id="26"/>
            <p:cNvSpPr/>
            <p:nvPr/>
          </p:nvSpPr>
          <p:spPr>
            <a:xfrm rot="0">
              <a:off x="575049" y="455517"/>
              <a:ext cx="78137" cy="78137"/>
            </a:xfrm>
            <a:prstGeom prst="ellipse">
              <a:avLst/>
            </a:prstGeom>
            <a:solidFill>
              <a:schemeClr val="accent1">
                <a:alpha val="80000"/>
              </a:schemeClr>
            </a:solidFill>
          </p:spPr>
          <p:txBody>
            <a:bodyPr/>
            <a:p/>
          </p:txBody>
        </p:sp>
        <p:sp>
          <p:nvSpPr>
            <p:cNvPr name="AutoShape 27" id="27"/>
            <p:cNvSpPr/>
            <p:nvPr/>
          </p:nvSpPr>
          <p:spPr>
            <a:xfrm rot="0">
              <a:off x="689125" y="457233"/>
              <a:ext cx="74704" cy="74704"/>
            </a:xfrm>
            <a:prstGeom prst="ellipse">
              <a:avLst/>
            </a:prstGeom>
            <a:solidFill>
              <a:schemeClr val="accent1">
                <a:alpha val="60000"/>
              </a:schemeClr>
            </a:solidFill>
          </p:spPr>
          <p:txBody>
            <a:bodyPr/>
            <a:p/>
          </p:txBody>
        </p:sp>
        <p:sp>
          <p:nvSpPr>
            <p:cNvPr name="AutoShape 28" id="28"/>
            <p:cNvSpPr/>
            <p:nvPr/>
          </p:nvSpPr>
          <p:spPr>
            <a:xfrm rot="0">
              <a:off x="799768" y="466203"/>
              <a:ext cx="69238" cy="69238"/>
            </a:xfrm>
            <a:prstGeom prst="ellipse">
              <a:avLst/>
            </a:prstGeom>
            <a:solidFill>
              <a:schemeClr val="accent1">
                <a:alpha val="40000"/>
              </a:schemeClr>
            </a:solidFill>
          </p:spPr>
          <p:txBody>
            <a:bodyPr/>
            <a:p/>
          </p:txBody>
        </p:sp>
        <p:sp>
          <p:nvSpPr>
            <p:cNvPr name="AutoShape 29" id="29"/>
            <p:cNvSpPr/>
            <p:nvPr/>
          </p:nvSpPr>
          <p:spPr>
            <a:xfrm rot="0">
              <a:off x="904945" y="462070"/>
              <a:ext cx="65594" cy="65594"/>
            </a:xfrm>
            <a:prstGeom prst="ellipse">
              <a:avLst/>
            </a:prstGeom>
            <a:solidFill>
              <a:schemeClr val="accent1">
                <a:alpha val="20000"/>
              </a:schemeClr>
            </a:solidFill>
          </p:spPr>
          <p:txBody>
            <a:bodyPr/>
            <a:p/>
          </p:txBody>
        </p:sp>
        <p:sp>
          <p:nvSpPr>
            <p:cNvPr name="AutoShape 30" id="30"/>
            <p:cNvSpPr/>
            <p:nvPr/>
          </p:nvSpPr>
          <p:spPr>
            <a:xfrm rot="0">
              <a:off x="454963" y="566715"/>
              <a:ext cx="84147" cy="84147"/>
            </a:xfrm>
            <a:prstGeom prst="ellipse">
              <a:avLst/>
            </a:prstGeom>
            <a:solidFill>
              <a:schemeClr val="accent1">
                <a:alpha val="100000"/>
              </a:schemeClr>
            </a:solidFill>
          </p:spPr>
          <p:txBody>
            <a:bodyPr/>
            <a:p/>
          </p:txBody>
        </p:sp>
        <p:sp>
          <p:nvSpPr>
            <p:cNvPr name="AutoShape 31" id="31"/>
            <p:cNvSpPr/>
            <p:nvPr/>
          </p:nvSpPr>
          <p:spPr>
            <a:xfrm rot="0">
              <a:off x="575049" y="573291"/>
              <a:ext cx="78137" cy="78137"/>
            </a:xfrm>
            <a:prstGeom prst="ellipse">
              <a:avLst/>
            </a:prstGeom>
            <a:solidFill>
              <a:schemeClr val="accent1">
                <a:alpha val="80000"/>
              </a:schemeClr>
            </a:solidFill>
          </p:spPr>
          <p:txBody>
            <a:bodyPr/>
            <a:p/>
          </p:txBody>
        </p:sp>
        <p:sp>
          <p:nvSpPr>
            <p:cNvPr name="AutoShape 32" id="32"/>
            <p:cNvSpPr/>
            <p:nvPr/>
          </p:nvSpPr>
          <p:spPr>
            <a:xfrm rot="0">
              <a:off x="689125" y="575007"/>
              <a:ext cx="74704" cy="74704"/>
            </a:xfrm>
            <a:prstGeom prst="ellipse">
              <a:avLst/>
            </a:prstGeom>
            <a:solidFill>
              <a:schemeClr val="accent1">
                <a:alpha val="60000"/>
              </a:schemeClr>
            </a:solidFill>
          </p:spPr>
          <p:txBody>
            <a:bodyPr/>
            <a:p/>
          </p:txBody>
        </p:sp>
        <p:sp>
          <p:nvSpPr>
            <p:cNvPr name="AutoShape 33" id="33"/>
            <p:cNvSpPr/>
            <p:nvPr/>
          </p:nvSpPr>
          <p:spPr>
            <a:xfrm rot="0">
              <a:off x="799768" y="583977"/>
              <a:ext cx="69238" cy="69238"/>
            </a:xfrm>
            <a:prstGeom prst="ellipse">
              <a:avLst/>
            </a:prstGeom>
            <a:solidFill>
              <a:schemeClr val="accent1">
                <a:alpha val="40000"/>
              </a:schemeClr>
            </a:solidFill>
          </p:spPr>
          <p:txBody>
            <a:bodyPr/>
            <a:p/>
          </p:txBody>
        </p:sp>
        <p:sp>
          <p:nvSpPr>
            <p:cNvPr name="AutoShape 34" id="34"/>
            <p:cNvSpPr/>
            <p:nvPr/>
          </p:nvSpPr>
          <p:spPr>
            <a:xfrm rot="0">
              <a:off x="904945" y="579844"/>
              <a:ext cx="65594" cy="65594"/>
            </a:xfrm>
            <a:prstGeom prst="ellipse">
              <a:avLst/>
            </a:prstGeom>
            <a:solidFill>
              <a:schemeClr val="accent1">
                <a:alpha val="20000"/>
              </a:schemeClr>
            </a:solidFill>
          </p:spPr>
          <p:txBody>
            <a:bodyPr/>
            <a:p/>
          </p:txBody>
        </p:sp>
        <p:sp>
          <p:nvSpPr>
            <p:cNvPr name="AutoShape 35" id="35"/>
            <p:cNvSpPr/>
            <p:nvPr/>
          </p:nvSpPr>
          <p:spPr>
            <a:xfrm rot="0">
              <a:off x="454963" y="684489"/>
              <a:ext cx="84147" cy="84147"/>
            </a:xfrm>
            <a:prstGeom prst="ellipse">
              <a:avLst/>
            </a:prstGeom>
            <a:solidFill>
              <a:schemeClr val="accent1">
                <a:alpha val="100000"/>
              </a:schemeClr>
            </a:solidFill>
          </p:spPr>
          <p:txBody>
            <a:bodyPr/>
            <a:p/>
          </p:txBody>
        </p:sp>
        <p:sp>
          <p:nvSpPr>
            <p:cNvPr name="AutoShape 36" id="36"/>
            <p:cNvSpPr/>
            <p:nvPr/>
          </p:nvSpPr>
          <p:spPr>
            <a:xfrm rot="0">
              <a:off x="575049" y="691064"/>
              <a:ext cx="78137" cy="78137"/>
            </a:xfrm>
            <a:prstGeom prst="ellipse">
              <a:avLst/>
            </a:prstGeom>
            <a:solidFill>
              <a:schemeClr val="accent1">
                <a:alpha val="80000"/>
              </a:schemeClr>
            </a:solidFill>
          </p:spPr>
          <p:txBody>
            <a:bodyPr/>
            <a:p/>
          </p:txBody>
        </p:sp>
        <p:sp>
          <p:nvSpPr>
            <p:cNvPr name="AutoShape 37" id="37"/>
            <p:cNvSpPr/>
            <p:nvPr/>
          </p:nvSpPr>
          <p:spPr>
            <a:xfrm rot="0">
              <a:off x="689125" y="692781"/>
              <a:ext cx="74704" cy="74704"/>
            </a:xfrm>
            <a:prstGeom prst="ellipse">
              <a:avLst/>
            </a:prstGeom>
            <a:solidFill>
              <a:schemeClr val="accent1">
                <a:alpha val="60000"/>
              </a:schemeClr>
            </a:solidFill>
          </p:spPr>
          <p:txBody>
            <a:bodyPr/>
            <a:p/>
          </p:txBody>
        </p:sp>
        <p:sp>
          <p:nvSpPr>
            <p:cNvPr name="AutoShape 38" id="38"/>
            <p:cNvSpPr/>
            <p:nvPr/>
          </p:nvSpPr>
          <p:spPr>
            <a:xfrm rot="0">
              <a:off x="799768" y="701751"/>
              <a:ext cx="69238" cy="69238"/>
            </a:xfrm>
            <a:prstGeom prst="ellipse">
              <a:avLst/>
            </a:prstGeom>
            <a:solidFill>
              <a:schemeClr val="accent1">
                <a:alpha val="40000"/>
              </a:schemeClr>
            </a:solidFill>
          </p:spPr>
          <p:txBody>
            <a:bodyPr/>
            <a:p/>
          </p:txBody>
        </p:sp>
        <p:sp>
          <p:nvSpPr>
            <p:cNvPr name="AutoShape 39" id="39"/>
            <p:cNvSpPr/>
            <p:nvPr/>
          </p:nvSpPr>
          <p:spPr>
            <a:xfrm rot="0">
              <a:off x="904945" y="697618"/>
              <a:ext cx="65594" cy="65594"/>
            </a:xfrm>
            <a:prstGeom prst="ellipse">
              <a:avLst/>
            </a:prstGeom>
            <a:solidFill>
              <a:schemeClr val="accent1">
                <a:alpha val="20000"/>
              </a:schemeClr>
            </a:solidFill>
          </p:spPr>
          <p:txBody>
            <a:bodyPr/>
            <a:p/>
          </p:txBody>
        </p:sp>
        <p:sp>
          <p:nvSpPr>
            <p:cNvPr name="TextBox 40" id="40"/>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客户关系管理改进方向</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3629637" y="1434871"/>
            <a:ext cx="638131" cy="638131"/>
          </a:xfrm>
          <a:prstGeom prst="ellipse">
            <a:avLst/>
          </a:prstGeom>
          <a:solidFill>
            <a:schemeClr val="accent1">
              <a:alpha val="20000"/>
            </a:schemeClr>
          </a:solidFill>
        </p:spPr>
        <p:txBody>
          <a:bodyPr/>
          <a:p/>
        </p:txBody>
      </p:sp>
      <p:sp>
        <p:nvSpPr>
          <p:cNvPr name="AutoShape 3" id="3"/>
          <p:cNvSpPr/>
          <p:nvPr/>
        </p:nvSpPr>
        <p:spPr>
          <a:xfrm rot="0">
            <a:off x="3764381" y="1569615"/>
            <a:ext cx="368642" cy="368642"/>
          </a:xfrm>
          <a:prstGeom prst="ellipse">
            <a:avLst/>
          </a:prstGeom>
          <a:solidFill>
            <a:schemeClr val="accent1">
              <a:alpha val="100000"/>
            </a:schemeClr>
          </a:solidFill>
        </p:spPr>
        <p:txBody>
          <a:bodyPr/>
          <a:p/>
        </p:txBody>
      </p:sp>
      <p:cxnSp>
        <p:nvCxnSpPr>
          <p:cNvPr name="Connector 4" id="4"/>
          <p:cNvCxnSpPr/>
          <p:nvPr/>
        </p:nvCxnSpPr>
        <p:spPr>
          <a:xfrm>
            <a:off x="3948703" y="2073002"/>
            <a:ext cx="0" cy="872548"/>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name="TextBox 5" id="5"/>
          <p:cNvSpPr txBox="true"/>
          <p:nvPr/>
        </p:nvSpPr>
        <p:spPr>
          <a:xfrm rot="0">
            <a:off x="4406789" y="1220516"/>
            <a:ext cx="6891292" cy="73152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社交媒体传播</a:t>
            </a:r>
          </a:p>
        </p:txBody>
      </p:sp>
      <p:sp>
        <p:nvSpPr>
          <p:cNvPr name="TextBox 6" id="6"/>
          <p:cNvSpPr txBox="true"/>
          <p:nvPr/>
        </p:nvSpPr>
        <p:spPr>
          <a:xfrm rot="0">
            <a:off x="4406789" y="1769156"/>
            <a:ext cx="6891292"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充分利用社交媒体平台，发布有价值的内容，吸引目标客户关注，提升品牌知名度和影响力。</a:t>
            </a:r>
          </a:p>
        </p:txBody>
      </p:sp>
      <p:sp>
        <p:nvSpPr>
          <p:cNvPr name="AutoShape 7" id="7"/>
          <p:cNvSpPr/>
          <p:nvPr/>
        </p:nvSpPr>
        <p:spPr>
          <a:xfrm rot="0">
            <a:off x="-545608" y="2453663"/>
            <a:ext cx="3870955" cy="3870955"/>
          </a:xfrm>
          <a:prstGeom prst="ellipse">
            <a:avLst/>
          </a:prstGeom>
          <a:solidFill>
            <a:schemeClr val="accent2">
              <a:alpha val="100000"/>
            </a:schemeClr>
          </a:solidFill>
        </p:spPr>
        <p:txBody>
          <a:bodyPr/>
          <a:p/>
        </p:txBody>
      </p:sp>
      <p:pic>
        <p:nvPicPr>
          <p:cNvPr name="Picture 8" id="8"/>
          <p:cNvPicPr>
            <a:picLocks noChangeAspect="true"/>
          </p:cNvPicPr>
          <p:nvPr/>
        </p:nvPicPr>
        <p:blipFill>
          <a:blip r:embed="rId3">
            <a:alphaModFix amt="100000"/>
          </a:blip>
          <a:srcRect l="11375" r="11375"/>
          <a:stretch>
            <a:fillRect/>
          </a:stretch>
        </p:blipFill>
        <p:spPr>
          <a:xfrm rot="0">
            <a:off x="-344549" y="2654723"/>
            <a:ext cx="3468836" cy="3468836"/>
          </a:xfrm>
          <a:prstGeom prst="ellipse">
            <a:avLst/>
          </a:prstGeom>
        </p:spPr>
      </p:pic>
      <p:sp>
        <p:nvSpPr>
          <p:cNvPr name="AutoShape 9" id="9"/>
          <p:cNvSpPr/>
          <p:nvPr/>
        </p:nvSpPr>
        <p:spPr>
          <a:xfrm rot="0">
            <a:off x="3629637" y="3155196"/>
            <a:ext cx="638131" cy="638131"/>
          </a:xfrm>
          <a:prstGeom prst="ellipse">
            <a:avLst/>
          </a:prstGeom>
          <a:solidFill>
            <a:schemeClr val="accent1">
              <a:alpha val="20000"/>
            </a:schemeClr>
          </a:solidFill>
        </p:spPr>
        <p:txBody>
          <a:bodyPr/>
          <a:p/>
        </p:txBody>
      </p:sp>
      <p:sp>
        <p:nvSpPr>
          <p:cNvPr name="AutoShape 10" id="10"/>
          <p:cNvSpPr/>
          <p:nvPr/>
        </p:nvSpPr>
        <p:spPr>
          <a:xfrm rot="0">
            <a:off x="3764381" y="3289940"/>
            <a:ext cx="368642" cy="368642"/>
          </a:xfrm>
          <a:prstGeom prst="ellipse">
            <a:avLst/>
          </a:prstGeom>
          <a:solidFill>
            <a:schemeClr val="accent1">
              <a:alpha val="100000"/>
            </a:schemeClr>
          </a:solidFill>
        </p:spPr>
        <p:txBody>
          <a:bodyPr/>
          <a:p/>
        </p:txBody>
      </p:sp>
      <p:cxnSp>
        <p:nvCxnSpPr>
          <p:cNvPr name="Connector 11" id="11"/>
          <p:cNvCxnSpPr/>
          <p:nvPr/>
        </p:nvCxnSpPr>
        <p:spPr>
          <a:xfrm>
            <a:off x="3948703" y="3793327"/>
            <a:ext cx="0" cy="872548"/>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name="TextBox 12" id="12"/>
          <p:cNvSpPr txBox="true"/>
          <p:nvPr/>
        </p:nvSpPr>
        <p:spPr>
          <a:xfrm rot="0">
            <a:off x="4406789" y="2940841"/>
            <a:ext cx="6891292" cy="73152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内容营销创新</a:t>
            </a:r>
          </a:p>
        </p:txBody>
      </p:sp>
      <p:sp>
        <p:nvSpPr>
          <p:cNvPr name="TextBox 13" id="13"/>
          <p:cNvSpPr txBox="true"/>
          <p:nvPr/>
        </p:nvSpPr>
        <p:spPr>
          <a:xfrm rot="0">
            <a:off x="4406789" y="3489481"/>
            <a:ext cx="6891292"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通过创作优质的内容，如博客文章、视频、音频等，吸引潜在客户，提升品牌认知度和好感度。</a:t>
            </a:r>
          </a:p>
        </p:txBody>
      </p:sp>
      <p:sp>
        <p:nvSpPr>
          <p:cNvPr name="AutoShape 14" id="14"/>
          <p:cNvSpPr/>
          <p:nvPr/>
        </p:nvSpPr>
        <p:spPr>
          <a:xfrm rot="0">
            <a:off x="3629637" y="4875521"/>
            <a:ext cx="638131" cy="638131"/>
          </a:xfrm>
          <a:prstGeom prst="ellipse">
            <a:avLst/>
          </a:prstGeom>
          <a:solidFill>
            <a:schemeClr val="accent1">
              <a:alpha val="20000"/>
            </a:schemeClr>
          </a:solidFill>
        </p:spPr>
        <p:txBody>
          <a:bodyPr/>
          <a:p/>
        </p:txBody>
      </p:sp>
      <p:sp>
        <p:nvSpPr>
          <p:cNvPr name="AutoShape 15" id="15"/>
          <p:cNvSpPr/>
          <p:nvPr/>
        </p:nvSpPr>
        <p:spPr>
          <a:xfrm rot="0">
            <a:off x="3764381" y="5010265"/>
            <a:ext cx="368642" cy="368642"/>
          </a:xfrm>
          <a:prstGeom prst="ellipse">
            <a:avLst/>
          </a:prstGeom>
          <a:solidFill>
            <a:schemeClr val="accent1">
              <a:alpha val="100000"/>
            </a:schemeClr>
          </a:solidFill>
        </p:spPr>
        <p:txBody>
          <a:bodyPr/>
          <a:p/>
        </p:txBody>
      </p:sp>
      <p:cxnSp>
        <p:nvCxnSpPr>
          <p:cNvPr name="Connector 16" id="16"/>
          <p:cNvCxnSpPr/>
          <p:nvPr/>
        </p:nvCxnSpPr>
        <p:spPr>
          <a:xfrm>
            <a:off x="3948703" y="5513651"/>
            <a:ext cx="0" cy="872548"/>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name="TextBox 17" id="17"/>
          <p:cNvSpPr txBox="true"/>
          <p:nvPr/>
        </p:nvSpPr>
        <p:spPr>
          <a:xfrm rot="0">
            <a:off x="4406789" y="4661166"/>
            <a:ext cx="6891292" cy="73152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KOL合作与网红营销</a:t>
            </a:r>
          </a:p>
        </p:txBody>
      </p:sp>
      <p:sp>
        <p:nvSpPr>
          <p:cNvPr name="TextBox 18" id="18"/>
          <p:cNvSpPr txBox="true"/>
          <p:nvPr/>
        </p:nvSpPr>
        <p:spPr>
          <a:xfrm rot="0">
            <a:off x="4406789" y="5209806"/>
            <a:ext cx="6891292"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与行业内具有影响力的意见领袖（KOL）或网红进行合作，借助他们的影响力和粉丝基础进行品牌传播和推广。</a:t>
            </a:r>
          </a:p>
        </p:txBody>
      </p:sp>
      <p:grpSp>
        <p:nvGrpSpPr>
          <p:cNvPr name="Group 19" id="19"/>
          <p:cNvGrpSpPr/>
          <p:nvPr/>
        </p:nvGrpSpPr>
        <p:grpSpPr>
          <a:xfrm rot="0">
            <a:off x="454963" y="93878"/>
            <a:ext cx="10641129" cy="914400"/>
            <a:chOff x="454963" y="93878"/>
            <a:chExt cx="10641129" cy="914400"/>
          </a:xfrm>
        </p:grpSpPr>
        <p:sp>
          <p:nvSpPr>
            <p:cNvPr name="AutoShape 20" id="20"/>
            <p:cNvSpPr/>
            <p:nvPr/>
          </p:nvSpPr>
          <p:spPr>
            <a:xfrm rot="0">
              <a:off x="454963" y="331168"/>
              <a:ext cx="84147" cy="84147"/>
            </a:xfrm>
            <a:prstGeom prst="ellipse">
              <a:avLst/>
            </a:prstGeom>
            <a:solidFill>
              <a:schemeClr val="accent1">
                <a:alpha val="100000"/>
              </a:schemeClr>
            </a:solidFill>
          </p:spPr>
          <p:txBody>
            <a:bodyPr/>
            <a:p/>
          </p:txBody>
        </p:sp>
        <p:sp>
          <p:nvSpPr>
            <p:cNvPr name="AutoShape 21" id="21"/>
            <p:cNvSpPr/>
            <p:nvPr/>
          </p:nvSpPr>
          <p:spPr>
            <a:xfrm rot="0">
              <a:off x="575049" y="337743"/>
              <a:ext cx="78137" cy="78137"/>
            </a:xfrm>
            <a:prstGeom prst="ellipse">
              <a:avLst/>
            </a:prstGeom>
            <a:solidFill>
              <a:schemeClr val="accent1">
                <a:alpha val="80000"/>
              </a:schemeClr>
            </a:solidFill>
          </p:spPr>
          <p:txBody>
            <a:bodyPr/>
            <a:p/>
          </p:txBody>
        </p:sp>
        <p:sp>
          <p:nvSpPr>
            <p:cNvPr name="AutoShape 22" id="22"/>
            <p:cNvSpPr/>
            <p:nvPr/>
          </p:nvSpPr>
          <p:spPr>
            <a:xfrm rot="0">
              <a:off x="689125" y="339460"/>
              <a:ext cx="74704" cy="74704"/>
            </a:xfrm>
            <a:prstGeom prst="ellipse">
              <a:avLst/>
            </a:prstGeom>
            <a:solidFill>
              <a:schemeClr val="accent1">
                <a:alpha val="60000"/>
              </a:schemeClr>
            </a:solidFill>
          </p:spPr>
          <p:txBody>
            <a:bodyPr/>
            <a:p/>
          </p:txBody>
        </p:sp>
        <p:sp>
          <p:nvSpPr>
            <p:cNvPr name="AutoShape 23" id="23"/>
            <p:cNvSpPr/>
            <p:nvPr/>
          </p:nvSpPr>
          <p:spPr>
            <a:xfrm rot="0">
              <a:off x="799768" y="348430"/>
              <a:ext cx="69238" cy="69238"/>
            </a:xfrm>
            <a:prstGeom prst="ellipse">
              <a:avLst/>
            </a:prstGeom>
            <a:solidFill>
              <a:schemeClr val="accent1">
                <a:alpha val="40000"/>
              </a:schemeClr>
            </a:solidFill>
          </p:spPr>
          <p:txBody>
            <a:bodyPr/>
            <a:p/>
          </p:txBody>
        </p:sp>
        <p:sp>
          <p:nvSpPr>
            <p:cNvPr name="AutoShape 24" id="24"/>
            <p:cNvSpPr/>
            <p:nvPr/>
          </p:nvSpPr>
          <p:spPr>
            <a:xfrm rot="0">
              <a:off x="904945" y="344297"/>
              <a:ext cx="65594" cy="65594"/>
            </a:xfrm>
            <a:prstGeom prst="ellipse">
              <a:avLst/>
            </a:prstGeom>
            <a:solidFill>
              <a:schemeClr val="accent1">
                <a:alpha val="20000"/>
              </a:schemeClr>
            </a:solidFill>
          </p:spPr>
          <p:txBody>
            <a:bodyPr/>
            <a:p/>
          </p:txBody>
        </p:sp>
        <p:sp>
          <p:nvSpPr>
            <p:cNvPr name="AutoShape 25" id="25"/>
            <p:cNvSpPr/>
            <p:nvPr/>
          </p:nvSpPr>
          <p:spPr>
            <a:xfrm rot="0">
              <a:off x="454963" y="448942"/>
              <a:ext cx="84147" cy="84147"/>
            </a:xfrm>
            <a:prstGeom prst="ellipse">
              <a:avLst/>
            </a:prstGeom>
            <a:solidFill>
              <a:schemeClr val="accent1">
                <a:alpha val="100000"/>
              </a:schemeClr>
            </a:solidFill>
          </p:spPr>
          <p:txBody>
            <a:bodyPr/>
            <a:p/>
          </p:txBody>
        </p:sp>
        <p:sp>
          <p:nvSpPr>
            <p:cNvPr name="AutoShape 26" id="26"/>
            <p:cNvSpPr/>
            <p:nvPr/>
          </p:nvSpPr>
          <p:spPr>
            <a:xfrm rot="0">
              <a:off x="575049" y="455517"/>
              <a:ext cx="78137" cy="78137"/>
            </a:xfrm>
            <a:prstGeom prst="ellipse">
              <a:avLst/>
            </a:prstGeom>
            <a:solidFill>
              <a:schemeClr val="accent1">
                <a:alpha val="80000"/>
              </a:schemeClr>
            </a:solidFill>
          </p:spPr>
          <p:txBody>
            <a:bodyPr/>
            <a:p/>
          </p:txBody>
        </p:sp>
        <p:sp>
          <p:nvSpPr>
            <p:cNvPr name="AutoShape 27" id="27"/>
            <p:cNvSpPr/>
            <p:nvPr/>
          </p:nvSpPr>
          <p:spPr>
            <a:xfrm rot="0">
              <a:off x="689125" y="457233"/>
              <a:ext cx="74704" cy="74704"/>
            </a:xfrm>
            <a:prstGeom prst="ellipse">
              <a:avLst/>
            </a:prstGeom>
            <a:solidFill>
              <a:schemeClr val="accent1">
                <a:alpha val="60000"/>
              </a:schemeClr>
            </a:solidFill>
          </p:spPr>
          <p:txBody>
            <a:bodyPr/>
            <a:p/>
          </p:txBody>
        </p:sp>
        <p:sp>
          <p:nvSpPr>
            <p:cNvPr name="AutoShape 28" id="28"/>
            <p:cNvSpPr/>
            <p:nvPr/>
          </p:nvSpPr>
          <p:spPr>
            <a:xfrm rot="0">
              <a:off x="799768" y="466203"/>
              <a:ext cx="69238" cy="69238"/>
            </a:xfrm>
            <a:prstGeom prst="ellipse">
              <a:avLst/>
            </a:prstGeom>
            <a:solidFill>
              <a:schemeClr val="accent1">
                <a:alpha val="40000"/>
              </a:schemeClr>
            </a:solidFill>
          </p:spPr>
          <p:txBody>
            <a:bodyPr/>
            <a:p/>
          </p:txBody>
        </p:sp>
        <p:sp>
          <p:nvSpPr>
            <p:cNvPr name="AutoShape 29" id="29"/>
            <p:cNvSpPr/>
            <p:nvPr/>
          </p:nvSpPr>
          <p:spPr>
            <a:xfrm rot="0">
              <a:off x="904945" y="462070"/>
              <a:ext cx="65594" cy="65594"/>
            </a:xfrm>
            <a:prstGeom prst="ellipse">
              <a:avLst/>
            </a:prstGeom>
            <a:solidFill>
              <a:schemeClr val="accent1">
                <a:alpha val="20000"/>
              </a:schemeClr>
            </a:solidFill>
          </p:spPr>
          <p:txBody>
            <a:bodyPr/>
            <a:p/>
          </p:txBody>
        </p:sp>
        <p:sp>
          <p:nvSpPr>
            <p:cNvPr name="AutoShape 30" id="30"/>
            <p:cNvSpPr/>
            <p:nvPr/>
          </p:nvSpPr>
          <p:spPr>
            <a:xfrm rot="0">
              <a:off x="454963" y="566715"/>
              <a:ext cx="84147" cy="84147"/>
            </a:xfrm>
            <a:prstGeom prst="ellipse">
              <a:avLst/>
            </a:prstGeom>
            <a:solidFill>
              <a:schemeClr val="accent1">
                <a:alpha val="100000"/>
              </a:schemeClr>
            </a:solidFill>
          </p:spPr>
          <p:txBody>
            <a:bodyPr/>
            <a:p/>
          </p:txBody>
        </p:sp>
        <p:sp>
          <p:nvSpPr>
            <p:cNvPr name="AutoShape 31" id="31"/>
            <p:cNvSpPr/>
            <p:nvPr/>
          </p:nvSpPr>
          <p:spPr>
            <a:xfrm rot="0">
              <a:off x="575049" y="573291"/>
              <a:ext cx="78137" cy="78137"/>
            </a:xfrm>
            <a:prstGeom prst="ellipse">
              <a:avLst/>
            </a:prstGeom>
            <a:solidFill>
              <a:schemeClr val="accent1">
                <a:alpha val="80000"/>
              </a:schemeClr>
            </a:solidFill>
          </p:spPr>
          <p:txBody>
            <a:bodyPr/>
            <a:p/>
          </p:txBody>
        </p:sp>
        <p:sp>
          <p:nvSpPr>
            <p:cNvPr name="AutoShape 32" id="32"/>
            <p:cNvSpPr/>
            <p:nvPr/>
          </p:nvSpPr>
          <p:spPr>
            <a:xfrm rot="0">
              <a:off x="689125" y="575007"/>
              <a:ext cx="74704" cy="74704"/>
            </a:xfrm>
            <a:prstGeom prst="ellipse">
              <a:avLst/>
            </a:prstGeom>
            <a:solidFill>
              <a:schemeClr val="accent1">
                <a:alpha val="60000"/>
              </a:schemeClr>
            </a:solidFill>
          </p:spPr>
          <p:txBody>
            <a:bodyPr/>
            <a:p/>
          </p:txBody>
        </p:sp>
        <p:sp>
          <p:nvSpPr>
            <p:cNvPr name="AutoShape 33" id="33"/>
            <p:cNvSpPr/>
            <p:nvPr/>
          </p:nvSpPr>
          <p:spPr>
            <a:xfrm rot="0">
              <a:off x="799768" y="583977"/>
              <a:ext cx="69238" cy="69238"/>
            </a:xfrm>
            <a:prstGeom prst="ellipse">
              <a:avLst/>
            </a:prstGeom>
            <a:solidFill>
              <a:schemeClr val="accent1">
                <a:alpha val="40000"/>
              </a:schemeClr>
            </a:solidFill>
          </p:spPr>
          <p:txBody>
            <a:bodyPr/>
            <a:p/>
          </p:txBody>
        </p:sp>
        <p:sp>
          <p:nvSpPr>
            <p:cNvPr name="AutoShape 34" id="34"/>
            <p:cNvSpPr/>
            <p:nvPr/>
          </p:nvSpPr>
          <p:spPr>
            <a:xfrm rot="0">
              <a:off x="904945" y="579844"/>
              <a:ext cx="65594" cy="65594"/>
            </a:xfrm>
            <a:prstGeom prst="ellipse">
              <a:avLst/>
            </a:prstGeom>
            <a:solidFill>
              <a:schemeClr val="accent1">
                <a:alpha val="20000"/>
              </a:schemeClr>
            </a:solidFill>
          </p:spPr>
          <p:txBody>
            <a:bodyPr/>
            <a:p/>
          </p:txBody>
        </p:sp>
        <p:sp>
          <p:nvSpPr>
            <p:cNvPr name="AutoShape 35" id="35"/>
            <p:cNvSpPr/>
            <p:nvPr/>
          </p:nvSpPr>
          <p:spPr>
            <a:xfrm rot="0">
              <a:off x="454963" y="684489"/>
              <a:ext cx="84147" cy="84147"/>
            </a:xfrm>
            <a:prstGeom prst="ellipse">
              <a:avLst/>
            </a:prstGeom>
            <a:solidFill>
              <a:schemeClr val="accent1">
                <a:alpha val="100000"/>
              </a:schemeClr>
            </a:solidFill>
          </p:spPr>
          <p:txBody>
            <a:bodyPr/>
            <a:p/>
          </p:txBody>
        </p:sp>
        <p:sp>
          <p:nvSpPr>
            <p:cNvPr name="AutoShape 36" id="36"/>
            <p:cNvSpPr/>
            <p:nvPr/>
          </p:nvSpPr>
          <p:spPr>
            <a:xfrm rot="0">
              <a:off x="575049" y="691064"/>
              <a:ext cx="78137" cy="78137"/>
            </a:xfrm>
            <a:prstGeom prst="ellipse">
              <a:avLst/>
            </a:prstGeom>
            <a:solidFill>
              <a:schemeClr val="accent1">
                <a:alpha val="80000"/>
              </a:schemeClr>
            </a:solidFill>
          </p:spPr>
          <p:txBody>
            <a:bodyPr/>
            <a:p/>
          </p:txBody>
        </p:sp>
        <p:sp>
          <p:nvSpPr>
            <p:cNvPr name="AutoShape 37" id="37"/>
            <p:cNvSpPr/>
            <p:nvPr/>
          </p:nvSpPr>
          <p:spPr>
            <a:xfrm rot="0">
              <a:off x="689125" y="692781"/>
              <a:ext cx="74704" cy="74704"/>
            </a:xfrm>
            <a:prstGeom prst="ellipse">
              <a:avLst/>
            </a:prstGeom>
            <a:solidFill>
              <a:schemeClr val="accent1">
                <a:alpha val="60000"/>
              </a:schemeClr>
            </a:solidFill>
          </p:spPr>
          <p:txBody>
            <a:bodyPr/>
            <a:p/>
          </p:txBody>
        </p:sp>
        <p:sp>
          <p:nvSpPr>
            <p:cNvPr name="AutoShape 38" id="38"/>
            <p:cNvSpPr/>
            <p:nvPr/>
          </p:nvSpPr>
          <p:spPr>
            <a:xfrm rot="0">
              <a:off x="799768" y="701751"/>
              <a:ext cx="69238" cy="69238"/>
            </a:xfrm>
            <a:prstGeom prst="ellipse">
              <a:avLst/>
            </a:prstGeom>
            <a:solidFill>
              <a:schemeClr val="accent1">
                <a:alpha val="40000"/>
              </a:schemeClr>
            </a:solidFill>
          </p:spPr>
          <p:txBody>
            <a:bodyPr/>
            <a:p/>
          </p:txBody>
        </p:sp>
        <p:sp>
          <p:nvSpPr>
            <p:cNvPr name="AutoShape 39" id="39"/>
            <p:cNvSpPr/>
            <p:nvPr/>
          </p:nvSpPr>
          <p:spPr>
            <a:xfrm rot="0">
              <a:off x="904945" y="697618"/>
              <a:ext cx="65594" cy="65594"/>
            </a:xfrm>
            <a:prstGeom prst="ellipse">
              <a:avLst/>
            </a:prstGeom>
            <a:solidFill>
              <a:schemeClr val="accent1">
                <a:alpha val="20000"/>
              </a:schemeClr>
            </a:solidFill>
          </p:spPr>
          <p:txBody>
            <a:bodyPr/>
            <a:p/>
          </p:txBody>
        </p:sp>
        <p:sp>
          <p:nvSpPr>
            <p:cNvPr name="TextBox 40" id="40"/>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品牌传播渠道拓展和创新</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210371" y="2249446"/>
            <a:ext cx="6135014" cy="2104339"/>
          </a:xfrm>
          <a:prstGeom prst="rect">
            <a:avLst/>
          </a:prstGeom>
        </p:spPr>
        <p:txBody>
          <a:bodyPr anchor="t" rtlCol="false" lIns="114300" rIns="114300" tIns="57150" bIns="57150" anchorCtr="false" vert="horz" wrap="square">
            <a:spAutoFit/>
          </a:bodyPr>
          <a:lstStyle/>
          <a:p>
            <a:pPr>
              <a:lnSpc>
                <a:spcPct val="120000"/>
              </a:lnSpc>
            </a:pPr>
            <a:r>
              <a:rPr lang="en-US" b="true" sz="5175">
                <a:solidFill>
                  <a:schemeClr val="accent1">
                    <a:alpha val="100000"/>
                  </a:schemeClr>
                </a:solidFill>
                <a:latin typeface="Arial"/>
                <a:ea typeface="Arial"/>
                <a:cs typeface="Arial"/>
              </a:rPr>
              <a:t>数字化转型对财务管理影响</a:t>
            </a:r>
          </a:p>
        </p:txBody>
      </p:sp>
      <p:sp>
        <p:nvSpPr>
          <p:cNvPr name="TextBox 3" id="3"/>
          <p:cNvSpPr txBox="true"/>
          <p:nvPr/>
        </p:nvSpPr>
        <p:spPr>
          <a:xfrm rot="0">
            <a:off x="1257489" y="2871848"/>
            <a:ext cx="2148230" cy="1055827"/>
          </a:xfrm>
          <a:prstGeom prst="rect">
            <a:avLst/>
          </a:prstGeom>
        </p:spPr>
        <p:txBody>
          <a:bodyPr anchor="ctr" rtlCol="false" lIns="114300" rIns="114300" tIns="57150" bIns="57150" anchorCtr="false" vert="horz" wrap="square">
            <a:spAutoFit/>
          </a:bodyPr>
          <a:lstStyle/>
          <a:p>
            <a:pPr algn="ctr">
              <a:lnSpc>
                <a:spcPct val="77000"/>
              </a:lnSpc>
            </a:pPr>
            <a:r>
              <a:rPr lang="en-US" b="true" sz="3450">
                <a:solidFill>
                  <a:schemeClr val="accent1">
                    <a:alpha val="100000"/>
                  </a:schemeClr>
                </a:solidFill>
                <a:latin typeface="Arial"/>
                <a:ea typeface="Arial"/>
                <a:cs typeface="Arial"/>
              </a:rPr>
              <a:t>06</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3574882" y="1165346"/>
            <a:ext cx="5016408" cy="5733525"/>
          </a:xfrm>
          <a:prstGeom prst="parallelogram">
            <a:avLst/>
          </a:prstGeom>
          <a:solidFill>
            <a:schemeClr val="accent2">
              <a:alpha val="100000"/>
            </a:schemeClr>
          </a:solidFill>
        </p:spPr>
        <p:txBody>
          <a:bodyPr/>
          <a:p/>
        </p:txBody>
      </p:sp>
      <p:pic>
        <p:nvPicPr>
          <p:cNvPr name="Picture 3" id="3"/>
          <p:cNvPicPr>
            <a:picLocks noChangeAspect="true"/>
          </p:cNvPicPr>
          <p:nvPr/>
        </p:nvPicPr>
        <p:blipFill>
          <a:blip r:embed="rId3">
            <a:alphaModFix amt="70000"/>
          </a:blip>
          <a:srcRect l="12500" r="12500"/>
          <a:stretch>
            <a:fillRect/>
          </a:stretch>
        </p:blipFill>
        <p:spPr>
          <a:xfrm rot="0">
            <a:off x="161995" y="1165346"/>
            <a:ext cx="4300144" cy="5733525"/>
          </a:xfrm>
          <a:prstGeom prst="parallelogram">
            <a:avLst/>
          </a:prstGeom>
        </p:spPr>
      </p:pic>
      <p:sp>
        <p:nvSpPr>
          <p:cNvPr name="TextBox 4" id="4"/>
          <p:cNvSpPr txBox="true"/>
          <p:nvPr/>
        </p:nvSpPr>
        <p:spPr>
          <a:xfrm rot="0">
            <a:off x="5272221" y="1165346"/>
            <a:ext cx="6288526" cy="755904"/>
          </a:xfrm>
          <a:prstGeom prst="rect">
            <a:avLst/>
          </a:prstGeom>
        </p:spPr>
        <p:txBody>
          <a:bodyPr anchor="t" rtlCol="false" lIns="123825" rIns="57150" tIns="123825" bIns="123825" anchorCtr="false" vert="horz" wrap="square">
            <a:spAutoFit/>
          </a:bodyPr>
          <a:lstStyle/>
          <a:p>
            <a:pPr>
              <a:lnSpc>
                <a:spcPct val="140000"/>
              </a:lnSpc>
            </a:pPr>
            <a:r>
              <a:rPr lang="en-US" b="true" sz="2325">
                <a:solidFill>
                  <a:schemeClr val="accent1">
                    <a:alpha val="100000"/>
                  </a:schemeClr>
                </a:solidFill>
                <a:latin typeface="Microsoft Yahei"/>
                <a:ea typeface="Microsoft Yahei"/>
                <a:cs typeface="Microsoft Yahei"/>
              </a:rPr>
              <a:t>自动化技术应用</a:t>
            </a:r>
          </a:p>
        </p:txBody>
      </p:sp>
      <p:sp>
        <p:nvSpPr>
          <p:cNvPr name="AutoShape 5" id="5"/>
          <p:cNvSpPr/>
          <p:nvPr/>
        </p:nvSpPr>
        <p:spPr>
          <a:xfrm rot="0">
            <a:off x="3908867" y="1360418"/>
            <a:ext cx="701468" cy="550104"/>
          </a:xfrm>
          <a:prstGeom prst="rect">
            <a:avLst/>
          </a:prstGeom>
          <a:solidFill>
            <a:schemeClr val="accent2">
              <a:alpha val="100000"/>
            </a:schemeClr>
          </a:solidFill>
        </p:spPr>
        <p:txBody>
          <a:bodyPr/>
          <a:p/>
        </p:txBody>
      </p:sp>
      <p:sp>
        <p:nvSpPr>
          <p:cNvPr name="AutoShape 6" id="6"/>
          <p:cNvSpPr/>
          <p:nvPr/>
        </p:nvSpPr>
        <p:spPr>
          <a:xfrm rot="0">
            <a:off x="4351619" y="1360418"/>
            <a:ext cx="550104" cy="550104"/>
          </a:xfrm>
          <a:prstGeom prst="ellipse">
            <a:avLst/>
          </a:prstGeom>
          <a:solidFill>
            <a:schemeClr val="accent2">
              <a:alpha val="100000"/>
            </a:schemeClr>
          </a:solidFill>
        </p:spPr>
        <p:txBody>
          <a:bodyPr/>
          <a:p/>
        </p:txBody>
      </p:sp>
      <p:sp>
        <p:nvSpPr>
          <p:cNvPr name="AutoShape 7" id="7"/>
          <p:cNvSpPr/>
          <p:nvPr/>
        </p:nvSpPr>
        <p:spPr>
          <a:xfrm rot="0">
            <a:off x="3633815" y="1360418"/>
            <a:ext cx="550104" cy="550104"/>
          </a:xfrm>
          <a:prstGeom prst="ellipse">
            <a:avLst/>
          </a:prstGeom>
          <a:solidFill>
            <a:schemeClr val="accent2">
              <a:alpha val="100000"/>
            </a:schemeClr>
          </a:solidFill>
        </p:spPr>
        <p:txBody>
          <a:bodyPr/>
          <a:p/>
        </p:txBody>
      </p:sp>
      <p:sp>
        <p:nvSpPr>
          <p:cNvPr name="TextBox 8" id="8"/>
          <p:cNvSpPr txBox="true"/>
          <p:nvPr/>
        </p:nvSpPr>
        <p:spPr>
          <a:xfrm rot="0">
            <a:off x="3810637" y="1233134"/>
            <a:ext cx="799698" cy="792480"/>
          </a:xfrm>
          <a:prstGeom prst="rect">
            <a:avLst/>
          </a:prstGeom>
        </p:spPr>
        <p:txBody>
          <a:bodyPr anchor="t" rtlCol="false" lIns="123825" rIns="57150" tIns="123825" bIns="123825" anchorCtr="false" vert="horz" wrap="square">
            <a:spAutoFit/>
          </a:bodyPr>
          <a:lstStyle/>
          <a:p>
            <a:pPr algn="ctr">
              <a:lnSpc>
                <a:spcPct val="150000"/>
              </a:lnSpc>
            </a:pPr>
            <a:r>
              <a:rPr lang="en-US" b="true" sz="2325">
                <a:solidFill>
                  <a:srgbClr val="FFFFFF">
                    <a:alpha val="100000"/>
                  </a:srgbClr>
                </a:solidFill>
                <a:latin typeface="Microsoft Yahei"/>
                <a:ea typeface="Microsoft Yahei"/>
                <a:cs typeface="Microsoft Yahei"/>
              </a:rPr>
              <a:t>01</a:t>
            </a:r>
          </a:p>
        </p:txBody>
      </p:sp>
      <p:sp>
        <p:nvSpPr>
          <p:cNvPr name="TextBox 9" id="9"/>
          <p:cNvSpPr txBox="true"/>
          <p:nvPr/>
        </p:nvSpPr>
        <p:spPr>
          <a:xfrm rot="0">
            <a:off x="5272221" y="1692114"/>
            <a:ext cx="6124237" cy="134112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通过RPA、OCR等技术实现财务流程自动化，提高处理效率和准确性。</a:t>
            </a:r>
          </a:p>
        </p:txBody>
      </p:sp>
      <p:sp>
        <p:nvSpPr>
          <p:cNvPr name="TextBox 10" id="10"/>
          <p:cNvSpPr txBox="true"/>
          <p:nvPr/>
        </p:nvSpPr>
        <p:spPr>
          <a:xfrm rot="0">
            <a:off x="4832636" y="2904135"/>
            <a:ext cx="6288526" cy="755904"/>
          </a:xfrm>
          <a:prstGeom prst="rect">
            <a:avLst/>
          </a:prstGeom>
        </p:spPr>
        <p:txBody>
          <a:bodyPr anchor="t" rtlCol="false" lIns="123825" rIns="57150" tIns="123825" bIns="123825" anchorCtr="false" vert="horz" wrap="square">
            <a:spAutoFit/>
          </a:bodyPr>
          <a:lstStyle/>
          <a:p>
            <a:pPr>
              <a:lnSpc>
                <a:spcPct val="140000"/>
              </a:lnSpc>
            </a:pPr>
            <a:r>
              <a:rPr lang="en-US" b="true" sz="2325">
                <a:solidFill>
                  <a:schemeClr val="accent1">
                    <a:alpha val="100000"/>
                  </a:schemeClr>
                </a:solidFill>
                <a:latin typeface="Microsoft Yahei"/>
                <a:ea typeface="Microsoft Yahei"/>
                <a:cs typeface="Microsoft Yahei"/>
              </a:rPr>
              <a:t>智能化决策支持</a:t>
            </a:r>
          </a:p>
        </p:txBody>
      </p:sp>
      <p:sp>
        <p:nvSpPr>
          <p:cNvPr name="AutoShape 11" id="11"/>
          <p:cNvSpPr/>
          <p:nvPr/>
        </p:nvSpPr>
        <p:spPr>
          <a:xfrm rot="0">
            <a:off x="3469283" y="3099207"/>
            <a:ext cx="701468" cy="550104"/>
          </a:xfrm>
          <a:prstGeom prst="rect">
            <a:avLst/>
          </a:prstGeom>
          <a:solidFill>
            <a:schemeClr val="accent2">
              <a:alpha val="100000"/>
            </a:schemeClr>
          </a:solidFill>
        </p:spPr>
        <p:txBody>
          <a:bodyPr/>
          <a:p/>
        </p:txBody>
      </p:sp>
      <p:sp>
        <p:nvSpPr>
          <p:cNvPr name="AutoShape 12" id="12"/>
          <p:cNvSpPr/>
          <p:nvPr/>
        </p:nvSpPr>
        <p:spPr>
          <a:xfrm rot="0">
            <a:off x="3912035" y="3099207"/>
            <a:ext cx="550104" cy="550104"/>
          </a:xfrm>
          <a:prstGeom prst="ellipse">
            <a:avLst/>
          </a:prstGeom>
          <a:solidFill>
            <a:schemeClr val="accent2">
              <a:alpha val="100000"/>
            </a:schemeClr>
          </a:solidFill>
        </p:spPr>
        <p:txBody>
          <a:bodyPr/>
          <a:p/>
        </p:txBody>
      </p:sp>
      <p:sp>
        <p:nvSpPr>
          <p:cNvPr name="AutoShape 13" id="13"/>
          <p:cNvSpPr/>
          <p:nvPr/>
        </p:nvSpPr>
        <p:spPr>
          <a:xfrm rot="0">
            <a:off x="3194231" y="3099207"/>
            <a:ext cx="550104" cy="550104"/>
          </a:xfrm>
          <a:prstGeom prst="ellipse">
            <a:avLst/>
          </a:prstGeom>
          <a:solidFill>
            <a:schemeClr val="accent2">
              <a:alpha val="100000"/>
            </a:schemeClr>
          </a:solidFill>
        </p:spPr>
        <p:txBody>
          <a:bodyPr/>
          <a:p/>
        </p:txBody>
      </p:sp>
      <p:sp>
        <p:nvSpPr>
          <p:cNvPr name="TextBox 14" id="14"/>
          <p:cNvSpPr txBox="true"/>
          <p:nvPr/>
        </p:nvSpPr>
        <p:spPr>
          <a:xfrm rot="0">
            <a:off x="3249042" y="2971923"/>
            <a:ext cx="1102577" cy="792480"/>
          </a:xfrm>
          <a:prstGeom prst="rect">
            <a:avLst/>
          </a:prstGeom>
        </p:spPr>
        <p:txBody>
          <a:bodyPr anchor="t" rtlCol="false" lIns="123825" rIns="57150" tIns="123825" bIns="123825" anchorCtr="false" vert="horz" wrap="square">
            <a:spAutoFit/>
          </a:bodyPr>
          <a:lstStyle/>
          <a:p>
            <a:pPr algn="ctr">
              <a:lnSpc>
                <a:spcPct val="150000"/>
              </a:lnSpc>
            </a:pPr>
            <a:r>
              <a:rPr lang="en-US" b="true" sz="2325">
                <a:solidFill>
                  <a:srgbClr val="FFFFFF">
                    <a:alpha val="100000"/>
                  </a:srgbClr>
                </a:solidFill>
                <a:latin typeface="Microsoft Yahei"/>
                <a:ea typeface="Microsoft Yahei"/>
                <a:cs typeface="Microsoft Yahei"/>
              </a:rPr>
              <a:t>02</a:t>
            </a:r>
          </a:p>
        </p:txBody>
      </p:sp>
      <p:sp>
        <p:nvSpPr>
          <p:cNvPr name="TextBox 15" id="15"/>
          <p:cNvSpPr txBox="true"/>
          <p:nvPr/>
        </p:nvSpPr>
        <p:spPr>
          <a:xfrm rot="0">
            <a:off x="4832636" y="3430903"/>
            <a:ext cx="6124237" cy="134112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利用大数据、人工智能等技术为财务决策提供智能化支持，如风险预警、预测分析等。</a:t>
            </a:r>
          </a:p>
        </p:txBody>
      </p:sp>
      <p:sp>
        <p:nvSpPr>
          <p:cNvPr name="TextBox 16" id="16"/>
          <p:cNvSpPr txBox="true"/>
          <p:nvPr/>
        </p:nvSpPr>
        <p:spPr>
          <a:xfrm rot="0">
            <a:off x="4431562" y="4642924"/>
            <a:ext cx="6288526" cy="755904"/>
          </a:xfrm>
          <a:prstGeom prst="rect">
            <a:avLst/>
          </a:prstGeom>
        </p:spPr>
        <p:txBody>
          <a:bodyPr anchor="t" rtlCol="false" lIns="123825" rIns="57150" tIns="123825" bIns="123825" anchorCtr="false" vert="horz" wrap="square">
            <a:spAutoFit/>
          </a:bodyPr>
          <a:lstStyle/>
          <a:p>
            <a:pPr>
              <a:lnSpc>
                <a:spcPct val="140000"/>
              </a:lnSpc>
            </a:pPr>
            <a:r>
              <a:rPr lang="en-US" b="true" sz="2325">
                <a:solidFill>
                  <a:schemeClr val="accent1">
                    <a:alpha val="100000"/>
                  </a:schemeClr>
                </a:solidFill>
                <a:latin typeface="Microsoft Yahei"/>
                <a:ea typeface="Microsoft Yahei"/>
                <a:cs typeface="Microsoft Yahei"/>
              </a:rPr>
              <a:t>财务共享服务中心建设</a:t>
            </a:r>
          </a:p>
        </p:txBody>
      </p:sp>
      <p:sp>
        <p:nvSpPr>
          <p:cNvPr name="AutoShape 17" id="17"/>
          <p:cNvSpPr/>
          <p:nvPr/>
        </p:nvSpPr>
        <p:spPr>
          <a:xfrm rot="0">
            <a:off x="3068208" y="4837996"/>
            <a:ext cx="701468" cy="550104"/>
          </a:xfrm>
          <a:prstGeom prst="rect">
            <a:avLst/>
          </a:prstGeom>
          <a:solidFill>
            <a:schemeClr val="accent2">
              <a:alpha val="100000"/>
            </a:schemeClr>
          </a:solidFill>
        </p:spPr>
        <p:txBody>
          <a:bodyPr/>
          <a:p/>
        </p:txBody>
      </p:sp>
      <p:sp>
        <p:nvSpPr>
          <p:cNvPr name="AutoShape 18" id="18"/>
          <p:cNvSpPr/>
          <p:nvPr/>
        </p:nvSpPr>
        <p:spPr>
          <a:xfrm rot="0">
            <a:off x="3510960" y="4837996"/>
            <a:ext cx="550104" cy="550104"/>
          </a:xfrm>
          <a:prstGeom prst="ellipse">
            <a:avLst/>
          </a:prstGeom>
          <a:solidFill>
            <a:schemeClr val="accent2">
              <a:alpha val="100000"/>
            </a:schemeClr>
          </a:solidFill>
        </p:spPr>
        <p:txBody>
          <a:bodyPr/>
          <a:p/>
        </p:txBody>
      </p:sp>
      <p:sp>
        <p:nvSpPr>
          <p:cNvPr name="AutoShape 19" id="19"/>
          <p:cNvSpPr/>
          <p:nvPr/>
        </p:nvSpPr>
        <p:spPr>
          <a:xfrm rot="0">
            <a:off x="2793156" y="4837996"/>
            <a:ext cx="550104" cy="550104"/>
          </a:xfrm>
          <a:prstGeom prst="ellipse">
            <a:avLst/>
          </a:prstGeom>
          <a:solidFill>
            <a:schemeClr val="accent2">
              <a:alpha val="100000"/>
            </a:schemeClr>
          </a:solidFill>
        </p:spPr>
        <p:txBody>
          <a:bodyPr/>
          <a:p/>
        </p:txBody>
      </p:sp>
      <p:sp>
        <p:nvSpPr>
          <p:cNvPr name="TextBox 20" id="20"/>
          <p:cNvSpPr txBox="true"/>
          <p:nvPr/>
        </p:nvSpPr>
        <p:spPr>
          <a:xfrm rot="0">
            <a:off x="2878500" y="4710712"/>
            <a:ext cx="1115711" cy="792480"/>
          </a:xfrm>
          <a:prstGeom prst="rect">
            <a:avLst/>
          </a:prstGeom>
        </p:spPr>
        <p:txBody>
          <a:bodyPr anchor="t" rtlCol="false" lIns="123825" rIns="57150" tIns="123825" bIns="123825" anchorCtr="false" vert="horz" wrap="square">
            <a:spAutoFit/>
          </a:bodyPr>
          <a:lstStyle/>
          <a:p>
            <a:pPr algn="ctr">
              <a:lnSpc>
                <a:spcPct val="150000"/>
              </a:lnSpc>
            </a:pPr>
            <a:r>
              <a:rPr lang="en-US" b="true" sz="2325">
                <a:solidFill>
                  <a:srgbClr val="FFFFFF">
                    <a:alpha val="100000"/>
                  </a:srgbClr>
                </a:solidFill>
                <a:latin typeface="Microsoft Yahei"/>
                <a:ea typeface="Microsoft Yahei"/>
                <a:cs typeface="Microsoft Yahei"/>
              </a:rPr>
              <a:t>03</a:t>
            </a:r>
          </a:p>
        </p:txBody>
      </p:sp>
      <p:sp>
        <p:nvSpPr>
          <p:cNvPr name="TextBox 21" id="21"/>
          <p:cNvSpPr txBox="true"/>
          <p:nvPr/>
        </p:nvSpPr>
        <p:spPr>
          <a:xfrm rot="0">
            <a:off x="4431562" y="5169692"/>
            <a:ext cx="6124237" cy="134112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通过建立财务共享服务中心，实现财务流程的标准化、集中化和专业化管理，降低成本并提升服务质量。</a:t>
            </a:r>
          </a:p>
        </p:txBody>
      </p:sp>
      <p:grpSp>
        <p:nvGrpSpPr>
          <p:cNvPr name="Group 22" id="22"/>
          <p:cNvGrpSpPr/>
          <p:nvPr/>
        </p:nvGrpSpPr>
        <p:grpSpPr>
          <a:xfrm rot="0">
            <a:off x="454963" y="93878"/>
            <a:ext cx="10641129" cy="914400"/>
            <a:chOff x="454963" y="93878"/>
            <a:chExt cx="10641129" cy="914400"/>
          </a:xfrm>
        </p:grpSpPr>
        <p:sp>
          <p:nvSpPr>
            <p:cNvPr name="AutoShape 23" id="23"/>
            <p:cNvSpPr/>
            <p:nvPr/>
          </p:nvSpPr>
          <p:spPr>
            <a:xfrm rot="0">
              <a:off x="454963" y="331168"/>
              <a:ext cx="84147" cy="84147"/>
            </a:xfrm>
            <a:prstGeom prst="ellipse">
              <a:avLst/>
            </a:prstGeom>
            <a:solidFill>
              <a:schemeClr val="accent1">
                <a:alpha val="100000"/>
              </a:schemeClr>
            </a:solidFill>
          </p:spPr>
          <p:txBody>
            <a:bodyPr/>
            <a:p/>
          </p:txBody>
        </p:sp>
        <p:sp>
          <p:nvSpPr>
            <p:cNvPr name="AutoShape 24" id="24"/>
            <p:cNvSpPr/>
            <p:nvPr/>
          </p:nvSpPr>
          <p:spPr>
            <a:xfrm rot="0">
              <a:off x="575049" y="337743"/>
              <a:ext cx="78137" cy="78137"/>
            </a:xfrm>
            <a:prstGeom prst="ellipse">
              <a:avLst/>
            </a:prstGeom>
            <a:solidFill>
              <a:schemeClr val="accent1">
                <a:alpha val="80000"/>
              </a:schemeClr>
            </a:solidFill>
          </p:spPr>
          <p:txBody>
            <a:bodyPr/>
            <a:p/>
          </p:txBody>
        </p:sp>
        <p:sp>
          <p:nvSpPr>
            <p:cNvPr name="AutoShape 25" id="25"/>
            <p:cNvSpPr/>
            <p:nvPr/>
          </p:nvSpPr>
          <p:spPr>
            <a:xfrm rot="0">
              <a:off x="689125" y="339460"/>
              <a:ext cx="74704" cy="74704"/>
            </a:xfrm>
            <a:prstGeom prst="ellipse">
              <a:avLst/>
            </a:prstGeom>
            <a:solidFill>
              <a:schemeClr val="accent1">
                <a:alpha val="60000"/>
              </a:schemeClr>
            </a:solidFill>
          </p:spPr>
          <p:txBody>
            <a:bodyPr/>
            <a:p/>
          </p:txBody>
        </p:sp>
        <p:sp>
          <p:nvSpPr>
            <p:cNvPr name="AutoShape 26" id="26"/>
            <p:cNvSpPr/>
            <p:nvPr/>
          </p:nvSpPr>
          <p:spPr>
            <a:xfrm rot="0">
              <a:off x="799768" y="348430"/>
              <a:ext cx="69238" cy="69238"/>
            </a:xfrm>
            <a:prstGeom prst="ellipse">
              <a:avLst/>
            </a:prstGeom>
            <a:solidFill>
              <a:schemeClr val="accent1">
                <a:alpha val="40000"/>
              </a:schemeClr>
            </a:solidFill>
          </p:spPr>
          <p:txBody>
            <a:bodyPr/>
            <a:p/>
          </p:txBody>
        </p:sp>
        <p:sp>
          <p:nvSpPr>
            <p:cNvPr name="AutoShape 27" id="27"/>
            <p:cNvSpPr/>
            <p:nvPr/>
          </p:nvSpPr>
          <p:spPr>
            <a:xfrm rot="0">
              <a:off x="904945" y="344297"/>
              <a:ext cx="65594" cy="65594"/>
            </a:xfrm>
            <a:prstGeom prst="ellipse">
              <a:avLst/>
            </a:prstGeom>
            <a:solidFill>
              <a:schemeClr val="accent1">
                <a:alpha val="20000"/>
              </a:schemeClr>
            </a:solidFill>
          </p:spPr>
          <p:txBody>
            <a:bodyPr/>
            <a:p/>
          </p:txBody>
        </p:sp>
        <p:sp>
          <p:nvSpPr>
            <p:cNvPr name="AutoShape 28" id="28"/>
            <p:cNvSpPr/>
            <p:nvPr/>
          </p:nvSpPr>
          <p:spPr>
            <a:xfrm rot="0">
              <a:off x="454963" y="448942"/>
              <a:ext cx="84147" cy="84147"/>
            </a:xfrm>
            <a:prstGeom prst="ellipse">
              <a:avLst/>
            </a:prstGeom>
            <a:solidFill>
              <a:schemeClr val="accent1">
                <a:alpha val="100000"/>
              </a:schemeClr>
            </a:solidFill>
          </p:spPr>
          <p:txBody>
            <a:bodyPr/>
            <a:p/>
          </p:txBody>
        </p:sp>
        <p:sp>
          <p:nvSpPr>
            <p:cNvPr name="AutoShape 29" id="29"/>
            <p:cNvSpPr/>
            <p:nvPr/>
          </p:nvSpPr>
          <p:spPr>
            <a:xfrm rot="0">
              <a:off x="575049" y="455517"/>
              <a:ext cx="78137" cy="78137"/>
            </a:xfrm>
            <a:prstGeom prst="ellipse">
              <a:avLst/>
            </a:prstGeom>
            <a:solidFill>
              <a:schemeClr val="accent1">
                <a:alpha val="80000"/>
              </a:schemeClr>
            </a:solidFill>
          </p:spPr>
          <p:txBody>
            <a:bodyPr/>
            <a:p/>
          </p:txBody>
        </p:sp>
        <p:sp>
          <p:nvSpPr>
            <p:cNvPr name="AutoShape 30" id="30"/>
            <p:cNvSpPr/>
            <p:nvPr/>
          </p:nvSpPr>
          <p:spPr>
            <a:xfrm rot="0">
              <a:off x="689125" y="457233"/>
              <a:ext cx="74704" cy="74704"/>
            </a:xfrm>
            <a:prstGeom prst="ellipse">
              <a:avLst/>
            </a:prstGeom>
            <a:solidFill>
              <a:schemeClr val="accent1">
                <a:alpha val="60000"/>
              </a:schemeClr>
            </a:solidFill>
          </p:spPr>
          <p:txBody>
            <a:bodyPr/>
            <a:p/>
          </p:txBody>
        </p:sp>
        <p:sp>
          <p:nvSpPr>
            <p:cNvPr name="AutoShape 31" id="31"/>
            <p:cNvSpPr/>
            <p:nvPr/>
          </p:nvSpPr>
          <p:spPr>
            <a:xfrm rot="0">
              <a:off x="799768" y="466203"/>
              <a:ext cx="69238" cy="69238"/>
            </a:xfrm>
            <a:prstGeom prst="ellipse">
              <a:avLst/>
            </a:prstGeom>
            <a:solidFill>
              <a:schemeClr val="accent1">
                <a:alpha val="40000"/>
              </a:schemeClr>
            </a:solidFill>
          </p:spPr>
          <p:txBody>
            <a:bodyPr/>
            <a:p/>
          </p:txBody>
        </p:sp>
        <p:sp>
          <p:nvSpPr>
            <p:cNvPr name="AutoShape 32" id="32"/>
            <p:cNvSpPr/>
            <p:nvPr/>
          </p:nvSpPr>
          <p:spPr>
            <a:xfrm rot="0">
              <a:off x="904945" y="462070"/>
              <a:ext cx="65594" cy="65594"/>
            </a:xfrm>
            <a:prstGeom prst="ellipse">
              <a:avLst/>
            </a:prstGeom>
            <a:solidFill>
              <a:schemeClr val="accent1">
                <a:alpha val="20000"/>
              </a:schemeClr>
            </a:solidFill>
          </p:spPr>
          <p:txBody>
            <a:bodyPr/>
            <a:p/>
          </p:txBody>
        </p:sp>
        <p:sp>
          <p:nvSpPr>
            <p:cNvPr name="AutoShape 33" id="33"/>
            <p:cNvSpPr/>
            <p:nvPr/>
          </p:nvSpPr>
          <p:spPr>
            <a:xfrm rot="0">
              <a:off x="454963" y="566715"/>
              <a:ext cx="84147" cy="84147"/>
            </a:xfrm>
            <a:prstGeom prst="ellipse">
              <a:avLst/>
            </a:prstGeom>
            <a:solidFill>
              <a:schemeClr val="accent1">
                <a:alpha val="100000"/>
              </a:schemeClr>
            </a:solidFill>
          </p:spPr>
          <p:txBody>
            <a:bodyPr/>
            <a:p/>
          </p:txBody>
        </p:sp>
        <p:sp>
          <p:nvSpPr>
            <p:cNvPr name="AutoShape 34" id="34"/>
            <p:cNvSpPr/>
            <p:nvPr/>
          </p:nvSpPr>
          <p:spPr>
            <a:xfrm rot="0">
              <a:off x="575049" y="573291"/>
              <a:ext cx="78137" cy="78137"/>
            </a:xfrm>
            <a:prstGeom prst="ellipse">
              <a:avLst/>
            </a:prstGeom>
            <a:solidFill>
              <a:schemeClr val="accent1">
                <a:alpha val="80000"/>
              </a:schemeClr>
            </a:solidFill>
          </p:spPr>
          <p:txBody>
            <a:bodyPr/>
            <a:p/>
          </p:txBody>
        </p:sp>
        <p:sp>
          <p:nvSpPr>
            <p:cNvPr name="AutoShape 35" id="35"/>
            <p:cNvSpPr/>
            <p:nvPr/>
          </p:nvSpPr>
          <p:spPr>
            <a:xfrm rot="0">
              <a:off x="689125" y="575007"/>
              <a:ext cx="74704" cy="74704"/>
            </a:xfrm>
            <a:prstGeom prst="ellipse">
              <a:avLst/>
            </a:prstGeom>
            <a:solidFill>
              <a:schemeClr val="accent1">
                <a:alpha val="60000"/>
              </a:schemeClr>
            </a:solidFill>
          </p:spPr>
          <p:txBody>
            <a:bodyPr/>
            <a:p/>
          </p:txBody>
        </p:sp>
        <p:sp>
          <p:nvSpPr>
            <p:cNvPr name="AutoShape 36" id="36"/>
            <p:cNvSpPr/>
            <p:nvPr/>
          </p:nvSpPr>
          <p:spPr>
            <a:xfrm rot="0">
              <a:off x="799768" y="583977"/>
              <a:ext cx="69238" cy="69238"/>
            </a:xfrm>
            <a:prstGeom prst="ellipse">
              <a:avLst/>
            </a:prstGeom>
            <a:solidFill>
              <a:schemeClr val="accent1">
                <a:alpha val="40000"/>
              </a:schemeClr>
            </a:solidFill>
          </p:spPr>
          <p:txBody>
            <a:bodyPr/>
            <a:p/>
          </p:txBody>
        </p:sp>
        <p:sp>
          <p:nvSpPr>
            <p:cNvPr name="AutoShape 37" id="37"/>
            <p:cNvSpPr/>
            <p:nvPr/>
          </p:nvSpPr>
          <p:spPr>
            <a:xfrm rot="0">
              <a:off x="904945" y="579844"/>
              <a:ext cx="65594" cy="65594"/>
            </a:xfrm>
            <a:prstGeom prst="ellipse">
              <a:avLst/>
            </a:prstGeom>
            <a:solidFill>
              <a:schemeClr val="accent1">
                <a:alpha val="20000"/>
              </a:schemeClr>
            </a:solidFill>
          </p:spPr>
          <p:txBody>
            <a:bodyPr/>
            <a:p/>
          </p:txBody>
        </p:sp>
        <p:sp>
          <p:nvSpPr>
            <p:cNvPr name="AutoShape 38" id="38"/>
            <p:cNvSpPr/>
            <p:nvPr/>
          </p:nvSpPr>
          <p:spPr>
            <a:xfrm rot="0">
              <a:off x="454963" y="684489"/>
              <a:ext cx="84147" cy="84147"/>
            </a:xfrm>
            <a:prstGeom prst="ellipse">
              <a:avLst/>
            </a:prstGeom>
            <a:solidFill>
              <a:schemeClr val="accent1">
                <a:alpha val="100000"/>
              </a:schemeClr>
            </a:solidFill>
          </p:spPr>
          <p:txBody>
            <a:bodyPr/>
            <a:p/>
          </p:txBody>
        </p:sp>
        <p:sp>
          <p:nvSpPr>
            <p:cNvPr name="AutoShape 39" id="39"/>
            <p:cNvSpPr/>
            <p:nvPr/>
          </p:nvSpPr>
          <p:spPr>
            <a:xfrm rot="0">
              <a:off x="575049" y="691064"/>
              <a:ext cx="78137" cy="78137"/>
            </a:xfrm>
            <a:prstGeom prst="ellipse">
              <a:avLst/>
            </a:prstGeom>
            <a:solidFill>
              <a:schemeClr val="accent1">
                <a:alpha val="80000"/>
              </a:schemeClr>
            </a:solidFill>
          </p:spPr>
          <p:txBody>
            <a:bodyPr/>
            <a:p/>
          </p:txBody>
        </p:sp>
        <p:sp>
          <p:nvSpPr>
            <p:cNvPr name="AutoShape 40" id="40"/>
            <p:cNvSpPr/>
            <p:nvPr/>
          </p:nvSpPr>
          <p:spPr>
            <a:xfrm rot="0">
              <a:off x="689125" y="692781"/>
              <a:ext cx="74704" cy="74704"/>
            </a:xfrm>
            <a:prstGeom prst="ellipse">
              <a:avLst/>
            </a:prstGeom>
            <a:solidFill>
              <a:schemeClr val="accent1">
                <a:alpha val="60000"/>
              </a:schemeClr>
            </a:solidFill>
          </p:spPr>
          <p:txBody>
            <a:bodyPr/>
            <a:p/>
          </p:txBody>
        </p:sp>
        <p:sp>
          <p:nvSpPr>
            <p:cNvPr name="AutoShape 41" id="41"/>
            <p:cNvSpPr/>
            <p:nvPr/>
          </p:nvSpPr>
          <p:spPr>
            <a:xfrm rot="0">
              <a:off x="799768" y="701751"/>
              <a:ext cx="69238" cy="69238"/>
            </a:xfrm>
            <a:prstGeom prst="ellipse">
              <a:avLst/>
            </a:prstGeom>
            <a:solidFill>
              <a:schemeClr val="accent1">
                <a:alpha val="40000"/>
              </a:schemeClr>
            </a:solidFill>
          </p:spPr>
          <p:txBody>
            <a:bodyPr/>
            <a:p/>
          </p:txBody>
        </p:sp>
        <p:sp>
          <p:nvSpPr>
            <p:cNvPr name="AutoShape 42" id="42"/>
            <p:cNvSpPr/>
            <p:nvPr/>
          </p:nvSpPr>
          <p:spPr>
            <a:xfrm rot="0">
              <a:off x="904945" y="697618"/>
              <a:ext cx="65594" cy="65594"/>
            </a:xfrm>
            <a:prstGeom prst="ellipse">
              <a:avLst/>
            </a:prstGeom>
            <a:solidFill>
              <a:schemeClr val="accent1">
                <a:alpha val="20000"/>
              </a:schemeClr>
            </a:solidFill>
          </p:spPr>
          <p:txBody>
            <a:bodyPr/>
            <a:p/>
          </p:txBody>
        </p:sp>
        <p:sp>
          <p:nvSpPr>
            <p:cNvPr name="TextBox 43" id="43"/>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财务流程自动化和智能化推进情况</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16667" b="16667"/>
          <a:stretch>
            <a:fillRect/>
          </a:stretch>
        </p:blipFill>
        <p:spPr>
          <a:xfrm rot="0">
            <a:off x="454963" y="1569535"/>
            <a:ext cx="4219249" cy="4219249"/>
          </a:xfrm>
          <a:prstGeom prst="ellipse">
            <a:avLst/>
          </a:prstGeom>
        </p:spPr>
      </p:pic>
      <p:grpSp>
        <p:nvGrpSpPr>
          <p:cNvPr name="Group 3" id="3"/>
          <p:cNvGrpSpPr/>
          <p:nvPr/>
        </p:nvGrpSpPr>
        <p:grpSpPr>
          <a:xfrm rot="0">
            <a:off x="5163133" y="1294832"/>
            <a:ext cx="6264882" cy="1468186"/>
            <a:chOff x="5163133" y="1294832"/>
            <a:chExt cx="6264882" cy="1468186"/>
          </a:xfrm>
        </p:grpSpPr>
        <p:sp>
          <p:nvSpPr>
            <p:cNvPr name="AutoShape 4" id="4"/>
            <p:cNvSpPr/>
            <p:nvPr/>
          </p:nvSpPr>
          <p:spPr>
            <a:xfrm rot="0">
              <a:off x="5328795" y="1294832"/>
              <a:ext cx="6099220" cy="1468186"/>
            </a:xfrm>
            <a:prstGeom prst="rect">
              <a:avLst/>
            </a:prstGeom>
            <a:solidFill>
              <a:schemeClr val="accent2">
                <a:alpha val="100000"/>
              </a:schemeClr>
            </a:solidFill>
          </p:spPr>
          <p:txBody>
            <a:bodyPr/>
            <a:p/>
          </p:txBody>
        </p:sp>
        <p:sp>
          <p:nvSpPr>
            <p:cNvPr name="TextBox 5" id="5"/>
            <p:cNvSpPr txBox="true"/>
            <p:nvPr/>
          </p:nvSpPr>
          <p:spPr>
            <a:xfrm rot="0">
              <a:off x="5632910" y="1424361"/>
              <a:ext cx="3055242" cy="398526"/>
            </a:xfrm>
            <a:prstGeom prst="rect">
              <a:avLst/>
            </a:prstGeom>
          </p:spPr>
          <p:txBody>
            <a:bodyPr anchor="t" rtlCol="false" lIns="114300" rIns="114300" tIns="57150" bIns="57150" anchorCtr="false" vert="horz" wrap="square">
              <a:spAutoFit/>
            </a:bodyPr>
            <a:lstStyle/>
            <a:p>
              <a:pPr>
                <a:lnSpc>
                  <a:spcPct val="77000"/>
                </a:lnSpc>
                <a:spcBef>
                  <a:spcPts val="450"/>
                </a:spcBef>
              </a:pPr>
              <a:r>
                <a:rPr lang="en-US" b="true" sz="2325">
                  <a:solidFill>
                    <a:srgbClr val="FFFFFF">
                      <a:alpha val="100000"/>
                    </a:srgbClr>
                  </a:solidFill>
                  <a:latin typeface="Microsoft Yahei"/>
                  <a:ea typeface="Microsoft Yahei"/>
                  <a:cs typeface="Microsoft Yahei"/>
                </a:rPr>
                <a:t>财务数据可视化分析</a:t>
              </a:r>
            </a:p>
          </p:txBody>
        </p:sp>
        <p:sp>
          <p:nvSpPr>
            <p:cNvPr name="TextBox 6" id="6"/>
            <p:cNvSpPr txBox="true"/>
            <p:nvPr/>
          </p:nvSpPr>
          <p:spPr>
            <a:xfrm rot="0">
              <a:off x="5632910" y="1910708"/>
              <a:ext cx="5568066"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rgbClr val="FFFFFF">
                      <a:alpha val="100000"/>
                    </a:srgbClr>
                  </a:solidFill>
                  <a:latin typeface="Microsoft Yahei"/>
                  <a:ea typeface="Microsoft Yahei"/>
                  <a:cs typeface="Microsoft Yahei"/>
                </a:rPr>
                <a:t>利用数据可视化工具对财务数据进行直观展示和分析，帮助决策者快速了解财务状况。</a:t>
              </a:r>
            </a:p>
          </p:txBody>
        </p:sp>
        <p:sp>
          <p:nvSpPr>
            <p:cNvPr name="AutoShape 7" id="7"/>
            <p:cNvSpPr/>
            <p:nvPr/>
          </p:nvSpPr>
          <p:spPr>
            <a:xfrm rot="0">
              <a:off x="5163133" y="1294832"/>
              <a:ext cx="165663" cy="1468186"/>
            </a:xfrm>
            <a:prstGeom prst="rect">
              <a:avLst/>
            </a:prstGeom>
            <a:solidFill>
              <a:schemeClr val="accent1">
                <a:alpha val="100000"/>
              </a:schemeClr>
            </a:solidFill>
          </p:spPr>
          <p:txBody>
            <a:bodyPr/>
            <a:p/>
          </p:txBody>
        </p:sp>
      </p:grpSp>
      <p:grpSp>
        <p:nvGrpSpPr>
          <p:cNvPr name="Group 8" id="8"/>
          <p:cNvGrpSpPr/>
          <p:nvPr/>
        </p:nvGrpSpPr>
        <p:grpSpPr>
          <a:xfrm rot="0">
            <a:off x="5163133" y="2945066"/>
            <a:ext cx="6264882" cy="1468186"/>
            <a:chOff x="5163133" y="2945066"/>
            <a:chExt cx="6264882" cy="1468186"/>
          </a:xfrm>
        </p:grpSpPr>
        <p:sp>
          <p:nvSpPr>
            <p:cNvPr name="AutoShape 9" id="9"/>
            <p:cNvSpPr/>
            <p:nvPr/>
          </p:nvSpPr>
          <p:spPr>
            <a:xfrm rot="0">
              <a:off x="5328795" y="2945066"/>
              <a:ext cx="6099220" cy="1468186"/>
            </a:xfrm>
            <a:prstGeom prst="rect">
              <a:avLst/>
            </a:prstGeom>
            <a:solidFill>
              <a:schemeClr val="accent2">
                <a:alpha val="100000"/>
              </a:schemeClr>
            </a:solidFill>
          </p:spPr>
          <p:txBody>
            <a:bodyPr/>
            <a:p/>
          </p:txBody>
        </p:sp>
        <p:sp>
          <p:nvSpPr>
            <p:cNvPr name="TextBox 10" id="10"/>
            <p:cNvSpPr txBox="true"/>
            <p:nvPr/>
          </p:nvSpPr>
          <p:spPr>
            <a:xfrm rot="0">
              <a:off x="5632910" y="3074595"/>
              <a:ext cx="3055242" cy="398526"/>
            </a:xfrm>
            <a:prstGeom prst="rect">
              <a:avLst/>
            </a:prstGeom>
          </p:spPr>
          <p:txBody>
            <a:bodyPr anchor="t" rtlCol="false" lIns="114300" rIns="114300" tIns="57150" bIns="57150" anchorCtr="false" vert="horz" wrap="square">
              <a:spAutoFit/>
            </a:bodyPr>
            <a:lstStyle/>
            <a:p>
              <a:pPr>
                <a:lnSpc>
                  <a:spcPct val="77000"/>
                </a:lnSpc>
                <a:spcBef>
                  <a:spcPts val="450"/>
                </a:spcBef>
              </a:pPr>
              <a:r>
                <a:rPr lang="en-US" b="true" sz="2325">
                  <a:solidFill>
                    <a:srgbClr val="FFFFFF">
                      <a:alpha val="100000"/>
                    </a:srgbClr>
                  </a:solidFill>
                  <a:latin typeface="Microsoft Yahei"/>
                  <a:ea typeface="Microsoft Yahei"/>
                  <a:cs typeface="Microsoft Yahei"/>
                </a:rPr>
                <a:t>预算与实际对比分析</a:t>
              </a:r>
            </a:p>
          </p:txBody>
        </p:sp>
        <p:sp>
          <p:nvSpPr>
            <p:cNvPr name="TextBox 11" id="11"/>
            <p:cNvSpPr txBox="true"/>
            <p:nvPr/>
          </p:nvSpPr>
          <p:spPr>
            <a:xfrm rot="0">
              <a:off x="5632910" y="3560941"/>
              <a:ext cx="5568066"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rgbClr val="FFFFFF">
                      <a:alpha val="100000"/>
                    </a:srgbClr>
                  </a:solidFill>
                  <a:latin typeface="Microsoft Yahei"/>
                  <a:ea typeface="Microsoft Yahei"/>
                  <a:cs typeface="Microsoft Yahei"/>
                </a:rPr>
                <a:t>通过对比分析预算与实际数据，及时发现偏差并调整经营策略。</a:t>
              </a:r>
            </a:p>
          </p:txBody>
        </p:sp>
        <p:sp>
          <p:nvSpPr>
            <p:cNvPr name="AutoShape 12" id="12"/>
            <p:cNvSpPr/>
            <p:nvPr/>
          </p:nvSpPr>
          <p:spPr>
            <a:xfrm rot="0">
              <a:off x="5163133" y="2945066"/>
              <a:ext cx="165663" cy="1468186"/>
            </a:xfrm>
            <a:prstGeom prst="rect">
              <a:avLst/>
            </a:prstGeom>
            <a:solidFill>
              <a:schemeClr val="accent1">
                <a:alpha val="100000"/>
              </a:schemeClr>
            </a:solidFill>
          </p:spPr>
          <p:txBody>
            <a:bodyPr/>
            <a:p/>
          </p:txBody>
        </p:sp>
      </p:grpSp>
      <p:grpSp>
        <p:nvGrpSpPr>
          <p:cNvPr name="Group 13" id="13"/>
          <p:cNvGrpSpPr/>
          <p:nvPr/>
        </p:nvGrpSpPr>
        <p:grpSpPr>
          <a:xfrm rot="0">
            <a:off x="5163133" y="4595300"/>
            <a:ext cx="6264882" cy="1468186"/>
            <a:chOff x="5163133" y="4595300"/>
            <a:chExt cx="6264882" cy="1468186"/>
          </a:xfrm>
        </p:grpSpPr>
        <p:sp>
          <p:nvSpPr>
            <p:cNvPr name="AutoShape 14" id="14"/>
            <p:cNvSpPr/>
            <p:nvPr/>
          </p:nvSpPr>
          <p:spPr>
            <a:xfrm rot="0">
              <a:off x="5328795" y="4595300"/>
              <a:ext cx="6099220" cy="1468186"/>
            </a:xfrm>
            <a:prstGeom prst="rect">
              <a:avLst/>
            </a:prstGeom>
            <a:solidFill>
              <a:schemeClr val="accent2">
                <a:alpha val="100000"/>
              </a:schemeClr>
            </a:solidFill>
          </p:spPr>
          <p:txBody>
            <a:bodyPr/>
            <a:p/>
          </p:txBody>
        </p:sp>
        <p:sp>
          <p:nvSpPr>
            <p:cNvPr name="TextBox 15" id="15"/>
            <p:cNvSpPr txBox="true"/>
            <p:nvPr/>
          </p:nvSpPr>
          <p:spPr>
            <a:xfrm rot="0">
              <a:off x="5632910" y="4724828"/>
              <a:ext cx="3055242" cy="398526"/>
            </a:xfrm>
            <a:prstGeom prst="rect">
              <a:avLst/>
            </a:prstGeom>
          </p:spPr>
          <p:txBody>
            <a:bodyPr anchor="t" rtlCol="false" lIns="114300" rIns="114300" tIns="57150" bIns="57150" anchorCtr="false" vert="horz" wrap="square">
              <a:spAutoFit/>
            </a:bodyPr>
            <a:lstStyle/>
            <a:p>
              <a:pPr>
                <a:lnSpc>
                  <a:spcPct val="77000"/>
                </a:lnSpc>
                <a:spcBef>
                  <a:spcPts val="450"/>
                </a:spcBef>
              </a:pPr>
              <a:r>
                <a:rPr lang="en-US" b="true" sz="2325">
                  <a:solidFill>
                    <a:srgbClr val="FFFFFF">
                      <a:alpha val="100000"/>
                    </a:srgbClr>
                  </a:solidFill>
                  <a:latin typeface="Microsoft Yahei"/>
                  <a:ea typeface="Microsoft Yahei"/>
                  <a:cs typeface="Microsoft Yahei"/>
                </a:rPr>
                <a:t>业务与财务融合分析</a:t>
              </a:r>
            </a:p>
          </p:txBody>
        </p:sp>
        <p:sp>
          <p:nvSpPr>
            <p:cNvPr name="TextBox 16" id="16"/>
            <p:cNvSpPr txBox="true"/>
            <p:nvPr/>
          </p:nvSpPr>
          <p:spPr>
            <a:xfrm rot="0">
              <a:off x="5632910" y="5211175"/>
              <a:ext cx="5568066"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rgbClr val="FFFFFF">
                      <a:alpha val="100000"/>
                    </a:srgbClr>
                  </a:solidFill>
                  <a:latin typeface="Microsoft Yahei"/>
                  <a:ea typeface="Microsoft Yahei"/>
                  <a:cs typeface="Microsoft Yahei"/>
                </a:rPr>
                <a:t>结合业务数据，对财务数据进行深入分析，为业务决策提供有力支持。</a:t>
              </a:r>
            </a:p>
          </p:txBody>
        </p:sp>
        <p:sp>
          <p:nvSpPr>
            <p:cNvPr name="AutoShape 17" id="17"/>
            <p:cNvSpPr/>
            <p:nvPr/>
          </p:nvSpPr>
          <p:spPr>
            <a:xfrm rot="0">
              <a:off x="5163133" y="4595300"/>
              <a:ext cx="165663" cy="1468186"/>
            </a:xfrm>
            <a:prstGeom prst="rect">
              <a:avLst/>
            </a:prstGeom>
            <a:solidFill>
              <a:schemeClr val="accent1">
                <a:alpha val="100000"/>
              </a:schemeClr>
            </a:solidFill>
          </p:spPr>
          <p:txBody>
            <a:bodyPr/>
            <a:p/>
          </p:txBody>
        </p:sp>
      </p:grpSp>
      <p:grpSp>
        <p:nvGrpSpPr>
          <p:cNvPr name="Group 18" id="18"/>
          <p:cNvGrpSpPr/>
          <p:nvPr/>
        </p:nvGrpSpPr>
        <p:grpSpPr>
          <a:xfrm rot="0">
            <a:off x="454963" y="93878"/>
            <a:ext cx="10641129" cy="914400"/>
            <a:chOff x="454963" y="93878"/>
            <a:chExt cx="10641129" cy="914400"/>
          </a:xfrm>
        </p:grpSpPr>
        <p:sp>
          <p:nvSpPr>
            <p:cNvPr name="AutoShape 19" id="19"/>
            <p:cNvSpPr/>
            <p:nvPr/>
          </p:nvSpPr>
          <p:spPr>
            <a:xfrm rot="0">
              <a:off x="454963" y="331168"/>
              <a:ext cx="84147" cy="84147"/>
            </a:xfrm>
            <a:prstGeom prst="ellipse">
              <a:avLst/>
            </a:prstGeom>
            <a:solidFill>
              <a:schemeClr val="accent1">
                <a:alpha val="100000"/>
              </a:schemeClr>
            </a:solidFill>
          </p:spPr>
          <p:txBody>
            <a:bodyPr/>
            <a:p/>
          </p:txBody>
        </p:sp>
        <p:sp>
          <p:nvSpPr>
            <p:cNvPr name="AutoShape 20" id="20"/>
            <p:cNvSpPr/>
            <p:nvPr/>
          </p:nvSpPr>
          <p:spPr>
            <a:xfrm rot="0">
              <a:off x="575049" y="337743"/>
              <a:ext cx="78137" cy="78137"/>
            </a:xfrm>
            <a:prstGeom prst="ellipse">
              <a:avLst/>
            </a:prstGeom>
            <a:solidFill>
              <a:schemeClr val="accent1">
                <a:alpha val="80000"/>
              </a:schemeClr>
            </a:solidFill>
          </p:spPr>
          <p:txBody>
            <a:bodyPr/>
            <a:p/>
          </p:txBody>
        </p:sp>
        <p:sp>
          <p:nvSpPr>
            <p:cNvPr name="AutoShape 21" id="21"/>
            <p:cNvSpPr/>
            <p:nvPr/>
          </p:nvSpPr>
          <p:spPr>
            <a:xfrm rot="0">
              <a:off x="689125" y="339460"/>
              <a:ext cx="74704" cy="74704"/>
            </a:xfrm>
            <a:prstGeom prst="ellipse">
              <a:avLst/>
            </a:prstGeom>
            <a:solidFill>
              <a:schemeClr val="accent1">
                <a:alpha val="60000"/>
              </a:schemeClr>
            </a:solidFill>
          </p:spPr>
          <p:txBody>
            <a:bodyPr/>
            <a:p/>
          </p:txBody>
        </p:sp>
        <p:sp>
          <p:nvSpPr>
            <p:cNvPr name="AutoShape 22" id="22"/>
            <p:cNvSpPr/>
            <p:nvPr/>
          </p:nvSpPr>
          <p:spPr>
            <a:xfrm rot="0">
              <a:off x="799768" y="348430"/>
              <a:ext cx="69238" cy="69238"/>
            </a:xfrm>
            <a:prstGeom prst="ellipse">
              <a:avLst/>
            </a:prstGeom>
            <a:solidFill>
              <a:schemeClr val="accent1">
                <a:alpha val="40000"/>
              </a:schemeClr>
            </a:solidFill>
          </p:spPr>
          <p:txBody>
            <a:bodyPr/>
            <a:p/>
          </p:txBody>
        </p:sp>
        <p:sp>
          <p:nvSpPr>
            <p:cNvPr name="AutoShape 23" id="23"/>
            <p:cNvSpPr/>
            <p:nvPr/>
          </p:nvSpPr>
          <p:spPr>
            <a:xfrm rot="0">
              <a:off x="904945" y="344297"/>
              <a:ext cx="65594" cy="65594"/>
            </a:xfrm>
            <a:prstGeom prst="ellipse">
              <a:avLst/>
            </a:prstGeom>
            <a:solidFill>
              <a:schemeClr val="accent1">
                <a:alpha val="20000"/>
              </a:schemeClr>
            </a:solidFill>
          </p:spPr>
          <p:txBody>
            <a:bodyPr/>
            <a:p/>
          </p:txBody>
        </p:sp>
        <p:sp>
          <p:nvSpPr>
            <p:cNvPr name="AutoShape 24" id="24"/>
            <p:cNvSpPr/>
            <p:nvPr/>
          </p:nvSpPr>
          <p:spPr>
            <a:xfrm rot="0">
              <a:off x="454963" y="448942"/>
              <a:ext cx="84147" cy="84147"/>
            </a:xfrm>
            <a:prstGeom prst="ellipse">
              <a:avLst/>
            </a:prstGeom>
            <a:solidFill>
              <a:schemeClr val="accent1">
                <a:alpha val="100000"/>
              </a:schemeClr>
            </a:solidFill>
          </p:spPr>
          <p:txBody>
            <a:bodyPr/>
            <a:p/>
          </p:txBody>
        </p:sp>
        <p:sp>
          <p:nvSpPr>
            <p:cNvPr name="AutoShape 25" id="25"/>
            <p:cNvSpPr/>
            <p:nvPr/>
          </p:nvSpPr>
          <p:spPr>
            <a:xfrm rot="0">
              <a:off x="575049" y="455517"/>
              <a:ext cx="78137" cy="78137"/>
            </a:xfrm>
            <a:prstGeom prst="ellipse">
              <a:avLst/>
            </a:prstGeom>
            <a:solidFill>
              <a:schemeClr val="accent1">
                <a:alpha val="80000"/>
              </a:schemeClr>
            </a:solidFill>
          </p:spPr>
          <p:txBody>
            <a:bodyPr/>
            <a:p/>
          </p:txBody>
        </p:sp>
        <p:sp>
          <p:nvSpPr>
            <p:cNvPr name="AutoShape 26" id="26"/>
            <p:cNvSpPr/>
            <p:nvPr/>
          </p:nvSpPr>
          <p:spPr>
            <a:xfrm rot="0">
              <a:off x="689125" y="457233"/>
              <a:ext cx="74704" cy="74704"/>
            </a:xfrm>
            <a:prstGeom prst="ellipse">
              <a:avLst/>
            </a:prstGeom>
            <a:solidFill>
              <a:schemeClr val="accent1">
                <a:alpha val="60000"/>
              </a:schemeClr>
            </a:solidFill>
          </p:spPr>
          <p:txBody>
            <a:bodyPr/>
            <a:p/>
          </p:txBody>
        </p:sp>
        <p:sp>
          <p:nvSpPr>
            <p:cNvPr name="AutoShape 27" id="27"/>
            <p:cNvSpPr/>
            <p:nvPr/>
          </p:nvSpPr>
          <p:spPr>
            <a:xfrm rot="0">
              <a:off x="799768" y="466203"/>
              <a:ext cx="69238" cy="69238"/>
            </a:xfrm>
            <a:prstGeom prst="ellipse">
              <a:avLst/>
            </a:prstGeom>
            <a:solidFill>
              <a:schemeClr val="accent1">
                <a:alpha val="40000"/>
              </a:schemeClr>
            </a:solidFill>
          </p:spPr>
          <p:txBody>
            <a:bodyPr/>
            <a:p/>
          </p:txBody>
        </p:sp>
        <p:sp>
          <p:nvSpPr>
            <p:cNvPr name="AutoShape 28" id="28"/>
            <p:cNvSpPr/>
            <p:nvPr/>
          </p:nvSpPr>
          <p:spPr>
            <a:xfrm rot="0">
              <a:off x="904945" y="462070"/>
              <a:ext cx="65594" cy="65594"/>
            </a:xfrm>
            <a:prstGeom prst="ellipse">
              <a:avLst/>
            </a:prstGeom>
            <a:solidFill>
              <a:schemeClr val="accent1">
                <a:alpha val="20000"/>
              </a:schemeClr>
            </a:solidFill>
          </p:spPr>
          <p:txBody>
            <a:bodyPr/>
            <a:p/>
          </p:txBody>
        </p:sp>
        <p:sp>
          <p:nvSpPr>
            <p:cNvPr name="AutoShape 29" id="29"/>
            <p:cNvSpPr/>
            <p:nvPr/>
          </p:nvSpPr>
          <p:spPr>
            <a:xfrm rot="0">
              <a:off x="454963" y="566715"/>
              <a:ext cx="84147" cy="84147"/>
            </a:xfrm>
            <a:prstGeom prst="ellipse">
              <a:avLst/>
            </a:prstGeom>
            <a:solidFill>
              <a:schemeClr val="accent1">
                <a:alpha val="100000"/>
              </a:schemeClr>
            </a:solidFill>
          </p:spPr>
          <p:txBody>
            <a:bodyPr/>
            <a:p/>
          </p:txBody>
        </p:sp>
        <p:sp>
          <p:nvSpPr>
            <p:cNvPr name="AutoShape 30" id="30"/>
            <p:cNvSpPr/>
            <p:nvPr/>
          </p:nvSpPr>
          <p:spPr>
            <a:xfrm rot="0">
              <a:off x="575049" y="573291"/>
              <a:ext cx="78137" cy="78137"/>
            </a:xfrm>
            <a:prstGeom prst="ellipse">
              <a:avLst/>
            </a:prstGeom>
            <a:solidFill>
              <a:schemeClr val="accent1">
                <a:alpha val="80000"/>
              </a:schemeClr>
            </a:solidFill>
          </p:spPr>
          <p:txBody>
            <a:bodyPr/>
            <a:p/>
          </p:txBody>
        </p:sp>
        <p:sp>
          <p:nvSpPr>
            <p:cNvPr name="AutoShape 31" id="31"/>
            <p:cNvSpPr/>
            <p:nvPr/>
          </p:nvSpPr>
          <p:spPr>
            <a:xfrm rot="0">
              <a:off x="689125" y="575007"/>
              <a:ext cx="74704" cy="74704"/>
            </a:xfrm>
            <a:prstGeom prst="ellipse">
              <a:avLst/>
            </a:prstGeom>
            <a:solidFill>
              <a:schemeClr val="accent1">
                <a:alpha val="60000"/>
              </a:schemeClr>
            </a:solidFill>
          </p:spPr>
          <p:txBody>
            <a:bodyPr/>
            <a:p/>
          </p:txBody>
        </p:sp>
        <p:sp>
          <p:nvSpPr>
            <p:cNvPr name="AutoShape 32" id="32"/>
            <p:cNvSpPr/>
            <p:nvPr/>
          </p:nvSpPr>
          <p:spPr>
            <a:xfrm rot="0">
              <a:off x="799768" y="583977"/>
              <a:ext cx="69238" cy="69238"/>
            </a:xfrm>
            <a:prstGeom prst="ellipse">
              <a:avLst/>
            </a:prstGeom>
            <a:solidFill>
              <a:schemeClr val="accent1">
                <a:alpha val="40000"/>
              </a:schemeClr>
            </a:solidFill>
          </p:spPr>
          <p:txBody>
            <a:bodyPr/>
            <a:p/>
          </p:txBody>
        </p:sp>
        <p:sp>
          <p:nvSpPr>
            <p:cNvPr name="AutoShape 33" id="33"/>
            <p:cNvSpPr/>
            <p:nvPr/>
          </p:nvSpPr>
          <p:spPr>
            <a:xfrm rot="0">
              <a:off x="904945" y="579844"/>
              <a:ext cx="65594" cy="65594"/>
            </a:xfrm>
            <a:prstGeom prst="ellipse">
              <a:avLst/>
            </a:prstGeom>
            <a:solidFill>
              <a:schemeClr val="accent1">
                <a:alpha val="20000"/>
              </a:schemeClr>
            </a:solidFill>
          </p:spPr>
          <p:txBody>
            <a:bodyPr/>
            <a:p/>
          </p:txBody>
        </p:sp>
        <p:sp>
          <p:nvSpPr>
            <p:cNvPr name="AutoShape 34" id="34"/>
            <p:cNvSpPr/>
            <p:nvPr/>
          </p:nvSpPr>
          <p:spPr>
            <a:xfrm rot="0">
              <a:off x="454963" y="684489"/>
              <a:ext cx="84147" cy="84147"/>
            </a:xfrm>
            <a:prstGeom prst="ellipse">
              <a:avLst/>
            </a:prstGeom>
            <a:solidFill>
              <a:schemeClr val="accent1">
                <a:alpha val="100000"/>
              </a:schemeClr>
            </a:solidFill>
          </p:spPr>
          <p:txBody>
            <a:bodyPr/>
            <a:p/>
          </p:txBody>
        </p:sp>
        <p:sp>
          <p:nvSpPr>
            <p:cNvPr name="AutoShape 35" id="35"/>
            <p:cNvSpPr/>
            <p:nvPr/>
          </p:nvSpPr>
          <p:spPr>
            <a:xfrm rot="0">
              <a:off x="575049" y="691064"/>
              <a:ext cx="78137" cy="78137"/>
            </a:xfrm>
            <a:prstGeom prst="ellipse">
              <a:avLst/>
            </a:prstGeom>
            <a:solidFill>
              <a:schemeClr val="accent1">
                <a:alpha val="80000"/>
              </a:schemeClr>
            </a:solidFill>
          </p:spPr>
          <p:txBody>
            <a:bodyPr/>
            <a:p/>
          </p:txBody>
        </p:sp>
        <p:sp>
          <p:nvSpPr>
            <p:cNvPr name="AutoShape 36" id="36"/>
            <p:cNvSpPr/>
            <p:nvPr/>
          </p:nvSpPr>
          <p:spPr>
            <a:xfrm rot="0">
              <a:off x="689125" y="692781"/>
              <a:ext cx="74704" cy="74704"/>
            </a:xfrm>
            <a:prstGeom prst="ellipse">
              <a:avLst/>
            </a:prstGeom>
            <a:solidFill>
              <a:schemeClr val="accent1">
                <a:alpha val="60000"/>
              </a:schemeClr>
            </a:solidFill>
          </p:spPr>
          <p:txBody>
            <a:bodyPr/>
            <a:p/>
          </p:txBody>
        </p:sp>
        <p:sp>
          <p:nvSpPr>
            <p:cNvPr name="AutoShape 37" id="37"/>
            <p:cNvSpPr/>
            <p:nvPr/>
          </p:nvSpPr>
          <p:spPr>
            <a:xfrm rot="0">
              <a:off x="799768" y="701751"/>
              <a:ext cx="69238" cy="69238"/>
            </a:xfrm>
            <a:prstGeom prst="ellipse">
              <a:avLst/>
            </a:prstGeom>
            <a:solidFill>
              <a:schemeClr val="accent1">
                <a:alpha val="40000"/>
              </a:schemeClr>
            </a:solidFill>
          </p:spPr>
          <p:txBody>
            <a:bodyPr/>
            <a:p/>
          </p:txBody>
        </p:sp>
        <p:sp>
          <p:nvSpPr>
            <p:cNvPr name="AutoShape 38" id="38"/>
            <p:cNvSpPr/>
            <p:nvPr/>
          </p:nvSpPr>
          <p:spPr>
            <a:xfrm rot="0">
              <a:off x="904945" y="697618"/>
              <a:ext cx="65594" cy="65594"/>
            </a:xfrm>
            <a:prstGeom prst="ellipse">
              <a:avLst/>
            </a:prstGeom>
            <a:solidFill>
              <a:schemeClr val="accent1">
                <a:alpha val="20000"/>
              </a:schemeClr>
            </a:solidFill>
          </p:spPr>
          <p:txBody>
            <a:bodyPr/>
            <a:p/>
          </p:txBody>
        </p:sp>
        <p:sp>
          <p:nvSpPr>
            <p:cNvPr name="TextBox 39" id="39"/>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数据分析在财务管理中应用案例分享</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763829" y="1628258"/>
            <a:ext cx="230516" cy="230516"/>
          </a:xfrm>
          <a:prstGeom prst="ellipse">
            <a:avLst/>
          </a:prstGeom>
          <a:solidFill>
            <a:schemeClr val="accent1">
              <a:alpha val="100000"/>
            </a:schemeClr>
          </a:solidFill>
        </p:spPr>
        <p:txBody>
          <a:bodyPr/>
          <a:p/>
        </p:txBody>
      </p:sp>
      <p:sp>
        <p:nvSpPr>
          <p:cNvPr name="TextBox 3" id="3"/>
          <p:cNvSpPr txBox="true"/>
          <p:nvPr/>
        </p:nvSpPr>
        <p:spPr>
          <a:xfrm rot="0">
            <a:off x="994345" y="2028557"/>
            <a:ext cx="4394883" cy="702183"/>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建立风险识别机制，及时发现并评估潜在风险，为后续风险管理提供依据。</a:t>
            </a:r>
          </a:p>
        </p:txBody>
      </p:sp>
      <p:sp>
        <p:nvSpPr>
          <p:cNvPr name="TextBox 4" id="4"/>
          <p:cNvSpPr txBox="true"/>
          <p:nvPr/>
        </p:nvSpPr>
        <p:spPr>
          <a:xfrm rot="0">
            <a:off x="994345" y="1509487"/>
            <a:ext cx="4152900" cy="495300"/>
          </a:xfrm>
          <a:prstGeom prst="rect">
            <a:avLst/>
          </a:prstGeom>
        </p:spPr>
        <p:txBody>
          <a:bodyPr anchor="t" rtlCol="false" lIns="114300" rIns="114300" tIns="57150" bIns="57150" anchorCtr="false" vert="horz" wrap="square">
            <a:spAutoFit/>
          </a:bodyPr>
          <a:lstStyle/>
          <a:p>
            <a:pPr>
              <a:lnSpc>
                <a:spcPct val="96000"/>
              </a:lnSpc>
            </a:pPr>
            <a:r>
              <a:rPr lang="en-US" b="true" sz="2325">
                <a:solidFill>
                  <a:schemeClr val="accent1">
                    <a:alpha val="100000"/>
                  </a:schemeClr>
                </a:solidFill>
                <a:latin typeface="Microsoft Yahei"/>
                <a:ea typeface="Microsoft Yahei"/>
                <a:cs typeface="Microsoft Yahei"/>
              </a:rPr>
              <a:t>风险识别与评估</a:t>
            </a:r>
          </a:p>
        </p:txBody>
      </p:sp>
      <p:pic>
        <p:nvPicPr>
          <p:cNvPr name="Picture 5" id="5"/>
          <p:cNvPicPr>
            <a:picLocks noChangeAspect="true"/>
          </p:cNvPicPr>
          <p:nvPr/>
        </p:nvPicPr>
        <p:blipFill>
          <a:blip r:embed="rId3"/>
          <a:srcRect/>
          <a:stretch>
            <a:fillRect/>
          </a:stretch>
        </p:blipFill>
        <p:spPr>
          <a:xfrm rot="0">
            <a:off x="6096000" y="1153983"/>
            <a:ext cx="5194482" cy="5194482"/>
          </a:xfrm>
          <a:prstGeom prst="ellipse">
            <a:avLst/>
          </a:prstGeom>
        </p:spPr>
      </p:pic>
      <p:sp>
        <p:nvSpPr>
          <p:cNvPr name="TextBox 6" id="6"/>
          <p:cNvSpPr txBox="true"/>
          <p:nvPr/>
        </p:nvSpPr>
        <p:spPr>
          <a:xfrm rot="0">
            <a:off x="994345" y="3637901"/>
            <a:ext cx="4394883" cy="702183"/>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针对不同风险类型，制定相应的应对策略和措施，如风险规避、降低、分担和承受等。</a:t>
            </a:r>
          </a:p>
        </p:txBody>
      </p:sp>
      <p:sp>
        <p:nvSpPr>
          <p:cNvPr name="TextBox 7" id="7"/>
          <p:cNvSpPr txBox="true"/>
          <p:nvPr/>
        </p:nvSpPr>
        <p:spPr>
          <a:xfrm rot="0">
            <a:off x="994345" y="3118831"/>
            <a:ext cx="4152900" cy="495300"/>
          </a:xfrm>
          <a:prstGeom prst="rect">
            <a:avLst/>
          </a:prstGeom>
        </p:spPr>
        <p:txBody>
          <a:bodyPr anchor="t" rtlCol="false" lIns="114300" rIns="114300" tIns="57150" bIns="57150" anchorCtr="false" vert="horz" wrap="square">
            <a:spAutoFit/>
          </a:bodyPr>
          <a:lstStyle/>
          <a:p>
            <a:pPr>
              <a:lnSpc>
                <a:spcPct val="96000"/>
              </a:lnSpc>
            </a:pPr>
            <a:r>
              <a:rPr lang="en-US" b="true" sz="2325">
                <a:solidFill>
                  <a:schemeClr val="accent1">
                    <a:alpha val="100000"/>
                  </a:schemeClr>
                </a:solidFill>
                <a:latin typeface="Microsoft Yahei"/>
                <a:ea typeface="Microsoft Yahei"/>
                <a:cs typeface="Microsoft Yahei"/>
              </a:rPr>
              <a:t>风险应对策略制定</a:t>
            </a:r>
          </a:p>
        </p:txBody>
      </p:sp>
      <p:sp>
        <p:nvSpPr>
          <p:cNvPr name="TextBox 8" id="8"/>
          <p:cNvSpPr txBox="true"/>
          <p:nvPr/>
        </p:nvSpPr>
        <p:spPr>
          <a:xfrm rot="0">
            <a:off x="994345" y="5274339"/>
            <a:ext cx="4394883" cy="702183"/>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定期对风险进行监控和报告，确保风险管理措施的有效实施并及时调整优化。</a:t>
            </a:r>
          </a:p>
        </p:txBody>
      </p:sp>
      <p:sp>
        <p:nvSpPr>
          <p:cNvPr name="TextBox 9" id="9"/>
          <p:cNvSpPr txBox="true"/>
          <p:nvPr/>
        </p:nvSpPr>
        <p:spPr>
          <a:xfrm rot="0">
            <a:off x="994345" y="4755268"/>
            <a:ext cx="4152900" cy="495300"/>
          </a:xfrm>
          <a:prstGeom prst="rect">
            <a:avLst/>
          </a:prstGeom>
        </p:spPr>
        <p:txBody>
          <a:bodyPr anchor="t" rtlCol="false" lIns="114300" rIns="114300" tIns="57150" bIns="57150" anchorCtr="false" vert="horz" wrap="square">
            <a:spAutoFit/>
          </a:bodyPr>
          <a:lstStyle/>
          <a:p>
            <a:pPr>
              <a:lnSpc>
                <a:spcPct val="96000"/>
              </a:lnSpc>
            </a:pPr>
            <a:r>
              <a:rPr lang="en-US" b="true" sz="2325">
                <a:solidFill>
                  <a:schemeClr val="accent1">
                    <a:alpha val="100000"/>
                  </a:schemeClr>
                </a:solidFill>
                <a:latin typeface="Microsoft Yahei"/>
                <a:ea typeface="Microsoft Yahei"/>
                <a:cs typeface="Microsoft Yahei"/>
              </a:rPr>
              <a:t>风险监控与报告</a:t>
            </a:r>
          </a:p>
        </p:txBody>
      </p:sp>
      <p:sp>
        <p:nvSpPr>
          <p:cNvPr name="AutoShape 10" id="10"/>
          <p:cNvSpPr/>
          <p:nvPr/>
        </p:nvSpPr>
        <p:spPr>
          <a:xfrm rot="0">
            <a:off x="763829" y="3237602"/>
            <a:ext cx="230516" cy="230516"/>
          </a:xfrm>
          <a:prstGeom prst="ellipse">
            <a:avLst/>
          </a:prstGeom>
          <a:solidFill>
            <a:schemeClr val="accent1">
              <a:alpha val="100000"/>
            </a:schemeClr>
          </a:solidFill>
        </p:spPr>
        <p:txBody>
          <a:bodyPr/>
          <a:p/>
        </p:txBody>
      </p:sp>
      <p:sp>
        <p:nvSpPr>
          <p:cNvPr name="AutoShape 11" id="11"/>
          <p:cNvSpPr/>
          <p:nvPr/>
        </p:nvSpPr>
        <p:spPr>
          <a:xfrm rot="0">
            <a:off x="763829" y="4874039"/>
            <a:ext cx="230516" cy="230516"/>
          </a:xfrm>
          <a:prstGeom prst="ellipse">
            <a:avLst/>
          </a:prstGeom>
          <a:solidFill>
            <a:schemeClr val="accent1">
              <a:alpha val="100000"/>
            </a:schemeClr>
          </a:solidFill>
        </p:spPr>
        <p:txBody>
          <a:bodyPr/>
          <a:p/>
        </p:txBody>
      </p:sp>
      <p:grpSp>
        <p:nvGrpSpPr>
          <p:cNvPr name="Group 12" id="12"/>
          <p:cNvGrpSpPr/>
          <p:nvPr/>
        </p:nvGrpSpPr>
        <p:grpSpPr>
          <a:xfrm rot="0">
            <a:off x="454963" y="93878"/>
            <a:ext cx="10641129" cy="914400"/>
            <a:chOff x="454963" y="93878"/>
            <a:chExt cx="10641129" cy="914400"/>
          </a:xfrm>
        </p:grpSpPr>
        <p:sp>
          <p:nvSpPr>
            <p:cNvPr name="AutoShape 13" id="13"/>
            <p:cNvSpPr/>
            <p:nvPr/>
          </p:nvSpPr>
          <p:spPr>
            <a:xfrm rot="0">
              <a:off x="454963" y="331168"/>
              <a:ext cx="84147" cy="84147"/>
            </a:xfrm>
            <a:prstGeom prst="ellipse">
              <a:avLst/>
            </a:prstGeom>
            <a:solidFill>
              <a:schemeClr val="accent1">
                <a:alpha val="100000"/>
              </a:schemeClr>
            </a:solidFill>
          </p:spPr>
          <p:txBody>
            <a:bodyPr/>
            <a:p/>
          </p:txBody>
        </p:sp>
        <p:sp>
          <p:nvSpPr>
            <p:cNvPr name="AutoShape 14" id="14"/>
            <p:cNvSpPr/>
            <p:nvPr/>
          </p:nvSpPr>
          <p:spPr>
            <a:xfrm rot="0">
              <a:off x="575049" y="337743"/>
              <a:ext cx="78137" cy="78137"/>
            </a:xfrm>
            <a:prstGeom prst="ellipse">
              <a:avLst/>
            </a:prstGeom>
            <a:solidFill>
              <a:schemeClr val="accent1">
                <a:alpha val="80000"/>
              </a:schemeClr>
            </a:solidFill>
          </p:spPr>
          <p:txBody>
            <a:bodyPr/>
            <a:p/>
          </p:txBody>
        </p:sp>
        <p:sp>
          <p:nvSpPr>
            <p:cNvPr name="AutoShape 15" id="15"/>
            <p:cNvSpPr/>
            <p:nvPr/>
          </p:nvSpPr>
          <p:spPr>
            <a:xfrm rot="0">
              <a:off x="689125" y="339460"/>
              <a:ext cx="74704" cy="74704"/>
            </a:xfrm>
            <a:prstGeom prst="ellipse">
              <a:avLst/>
            </a:prstGeom>
            <a:solidFill>
              <a:schemeClr val="accent1">
                <a:alpha val="60000"/>
              </a:schemeClr>
            </a:solidFill>
          </p:spPr>
          <p:txBody>
            <a:bodyPr/>
            <a:p/>
          </p:txBody>
        </p:sp>
        <p:sp>
          <p:nvSpPr>
            <p:cNvPr name="AutoShape 16" id="16"/>
            <p:cNvSpPr/>
            <p:nvPr/>
          </p:nvSpPr>
          <p:spPr>
            <a:xfrm rot="0">
              <a:off x="799768" y="348430"/>
              <a:ext cx="69238" cy="69238"/>
            </a:xfrm>
            <a:prstGeom prst="ellipse">
              <a:avLst/>
            </a:prstGeom>
            <a:solidFill>
              <a:schemeClr val="accent1">
                <a:alpha val="40000"/>
              </a:schemeClr>
            </a:solidFill>
          </p:spPr>
          <p:txBody>
            <a:bodyPr/>
            <a:p/>
          </p:txBody>
        </p:sp>
        <p:sp>
          <p:nvSpPr>
            <p:cNvPr name="AutoShape 17" id="17"/>
            <p:cNvSpPr/>
            <p:nvPr/>
          </p:nvSpPr>
          <p:spPr>
            <a:xfrm rot="0">
              <a:off x="904945" y="344297"/>
              <a:ext cx="65594" cy="65594"/>
            </a:xfrm>
            <a:prstGeom prst="ellipse">
              <a:avLst/>
            </a:prstGeom>
            <a:solidFill>
              <a:schemeClr val="accent1">
                <a:alpha val="20000"/>
              </a:schemeClr>
            </a:solidFill>
          </p:spPr>
          <p:txBody>
            <a:bodyPr/>
            <a:p/>
          </p:txBody>
        </p:sp>
        <p:sp>
          <p:nvSpPr>
            <p:cNvPr name="AutoShape 18" id="18"/>
            <p:cNvSpPr/>
            <p:nvPr/>
          </p:nvSpPr>
          <p:spPr>
            <a:xfrm rot="0">
              <a:off x="454963" y="448942"/>
              <a:ext cx="84147" cy="84147"/>
            </a:xfrm>
            <a:prstGeom prst="ellipse">
              <a:avLst/>
            </a:prstGeom>
            <a:solidFill>
              <a:schemeClr val="accent1">
                <a:alpha val="100000"/>
              </a:schemeClr>
            </a:solidFill>
          </p:spPr>
          <p:txBody>
            <a:bodyPr/>
            <a:p/>
          </p:txBody>
        </p:sp>
        <p:sp>
          <p:nvSpPr>
            <p:cNvPr name="AutoShape 19" id="19"/>
            <p:cNvSpPr/>
            <p:nvPr/>
          </p:nvSpPr>
          <p:spPr>
            <a:xfrm rot="0">
              <a:off x="575049" y="455517"/>
              <a:ext cx="78137" cy="78137"/>
            </a:xfrm>
            <a:prstGeom prst="ellipse">
              <a:avLst/>
            </a:prstGeom>
            <a:solidFill>
              <a:schemeClr val="accent1">
                <a:alpha val="80000"/>
              </a:schemeClr>
            </a:solidFill>
          </p:spPr>
          <p:txBody>
            <a:bodyPr/>
            <a:p/>
          </p:txBody>
        </p:sp>
        <p:sp>
          <p:nvSpPr>
            <p:cNvPr name="AutoShape 20" id="20"/>
            <p:cNvSpPr/>
            <p:nvPr/>
          </p:nvSpPr>
          <p:spPr>
            <a:xfrm rot="0">
              <a:off x="689125" y="457233"/>
              <a:ext cx="74704" cy="74704"/>
            </a:xfrm>
            <a:prstGeom prst="ellipse">
              <a:avLst/>
            </a:prstGeom>
            <a:solidFill>
              <a:schemeClr val="accent1">
                <a:alpha val="60000"/>
              </a:schemeClr>
            </a:solidFill>
          </p:spPr>
          <p:txBody>
            <a:bodyPr/>
            <a:p/>
          </p:txBody>
        </p:sp>
        <p:sp>
          <p:nvSpPr>
            <p:cNvPr name="AutoShape 21" id="21"/>
            <p:cNvSpPr/>
            <p:nvPr/>
          </p:nvSpPr>
          <p:spPr>
            <a:xfrm rot="0">
              <a:off x="799768" y="466203"/>
              <a:ext cx="69238" cy="69238"/>
            </a:xfrm>
            <a:prstGeom prst="ellipse">
              <a:avLst/>
            </a:prstGeom>
            <a:solidFill>
              <a:schemeClr val="accent1">
                <a:alpha val="40000"/>
              </a:schemeClr>
            </a:solidFill>
          </p:spPr>
          <p:txBody>
            <a:bodyPr/>
            <a:p/>
          </p:txBody>
        </p:sp>
        <p:sp>
          <p:nvSpPr>
            <p:cNvPr name="AutoShape 22" id="22"/>
            <p:cNvSpPr/>
            <p:nvPr/>
          </p:nvSpPr>
          <p:spPr>
            <a:xfrm rot="0">
              <a:off x="904945" y="462070"/>
              <a:ext cx="65594" cy="65594"/>
            </a:xfrm>
            <a:prstGeom prst="ellipse">
              <a:avLst/>
            </a:prstGeom>
            <a:solidFill>
              <a:schemeClr val="accent1">
                <a:alpha val="20000"/>
              </a:schemeClr>
            </a:solidFill>
          </p:spPr>
          <p:txBody>
            <a:bodyPr/>
            <a:p/>
          </p:txBody>
        </p:sp>
        <p:sp>
          <p:nvSpPr>
            <p:cNvPr name="AutoShape 23" id="23"/>
            <p:cNvSpPr/>
            <p:nvPr/>
          </p:nvSpPr>
          <p:spPr>
            <a:xfrm rot="0">
              <a:off x="454963" y="566715"/>
              <a:ext cx="84147" cy="84147"/>
            </a:xfrm>
            <a:prstGeom prst="ellipse">
              <a:avLst/>
            </a:prstGeom>
            <a:solidFill>
              <a:schemeClr val="accent1">
                <a:alpha val="100000"/>
              </a:schemeClr>
            </a:solidFill>
          </p:spPr>
          <p:txBody>
            <a:bodyPr/>
            <a:p/>
          </p:txBody>
        </p:sp>
        <p:sp>
          <p:nvSpPr>
            <p:cNvPr name="AutoShape 24" id="24"/>
            <p:cNvSpPr/>
            <p:nvPr/>
          </p:nvSpPr>
          <p:spPr>
            <a:xfrm rot="0">
              <a:off x="575049" y="573291"/>
              <a:ext cx="78137" cy="78137"/>
            </a:xfrm>
            <a:prstGeom prst="ellipse">
              <a:avLst/>
            </a:prstGeom>
            <a:solidFill>
              <a:schemeClr val="accent1">
                <a:alpha val="80000"/>
              </a:schemeClr>
            </a:solidFill>
          </p:spPr>
          <p:txBody>
            <a:bodyPr/>
            <a:p/>
          </p:txBody>
        </p:sp>
        <p:sp>
          <p:nvSpPr>
            <p:cNvPr name="AutoShape 25" id="25"/>
            <p:cNvSpPr/>
            <p:nvPr/>
          </p:nvSpPr>
          <p:spPr>
            <a:xfrm rot="0">
              <a:off x="689125" y="575007"/>
              <a:ext cx="74704" cy="74704"/>
            </a:xfrm>
            <a:prstGeom prst="ellipse">
              <a:avLst/>
            </a:prstGeom>
            <a:solidFill>
              <a:schemeClr val="accent1">
                <a:alpha val="60000"/>
              </a:schemeClr>
            </a:solidFill>
          </p:spPr>
          <p:txBody>
            <a:bodyPr/>
            <a:p/>
          </p:txBody>
        </p:sp>
        <p:sp>
          <p:nvSpPr>
            <p:cNvPr name="AutoShape 26" id="26"/>
            <p:cNvSpPr/>
            <p:nvPr/>
          </p:nvSpPr>
          <p:spPr>
            <a:xfrm rot="0">
              <a:off x="799768" y="583977"/>
              <a:ext cx="69238" cy="69238"/>
            </a:xfrm>
            <a:prstGeom prst="ellipse">
              <a:avLst/>
            </a:prstGeom>
            <a:solidFill>
              <a:schemeClr val="accent1">
                <a:alpha val="40000"/>
              </a:schemeClr>
            </a:solidFill>
          </p:spPr>
          <p:txBody>
            <a:bodyPr/>
            <a:p/>
          </p:txBody>
        </p:sp>
        <p:sp>
          <p:nvSpPr>
            <p:cNvPr name="AutoShape 27" id="27"/>
            <p:cNvSpPr/>
            <p:nvPr/>
          </p:nvSpPr>
          <p:spPr>
            <a:xfrm rot="0">
              <a:off x="904945" y="579844"/>
              <a:ext cx="65594" cy="65594"/>
            </a:xfrm>
            <a:prstGeom prst="ellipse">
              <a:avLst/>
            </a:prstGeom>
            <a:solidFill>
              <a:schemeClr val="accent1">
                <a:alpha val="20000"/>
              </a:schemeClr>
            </a:solidFill>
          </p:spPr>
          <p:txBody>
            <a:bodyPr/>
            <a:p/>
          </p:txBody>
        </p:sp>
        <p:sp>
          <p:nvSpPr>
            <p:cNvPr name="AutoShape 28" id="28"/>
            <p:cNvSpPr/>
            <p:nvPr/>
          </p:nvSpPr>
          <p:spPr>
            <a:xfrm rot="0">
              <a:off x="454963" y="684489"/>
              <a:ext cx="84147" cy="84147"/>
            </a:xfrm>
            <a:prstGeom prst="ellipse">
              <a:avLst/>
            </a:prstGeom>
            <a:solidFill>
              <a:schemeClr val="accent1">
                <a:alpha val="100000"/>
              </a:schemeClr>
            </a:solidFill>
          </p:spPr>
          <p:txBody>
            <a:bodyPr/>
            <a:p/>
          </p:txBody>
        </p:sp>
        <p:sp>
          <p:nvSpPr>
            <p:cNvPr name="AutoShape 29" id="29"/>
            <p:cNvSpPr/>
            <p:nvPr/>
          </p:nvSpPr>
          <p:spPr>
            <a:xfrm rot="0">
              <a:off x="575049" y="691064"/>
              <a:ext cx="78137" cy="78137"/>
            </a:xfrm>
            <a:prstGeom prst="ellipse">
              <a:avLst/>
            </a:prstGeom>
            <a:solidFill>
              <a:schemeClr val="accent1">
                <a:alpha val="80000"/>
              </a:schemeClr>
            </a:solidFill>
          </p:spPr>
          <p:txBody>
            <a:bodyPr/>
            <a:p/>
          </p:txBody>
        </p:sp>
        <p:sp>
          <p:nvSpPr>
            <p:cNvPr name="AutoShape 30" id="30"/>
            <p:cNvSpPr/>
            <p:nvPr/>
          </p:nvSpPr>
          <p:spPr>
            <a:xfrm rot="0">
              <a:off x="689125" y="692781"/>
              <a:ext cx="74704" cy="74704"/>
            </a:xfrm>
            <a:prstGeom prst="ellipse">
              <a:avLst/>
            </a:prstGeom>
            <a:solidFill>
              <a:schemeClr val="accent1">
                <a:alpha val="60000"/>
              </a:schemeClr>
            </a:solidFill>
          </p:spPr>
          <p:txBody>
            <a:bodyPr/>
            <a:p/>
          </p:txBody>
        </p:sp>
        <p:sp>
          <p:nvSpPr>
            <p:cNvPr name="AutoShape 31" id="31"/>
            <p:cNvSpPr/>
            <p:nvPr/>
          </p:nvSpPr>
          <p:spPr>
            <a:xfrm rot="0">
              <a:off x="799768" y="701751"/>
              <a:ext cx="69238" cy="69238"/>
            </a:xfrm>
            <a:prstGeom prst="ellipse">
              <a:avLst/>
            </a:prstGeom>
            <a:solidFill>
              <a:schemeClr val="accent1">
                <a:alpha val="40000"/>
              </a:schemeClr>
            </a:solidFill>
          </p:spPr>
          <p:txBody>
            <a:bodyPr/>
            <a:p/>
          </p:txBody>
        </p:sp>
        <p:sp>
          <p:nvSpPr>
            <p:cNvPr name="AutoShape 32" id="32"/>
            <p:cNvSpPr/>
            <p:nvPr/>
          </p:nvSpPr>
          <p:spPr>
            <a:xfrm rot="0">
              <a:off x="904945" y="697618"/>
              <a:ext cx="65594" cy="65594"/>
            </a:xfrm>
            <a:prstGeom prst="ellipse">
              <a:avLst/>
            </a:prstGeom>
            <a:solidFill>
              <a:schemeClr val="accent1">
                <a:alpha val="20000"/>
              </a:schemeClr>
            </a:solidFill>
          </p:spPr>
          <p:txBody>
            <a:bodyPr/>
            <a:p/>
          </p:txBody>
        </p:sp>
        <p:sp>
          <p:nvSpPr>
            <p:cNvPr name="TextBox 33" id="33"/>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风险防范机制构建和完善</a:t>
              </a: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210371" y="2249446"/>
            <a:ext cx="6135014" cy="2104339"/>
          </a:xfrm>
          <a:prstGeom prst="rect">
            <a:avLst/>
          </a:prstGeom>
        </p:spPr>
        <p:txBody>
          <a:bodyPr anchor="t" rtlCol="false" lIns="114300" rIns="114300" tIns="57150" bIns="57150" anchorCtr="false" vert="horz" wrap="square">
            <a:spAutoFit/>
          </a:bodyPr>
          <a:lstStyle/>
          <a:p>
            <a:pPr>
              <a:lnSpc>
                <a:spcPct val="120000"/>
              </a:lnSpc>
            </a:pPr>
            <a:r>
              <a:rPr lang="en-US" b="true" sz="5175">
                <a:solidFill>
                  <a:schemeClr val="accent1">
                    <a:alpha val="100000"/>
                  </a:schemeClr>
                </a:solidFill>
                <a:latin typeface="Arial"/>
                <a:ea typeface="Arial"/>
                <a:cs typeface="Arial"/>
              </a:rPr>
              <a:t>总结与展望</a:t>
            </a:r>
          </a:p>
        </p:txBody>
      </p:sp>
      <p:sp>
        <p:nvSpPr>
          <p:cNvPr name="TextBox 3" id="3"/>
          <p:cNvSpPr txBox="true"/>
          <p:nvPr/>
        </p:nvSpPr>
        <p:spPr>
          <a:xfrm rot="0">
            <a:off x="1257489" y="2871848"/>
            <a:ext cx="2148230" cy="1055827"/>
          </a:xfrm>
          <a:prstGeom prst="rect">
            <a:avLst/>
          </a:prstGeom>
        </p:spPr>
        <p:txBody>
          <a:bodyPr anchor="ctr" rtlCol="false" lIns="114300" rIns="114300" tIns="57150" bIns="57150" anchorCtr="false" vert="horz" wrap="square">
            <a:spAutoFit/>
          </a:bodyPr>
          <a:lstStyle/>
          <a:p>
            <a:pPr algn="ctr">
              <a:lnSpc>
                <a:spcPct val="77000"/>
              </a:lnSpc>
            </a:pPr>
            <a:r>
              <a:rPr lang="en-US" b="true" sz="3450">
                <a:solidFill>
                  <a:schemeClr val="accent1">
                    <a:alpha val="100000"/>
                  </a:schemeClr>
                </a:solidFill>
                <a:latin typeface="Arial"/>
                <a:ea typeface="Arial"/>
                <a:cs typeface="Arial"/>
              </a:rPr>
              <a:t>07</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3470003" y="1095611"/>
            <a:ext cx="5251994" cy="5251994"/>
          </a:xfrm>
          <a:prstGeom prst="ellipse">
            <a:avLst/>
          </a:prstGeom>
          <a:gradFill>
            <a:gsLst>
              <a:gs pos="0">
                <a:schemeClr val="accent2">
                  <a:alpha val="40000"/>
                  <a:lumMod val="60000"/>
                  <a:lumOff val="40000"/>
                </a:schemeClr>
              </a:gs>
              <a:gs pos="100000">
                <a:schemeClr val="accent2">
                  <a:alpha val="40000"/>
                </a:schemeClr>
              </a:gs>
            </a:gsLst>
            <a:lin ang="0"/>
          </a:gradFill>
        </p:spPr>
        <p:txBody>
          <a:bodyPr/>
          <a:p/>
        </p:txBody>
      </p:sp>
      <p:sp>
        <p:nvSpPr>
          <p:cNvPr name="AutoShape 3" id="3"/>
          <p:cNvSpPr/>
          <p:nvPr/>
        </p:nvSpPr>
        <p:spPr>
          <a:xfrm rot="0">
            <a:off x="3637982" y="1263590"/>
            <a:ext cx="4916037" cy="4916037"/>
          </a:xfrm>
          <a:prstGeom prst="ellipse">
            <a:avLst/>
          </a:prstGeom>
          <a:solidFill>
            <a:schemeClr val="lt1">
              <a:alpha val="100000"/>
            </a:schemeClr>
          </a:solidFill>
        </p:spPr>
        <p:txBody>
          <a:bodyPr/>
          <a:p/>
        </p:txBody>
      </p:sp>
      <p:sp>
        <p:nvSpPr>
          <p:cNvPr name="AutoShape 4" id="4"/>
          <p:cNvSpPr/>
          <p:nvPr/>
        </p:nvSpPr>
        <p:spPr>
          <a:xfrm rot="0">
            <a:off x="4282803" y="1908411"/>
            <a:ext cx="3626394" cy="3626394"/>
          </a:xfrm>
          <a:prstGeom prst="ellipse">
            <a:avLst/>
          </a:prstGeom>
          <a:solidFill>
            <a:schemeClr val="accent2">
              <a:alpha val="100000"/>
            </a:schemeClr>
          </a:solidFill>
        </p:spPr>
        <p:txBody>
          <a:bodyPr/>
          <a:p/>
        </p:txBody>
      </p:sp>
      <p:pic>
        <p:nvPicPr>
          <p:cNvPr name="Picture 5" id="5"/>
          <p:cNvPicPr>
            <a:picLocks noChangeAspect="true"/>
          </p:cNvPicPr>
          <p:nvPr/>
        </p:nvPicPr>
        <p:blipFill>
          <a:blip r:embed="rId3"/>
          <a:srcRect l="14458" r="14458"/>
          <a:stretch>
            <a:fillRect/>
          </a:stretch>
        </p:blipFill>
        <p:spPr>
          <a:xfrm rot="0">
            <a:off x="4796012" y="2421620"/>
            <a:ext cx="2599976" cy="2599976"/>
          </a:xfrm>
          <a:prstGeom prst="ellipse">
            <a:avLst/>
          </a:prstGeom>
        </p:spPr>
      </p:pic>
      <p:sp>
        <p:nvSpPr>
          <p:cNvPr name="AutoShape 6" id="6"/>
          <p:cNvSpPr/>
          <p:nvPr/>
        </p:nvSpPr>
        <p:spPr>
          <a:xfrm rot="0">
            <a:off x="7568742" y="1485755"/>
            <a:ext cx="845312" cy="845312"/>
          </a:xfrm>
          <a:prstGeom prst="ellipse">
            <a:avLst/>
          </a:prstGeom>
          <a:solidFill>
            <a:schemeClr val="accent1">
              <a:alpha val="100000"/>
            </a:schemeClr>
          </a:solidFill>
        </p:spPr>
        <p:txBody>
          <a:bodyPr/>
          <a:p/>
        </p:txBody>
      </p:sp>
      <p:sp>
        <p:nvSpPr>
          <p:cNvPr name="AutoShape 7" id="7"/>
          <p:cNvSpPr/>
          <p:nvPr/>
        </p:nvSpPr>
        <p:spPr>
          <a:xfrm rot="0">
            <a:off x="3150292" y="3006344"/>
            <a:ext cx="845312" cy="845312"/>
          </a:xfrm>
          <a:prstGeom prst="ellipse">
            <a:avLst/>
          </a:prstGeom>
          <a:solidFill>
            <a:schemeClr val="accent1">
              <a:alpha val="100000"/>
            </a:schemeClr>
          </a:solidFill>
        </p:spPr>
        <p:txBody>
          <a:bodyPr/>
          <a:p/>
        </p:txBody>
      </p:sp>
      <p:sp>
        <p:nvSpPr>
          <p:cNvPr name="AutoShape 8" id="8"/>
          <p:cNvSpPr/>
          <p:nvPr/>
        </p:nvSpPr>
        <p:spPr>
          <a:xfrm rot="0">
            <a:off x="7641893" y="4903343"/>
            <a:ext cx="845312" cy="845312"/>
          </a:xfrm>
          <a:prstGeom prst="ellipse">
            <a:avLst/>
          </a:prstGeom>
          <a:solidFill>
            <a:schemeClr val="accent1">
              <a:alpha val="100000"/>
            </a:schemeClr>
          </a:solidFill>
        </p:spPr>
        <p:txBody>
          <a:bodyPr/>
          <a:p/>
        </p:txBody>
      </p:sp>
      <p:sp>
        <p:nvSpPr>
          <p:cNvPr name="Freeform 9" id="9"/>
          <p:cNvSpPr/>
          <p:nvPr/>
        </p:nvSpPr>
        <p:spPr>
          <a:xfrm rot="0">
            <a:off x="7725002" y="1690784"/>
            <a:ext cx="532790" cy="435254"/>
          </a:xfrm>
          <a:custGeom>
            <a:avLst/>
            <a:gdLst/>
            <a:ahLst/>
            <a:cxnLst/>
            <a:rect r="r" b="b" t="t" l="l"/>
            <a:pathLst>
              <a:path h="304800" w="304800">
                <a:moveTo>
                  <a:pt x="257299" y="240773"/>
                </a:moveTo>
                <a:lnTo>
                  <a:pt x="257299" y="258156"/>
                </a:lnTo>
                <a:lnTo>
                  <a:pt x="47501" y="258156"/>
                </a:lnTo>
                <a:lnTo>
                  <a:pt x="47501" y="240773"/>
                </a:lnTo>
                <a:cubicBezTo>
                  <a:pt x="47501" y="240773"/>
                  <a:pt x="43015" y="231162"/>
                  <a:pt x="67361" y="208112"/>
                </a:cubicBezTo>
                <a:cubicBezTo>
                  <a:pt x="91688" y="185071"/>
                  <a:pt x="88487" y="125511"/>
                  <a:pt x="88487" y="85173"/>
                </a:cubicBezTo>
                <a:cubicBezTo>
                  <a:pt x="88487" y="44834"/>
                  <a:pt x="145142" y="43977"/>
                  <a:pt x="145142" y="43977"/>
                </a:cubicBezTo>
                <a:lnTo>
                  <a:pt x="147085" y="43977"/>
                </a:lnTo>
                <a:cubicBezTo>
                  <a:pt x="147085" y="43996"/>
                  <a:pt x="147085" y="43701"/>
                  <a:pt x="147085" y="37424"/>
                </a:cubicBezTo>
                <a:cubicBezTo>
                  <a:pt x="147085" y="33395"/>
                  <a:pt x="133560" y="18802"/>
                  <a:pt x="133560" y="18802"/>
                </a:cubicBezTo>
                <a:lnTo>
                  <a:pt x="133360" y="9973"/>
                </a:lnTo>
                <a:lnTo>
                  <a:pt x="171555" y="9973"/>
                </a:lnTo>
                <a:lnTo>
                  <a:pt x="171298" y="19136"/>
                </a:lnTo>
                <a:cubicBezTo>
                  <a:pt x="171298" y="19136"/>
                  <a:pt x="156639" y="33719"/>
                  <a:pt x="156639" y="38014"/>
                </a:cubicBezTo>
                <a:cubicBezTo>
                  <a:pt x="156639" y="42167"/>
                  <a:pt x="156639" y="43558"/>
                  <a:pt x="156639" y="43967"/>
                </a:cubicBezTo>
                <a:lnTo>
                  <a:pt x="159658" y="43967"/>
                </a:lnTo>
                <a:cubicBezTo>
                  <a:pt x="159658" y="43967"/>
                  <a:pt x="216313" y="44825"/>
                  <a:pt x="216313" y="85163"/>
                </a:cubicBezTo>
                <a:cubicBezTo>
                  <a:pt x="216313" y="125501"/>
                  <a:pt x="213112" y="185071"/>
                  <a:pt x="237449" y="208121"/>
                </a:cubicBezTo>
                <a:cubicBezTo>
                  <a:pt x="261785" y="231172"/>
                  <a:pt x="257299" y="240773"/>
                  <a:pt x="257299" y="240773"/>
                </a:cubicBezTo>
                <a:close/>
                <a:moveTo>
                  <a:pt x="176327" y="267367"/>
                </a:moveTo>
                <a:cubicBezTo>
                  <a:pt x="176327" y="280559"/>
                  <a:pt x="165640" y="294827"/>
                  <a:pt x="152457" y="294827"/>
                </a:cubicBezTo>
                <a:cubicBezTo>
                  <a:pt x="139275" y="294827"/>
                  <a:pt x="128588" y="280559"/>
                  <a:pt x="128588" y="267367"/>
                </a:cubicBezTo>
                <a:cubicBezTo>
                  <a:pt x="128588" y="267662"/>
                  <a:pt x="176327" y="267062"/>
                  <a:pt x="176327" y="267367"/>
                </a:cubicBezTo>
                <a:close/>
              </a:path>
            </a:pathLst>
          </a:custGeom>
          <a:solidFill>
            <a:srgbClr val="FFFFFF">
              <a:alpha val="100000"/>
            </a:srgbClr>
          </a:solidFill>
        </p:spPr>
        <p:txBody>
          <a:bodyPr/>
          <a:p/>
        </p:txBody>
      </p:sp>
      <p:sp>
        <p:nvSpPr>
          <p:cNvPr name="Freeform 10" id="10"/>
          <p:cNvSpPr/>
          <p:nvPr/>
        </p:nvSpPr>
        <p:spPr>
          <a:xfrm rot="0">
            <a:off x="3382144" y="3262579"/>
            <a:ext cx="381610" cy="381610"/>
          </a:xfrm>
          <a:custGeom>
            <a:avLst/>
            <a:gdLst/>
            <a:ahLst/>
            <a:cxnLst/>
            <a:rect r="r" b="b" t="t" l="l"/>
            <a:pathLst>
              <a:path h="304800" w="304800">
                <a:moveTo>
                  <a:pt x="106680" y="259080"/>
                </a:moveTo>
                <a:lnTo>
                  <a:pt x="30480" y="259080"/>
                </a:lnTo>
                <a:cubicBezTo>
                  <a:pt x="13649" y="259080"/>
                  <a:pt x="0" y="245431"/>
                  <a:pt x="0" y="228600"/>
                </a:cubicBezTo>
                <a:lnTo>
                  <a:pt x="0" y="228600"/>
                </a:lnTo>
                <a:lnTo>
                  <a:pt x="0" y="30480"/>
                </a:lnTo>
                <a:cubicBezTo>
                  <a:pt x="0" y="13716"/>
                  <a:pt x="13716" y="0"/>
                  <a:pt x="30480" y="0"/>
                </a:cubicBezTo>
                <a:lnTo>
                  <a:pt x="274320" y="0"/>
                </a:lnTo>
                <a:cubicBezTo>
                  <a:pt x="291151" y="0"/>
                  <a:pt x="304800" y="13649"/>
                  <a:pt x="304800" y="30480"/>
                </a:cubicBezTo>
                <a:lnTo>
                  <a:pt x="304800" y="30480"/>
                </a:lnTo>
                <a:lnTo>
                  <a:pt x="304800" y="228600"/>
                </a:lnTo>
                <a:cubicBezTo>
                  <a:pt x="304800" y="245431"/>
                  <a:pt x="291151" y="259080"/>
                  <a:pt x="274320" y="259080"/>
                </a:cubicBezTo>
                <a:lnTo>
                  <a:pt x="274320" y="259080"/>
                </a:lnTo>
                <a:lnTo>
                  <a:pt x="198120" y="259080"/>
                </a:lnTo>
                <a:lnTo>
                  <a:pt x="259080" y="289560"/>
                </a:lnTo>
                <a:lnTo>
                  <a:pt x="259080" y="304800"/>
                </a:lnTo>
                <a:lnTo>
                  <a:pt x="45720" y="304800"/>
                </a:lnTo>
                <a:lnTo>
                  <a:pt x="45720" y="289560"/>
                </a:lnTo>
                <a:lnTo>
                  <a:pt x="106680" y="259080"/>
                </a:lnTo>
                <a:close/>
                <a:moveTo>
                  <a:pt x="30480" y="30480"/>
                </a:moveTo>
                <a:lnTo>
                  <a:pt x="30480" y="198120"/>
                </a:lnTo>
                <a:lnTo>
                  <a:pt x="274320" y="198120"/>
                </a:lnTo>
                <a:lnTo>
                  <a:pt x="274320" y="30480"/>
                </a:lnTo>
                <a:lnTo>
                  <a:pt x="30480" y="30480"/>
                </a:lnTo>
                <a:close/>
              </a:path>
            </a:pathLst>
          </a:custGeom>
          <a:solidFill>
            <a:srgbClr val="FFFFFF">
              <a:alpha val="100000"/>
            </a:srgbClr>
          </a:solidFill>
        </p:spPr>
        <p:txBody>
          <a:bodyPr/>
          <a:p/>
        </p:txBody>
      </p:sp>
      <p:sp>
        <p:nvSpPr>
          <p:cNvPr name="Freeform 11" id="11"/>
          <p:cNvSpPr/>
          <p:nvPr/>
        </p:nvSpPr>
        <p:spPr>
          <a:xfrm rot="0">
            <a:off x="7866091" y="5133975"/>
            <a:ext cx="396240" cy="384048"/>
          </a:xfrm>
          <a:custGeom>
            <a:avLst/>
            <a:gdLst/>
            <a:ahLst/>
            <a:cxnLst/>
            <a:rect r="r" b="b" t="t" l="l"/>
            <a:pathLst>
              <a:path h="304800" w="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txBody>
          <a:bodyPr/>
          <a:p/>
        </p:txBody>
      </p:sp>
      <p:sp>
        <p:nvSpPr>
          <p:cNvPr name="TextBox 12" id="12"/>
          <p:cNvSpPr txBox="true"/>
          <p:nvPr/>
        </p:nvSpPr>
        <p:spPr>
          <a:xfrm rot="0">
            <a:off x="539110" y="3172356"/>
            <a:ext cx="2409825" cy="447675"/>
          </a:xfrm>
          <a:prstGeom prst="rect">
            <a:avLst/>
          </a:prstGeom>
        </p:spPr>
        <p:txBody>
          <a:bodyPr anchor="t" rtlCol="false" lIns="114300" rIns="114300" tIns="57150" bIns="57150" anchorCtr="false" vert="horz" wrap="square">
            <a:spAutoFit/>
          </a:bodyPr>
          <a:lstStyle/>
          <a:p>
            <a:pPr>
              <a:lnSpc>
                <a:spcPct val="96000"/>
              </a:lnSpc>
            </a:pPr>
            <a:r>
              <a:rPr lang="en-US" b="true" sz="2025">
                <a:solidFill>
                  <a:schemeClr val="accent1">
                    <a:alpha val="100000"/>
                  </a:schemeClr>
                </a:solidFill>
                <a:latin typeface="Microsoft Yahei"/>
                <a:ea typeface="Microsoft Yahei"/>
                <a:cs typeface="Microsoft Yahei"/>
              </a:rPr>
              <a:t>提升运营效率</a:t>
            </a:r>
          </a:p>
        </p:txBody>
      </p:sp>
      <p:sp>
        <p:nvSpPr>
          <p:cNvPr name="TextBox 13" id="13"/>
          <p:cNvSpPr txBox="true"/>
          <p:nvPr/>
        </p:nvSpPr>
        <p:spPr>
          <a:xfrm rot="0">
            <a:off x="9146662" y="1612351"/>
            <a:ext cx="2227417" cy="1580007"/>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数字化转型使企业能够快速响应市场变化，提供个性化产品和服务，从而增强了市场竞争力。</a:t>
            </a:r>
          </a:p>
        </p:txBody>
      </p:sp>
      <p:sp>
        <p:nvSpPr>
          <p:cNvPr name="TextBox 14" id="14"/>
          <p:cNvSpPr txBox="true"/>
          <p:nvPr/>
        </p:nvSpPr>
        <p:spPr>
          <a:xfrm rot="0">
            <a:off x="9146662" y="1063099"/>
            <a:ext cx="2409825" cy="447675"/>
          </a:xfrm>
          <a:prstGeom prst="rect">
            <a:avLst/>
          </a:prstGeom>
        </p:spPr>
        <p:txBody>
          <a:bodyPr anchor="t" rtlCol="false" lIns="114300" rIns="114300" tIns="57150" bIns="57150" anchorCtr="false" vert="horz" wrap="square">
            <a:spAutoFit/>
          </a:bodyPr>
          <a:lstStyle/>
          <a:p>
            <a:pPr>
              <a:lnSpc>
                <a:spcPct val="96000"/>
              </a:lnSpc>
            </a:pPr>
            <a:r>
              <a:rPr lang="en-US" b="true" sz="2025">
                <a:solidFill>
                  <a:schemeClr val="accent1">
                    <a:alpha val="100000"/>
                  </a:schemeClr>
                </a:solidFill>
                <a:latin typeface="Microsoft Yahei"/>
                <a:ea typeface="Microsoft Yahei"/>
                <a:cs typeface="Microsoft Yahei"/>
              </a:rPr>
              <a:t>增强市场竞争力</a:t>
            </a:r>
          </a:p>
        </p:txBody>
      </p:sp>
      <p:sp>
        <p:nvSpPr>
          <p:cNvPr name="TextBox 15" id="15"/>
          <p:cNvSpPr txBox="true"/>
          <p:nvPr/>
        </p:nvSpPr>
        <p:spPr>
          <a:xfrm rot="0">
            <a:off x="9146662" y="3977216"/>
            <a:ext cx="2409825" cy="447675"/>
          </a:xfrm>
          <a:prstGeom prst="rect">
            <a:avLst/>
          </a:prstGeom>
        </p:spPr>
        <p:txBody>
          <a:bodyPr anchor="t" rtlCol="false" lIns="114300" rIns="114300" tIns="57150" bIns="57150" anchorCtr="false" vert="horz" wrap="square">
            <a:spAutoFit/>
          </a:bodyPr>
          <a:lstStyle/>
          <a:p>
            <a:pPr>
              <a:lnSpc>
                <a:spcPct val="96000"/>
              </a:lnSpc>
            </a:pPr>
            <a:r>
              <a:rPr lang="en-US" b="true" sz="2025">
                <a:solidFill>
                  <a:schemeClr val="accent1">
                    <a:alpha val="100000"/>
                  </a:schemeClr>
                </a:solidFill>
                <a:latin typeface="Microsoft Yahei"/>
                <a:ea typeface="Microsoft Yahei"/>
                <a:cs typeface="Microsoft Yahei"/>
              </a:rPr>
              <a:t>优化客户体验</a:t>
            </a:r>
          </a:p>
        </p:txBody>
      </p:sp>
      <p:sp>
        <p:nvSpPr>
          <p:cNvPr name="TextBox 16" id="16"/>
          <p:cNvSpPr txBox="true"/>
          <p:nvPr/>
        </p:nvSpPr>
        <p:spPr>
          <a:xfrm rot="0">
            <a:off x="9146662" y="4535996"/>
            <a:ext cx="2227417" cy="1580007"/>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通过数字化手段，企业能够更好地了解客户需求，提供精准的产品和服务，提升了客户满意度和忠诚度。</a:t>
            </a:r>
          </a:p>
        </p:txBody>
      </p:sp>
      <p:sp>
        <p:nvSpPr>
          <p:cNvPr name="TextBox 17" id="17"/>
          <p:cNvSpPr txBox="true"/>
          <p:nvPr/>
        </p:nvSpPr>
        <p:spPr>
          <a:xfrm rot="0">
            <a:off x="539110" y="3796745"/>
            <a:ext cx="2227417" cy="1580007"/>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通过数字化转型，企业实现了业务流程的自动化和智能化，减少了人工干预，提高了工作效率。</a:t>
            </a:r>
          </a:p>
        </p:txBody>
      </p:sp>
      <p:grpSp>
        <p:nvGrpSpPr>
          <p:cNvPr name="Group 18" id="18"/>
          <p:cNvGrpSpPr/>
          <p:nvPr/>
        </p:nvGrpSpPr>
        <p:grpSpPr>
          <a:xfrm rot="0">
            <a:off x="454963" y="93878"/>
            <a:ext cx="10641129" cy="914400"/>
            <a:chOff x="454963" y="93878"/>
            <a:chExt cx="10641129" cy="914400"/>
          </a:xfrm>
        </p:grpSpPr>
        <p:sp>
          <p:nvSpPr>
            <p:cNvPr name="AutoShape 19" id="19"/>
            <p:cNvSpPr/>
            <p:nvPr/>
          </p:nvSpPr>
          <p:spPr>
            <a:xfrm rot="0">
              <a:off x="454963" y="331168"/>
              <a:ext cx="84147" cy="84147"/>
            </a:xfrm>
            <a:prstGeom prst="ellipse">
              <a:avLst/>
            </a:prstGeom>
            <a:solidFill>
              <a:schemeClr val="accent1">
                <a:alpha val="100000"/>
              </a:schemeClr>
            </a:solidFill>
          </p:spPr>
          <p:txBody>
            <a:bodyPr/>
            <a:p/>
          </p:txBody>
        </p:sp>
        <p:sp>
          <p:nvSpPr>
            <p:cNvPr name="AutoShape 20" id="20"/>
            <p:cNvSpPr/>
            <p:nvPr/>
          </p:nvSpPr>
          <p:spPr>
            <a:xfrm rot="0">
              <a:off x="575049" y="337743"/>
              <a:ext cx="78137" cy="78137"/>
            </a:xfrm>
            <a:prstGeom prst="ellipse">
              <a:avLst/>
            </a:prstGeom>
            <a:solidFill>
              <a:schemeClr val="accent1">
                <a:alpha val="80000"/>
              </a:schemeClr>
            </a:solidFill>
          </p:spPr>
          <p:txBody>
            <a:bodyPr/>
            <a:p/>
          </p:txBody>
        </p:sp>
        <p:sp>
          <p:nvSpPr>
            <p:cNvPr name="AutoShape 21" id="21"/>
            <p:cNvSpPr/>
            <p:nvPr/>
          </p:nvSpPr>
          <p:spPr>
            <a:xfrm rot="0">
              <a:off x="689125" y="339460"/>
              <a:ext cx="74704" cy="74704"/>
            </a:xfrm>
            <a:prstGeom prst="ellipse">
              <a:avLst/>
            </a:prstGeom>
            <a:solidFill>
              <a:schemeClr val="accent1">
                <a:alpha val="60000"/>
              </a:schemeClr>
            </a:solidFill>
          </p:spPr>
          <p:txBody>
            <a:bodyPr/>
            <a:p/>
          </p:txBody>
        </p:sp>
        <p:sp>
          <p:nvSpPr>
            <p:cNvPr name="AutoShape 22" id="22"/>
            <p:cNvSpPr/>
            <p:nvPr/>
          </p:nvSpPr>
          <p:spPr>
            <a:xfrm rot="0">
              <a:off x="799768" y="348430"/>
              <a:ext cx="69238" cy="69238"/>
            </a:xfrm>
            <a:prstGeom prst="ellipse">
              <a:avLst/>
            </a:prstGeom>
            <a:solidFill>
              <a:schemeClr val="accent1">
                <a:alpha val="40000"/>
              </a:schemeClr>
            </a:solidFill>
          </p:spPr>
          <p:txBody>
            <a:bodyPr/>
            <a:p/>
          </p:txBody>
        </p:sp>
        <p:sp>
          <p:nvSpPr>
            <p:cNvPr name="AutoShape 23" id="23"/>
            <p:cNvSpPr/>
            <p:nvPr/>
          </p:nvSpPr>
          <p:spPr>
            <a:xfrm rot="0">
              <a:off x="904945" y="344297"/>
              <a:ext cx="65594" cy="65594"/>
            </a:xfrm>
            <a:prstGeom prst="ellipse">
              <a:avLst/>
            </a:prstGeom>
            <a:solidFill>
              <a:schemeClr val="accent1">
                <a:alpha val="20000"/>
              </a:schemeClr>
            </a:solidFill>
          </p:spPr>
          <p:txBody>
            <a:bodyPr/>
            <a:p/>
          </p:txBody>
        </p:sp>
        <p:sp>
          <p:nvSpPr>
            <p:cNvPr name="AutoShape 24" id="24"/>
            <p:cNvSpPr/>
            <p:nvPr/>
          </p:nvSpPr>
          <p:spPr>
            <a:xfrm rot="0">
              <a:off x="454963" y="448942"/>
              <a:ext cx="84147" cy="84147"/>
            </a:xfrm>
            <a:prstGeom prst="ellipse">
              <a:avLst/>
            </a:prstGeom>
            <a:solidFill>
              <a:schemeClr val="accent1">
                <a:alpha val="100000"/>
              </a:schemeClr>
            </a:solidFill>
          </p:spPr>
          <p:txBody>
            <a:bodyPr/>
            <a:p/>
          </p:txBody>
        </p:sp>
        <p:sp>
          <p:nvSpPr>
            <p:cNvPr name="AutoShape 25" id="25"/>
            <p:cNvSpPr/>
            <p:nvPr/>
          </p:nvSpPr>
          <p:spPr>
            <a:xfrm rot="0">
              <a:off x="575049" y="455517"/>
              <a:ext cx="78137" cy="78137"/>
            </a:xfrm>
            <a:prstGeom prst="ellipse">
              <a:avLst/>
            </a:prstGeom>
            <a:solidFill>
              <a:schemeClr val="accent1">
                <a:alpha val="80000"/>
              </a:schemeClr>
            </a:solidFill>
          </p:spPr>
          <p:txBody>
            <a:bodyPr/>
            <a:p/>
          </p:txBody>
        </p:sp>
        <p:sp>
          <p:nvSpPr>
            <p:cNvPr name="AutoShape 26" id="26"/>
            <p:cNvSpPr/>
            <p:nvPr/>
          </p:nvSpPr>
          <p:spPr>
            <a:xfrm rot="0">
              <a:off x="689125" y="457233"/>
              <a:ext cx="74704" cy="74704"/>
            </a:xfrm>
            <a:prstGeom prst="ellipse">
              <a:avLst/>
            </a:prstGeom>
            <a:solidFill>
              <a:schemeClr val="accent1">
                <a:alpha val="60000"/>
              </a:schemeClr>
            </a:solidFill>
          </p:spPr>
          <p:txBody>
            <a:bodyPr/>
            <a:p/>
          </p:txBody>
        </p:sp>
        <p:sp>
          <p:nvSpPr>
            <p:cNvPr name="AutoShape 27" id="27"/>
            <p:cNvSpPr/>
            <p:nvPr/>
          </p:nvSpPr>
          <p:spPr>
            <a:xfrm rot="0">
              <a:off x="799768" y="466203"/>
              <a:ext cx="69238" cy="69238"/>
            </a:xfrm>
            <a:prstGeom prst="ellipse">
              <a:avLst/>
            </a:prstGeom>
            <a:solidFill>
              <a:schemeClr val="accent1">
                <a:alpha val="40000"/>
              </a:schemeClr>
            </a:solidFill>
          </p:spPr>
          <p:txBody>
            <a:bodyPr/>
            <a:p/>
          </p:txBody>
        </p:sp>
        <p:sp>
          <p:nvSpPr>
            <p:cNvPr name="AutoShape 28" id="28"/>
            <p:cNvSpPr/>
            <p:nvPr/>
          </p:nvSpPr>
          <p:spPr>
            <a:xfrm rot="0">
              <a:off x="904945" y="462070"/>
              <a:ext cx="65594" cy="65594"/>
            </a:xfrm>
            <a:prstGeom prst="ellipse">
              <a:avLst/>
            </a:prstGeom>
            <a:solidFill>
              <a:schemeClr val="accent1">
                <a:alpha val="20000"/>
              </a:schemeClr>
            </a:solidFill>
          </p:spPr>
          <p:txBody>
            <a:bodyPr/>
            <a:p/>
          </p:txBody>
        </p:sp>
        <p:sp>
          <p:nvSpPr>
            <p:cNvPr name="AutoShape 29" id="29"/>
            <p:cNvSpPr/>
            <p:nvPr/>
          </p:nvSpPr>
          <p:spPr>
            <a:xfrm rot="0">
              <a:off x="454963" y="566715"/>
              <a:ext cx="84147" cy="84147"/>
            </a:xfrm>
            <a:prstGeom prst="ellipse">
              <a:avLst/>
            </a:prstGeom>
            <a:solidFill>
              <a:schemeClr val="accent1">
                <a:alpha val="100000"/>
              </a:schemeClr>
            </a:solidFill>
          </p:spPr>
          <p:txBody>
            <a:bodyPr/>
            <a:p/>
          </p:txBody>
        </p:sp>
        <p:sp>
          <p:nvSpPr>
            <p:cNvPr name="AutoShape 30" id="30"/>
            <p:cNvSpPr/>
            <p:nvPr/>
          </p:nvSpPr>
          <p:spPr>
            <a:xfrm rot="0">
              <a:off x="575049" y="573291"/>
              <a:ext cx="78137" cy="78137"/>
            </a:xfrm>
            <a:prstGeom prst="ellipse">
              <a:avLst/>
            </a:prstGeom>
            <a:solidFill>
              <a:schemeClr val="accent1">
                <a:alpha val="80000"/>
              </a:schemeClr>
            </a:solidFill>
          </p:spPr>
          <p:txBody>
            <a:bodyPr/>
            <a:p/>
          </p:txBody>
        </p:sp>
        <p:sp>
          <p:nvSpPr>
            <p:cNvPr name="AutoShape 31" id="31"/>
            <p:cNvSpPr/>
            <p:nvPr/>
          </p:nvSpPr>
          <p:spPr>
            <a:xfrm rot="0">
              <a:off x="689125" y="575007"/>
              <a:ext cx="74704" cy="74704"/>
            </a:xfrm>
            <a:prstGeom prst="ellipse">
              <a:avLst/>
            </a:prstGeom>
            <a:solidFill>
              <a:schemeClr val="accent1">
                <a:alpha val="60000"/>
              </a:schemeClr>
            </a:solidFill>
          </p:spPr>
          <p:txBody>
            <a:bodyPr/>
            <a:p/>
          </p:txBody>
        </p:sp>
        <p:sp>
          <p:nvSpPr>
            <p:cNvPr name="AutoShape 32" id="32"/>
            <p:cNvSpPr/>
            <p:nvPr/>
          </p:nvSpPr>
          <p:spPr>
            <a:xfrm rot="0">
              <a:off x="799768" y="583977"/>
              <a:ext cx="69238" cy="69238"/>
            </a:xfrm>
            <a:prstGeom prst="ellipse">
              <a:avLst/>
            </a:prstGeom>
            <a:solidFill>
              <a:schemeClr val="accent1">
                <a:alpha val="40000"/>
              </a:schemeClr>
            </a:solidFill>
          </p:spPr>
          <p:txBody>
            <a:bodyPr/>
            <a:p/>
          </p:txBody>
        </p:sp>
        <p:sp>
          <p:nvSpPr>
            <p:cNvPr name="AutoShape 33" id="33"/>
            <p:cNvSpPr/>
            <p:nvPr/>
          </p:nvSpPr>
          <p:spPr>
            <a:xfrm rot="0">
              <a:off x="904945" y="579844"/>
              <a:ext cx="65594" cy="65594"/>
            </a:xfrm>
            <a:prstGeom prst="ellipse">
              <a:avLst/>
            </a:prstGeom>
            <a:solidFill>
              <a:schemeClr val="accent1">
                <a:alpha val="20000"/>
              </a:schemeClr>
            </a:solidFill>
          </p:spPr>
          <p:txBody>
            <a:bodyPr/>
            <a:p/>
          </p:txBody>
        </p:sp>
        <p:sp>
          <p:nvSpPr>
            <p:cNvPr name="AutoShape 34" id="34"/>
            <p:cNvSpPr/>
            <p:nvPr/>
          </p:nvSpPr>
          <p:spPr>
            <a:xfrm rot="0">
              <a:off x="454963" y="684489"/>
              <a:ext cx="84147" cy="84147"/>
            </a:xfrm>
            <a:prstGeom prst="ellipse">
              <a:avLst/>
            </a:prstGeom>
            <a:solidFill>
              <a:schemeClr val="accent1">
                <a:alpha val="100000"/>
              </a:schemeClr>
            </a:solidFill>
          </p:spPr>
          <p:txBody>
            <a:bodyPr/>
            <a:p/>
          </p:txBody>
        </p:sp>
        <p:sp>
          <p:nvSpPr>
            <p:cNvPr name="AutoShape 35" id="35"/>
            <p:cNvSpPr/>
            <p:nvPr/>
          </p:nvSpPr>
          <p:spPr>
            <a:xfrm rot="0">
              <a:off x="575049" y="691064"/>
              <a:ext cx="78137" cy="78137"/>
            </a:xfrm>
            <a:prstGeom prst="ellipse">
              <a:avLst/>
            </a:prstGeom>
            <a:solidFill>
              <a:schemeClr val="accent1">
                <a:alpha val="80000"/>
              </a:schemeClr>
            </a:solidFill>
          </p:spPr>
          <p:txBody>
            <a:bodyPr/>
            <a:p/>
          </p:txBody>
        </p:sp>
        <p:sp>
          <p:nvSpPr>
            <p:cNvPr name="AutoShape 36" id="36"/>
            <p:cNvSpPr/>
            <p:nvPr/>
          </p:nvSpPr>
          <p:spPr>
            <a:xfrm rot="0">
              <a:off x="689125" y="692781"/>
              <a:ext cx="74704" cy="74704"/>
            </a:xfrm>
            <a:prstGeom prst="ellipse">
              <a:avLst/>
            </a:prstGeom>
            <a:solidFill>
              <a:schemeClr val="accent1">
                <a:alpha val="60000"/>
              </a:schemeClr>
            </a:solidFill>
          </p:spPr>
          <p:txBody>
            <a:bodyPr/>
            <a:p/>
          </p:txBody>
        </p:sp>
        <p:sp>
          <p:nvSpPr>
            <p:cNvPr name="AutoShape 37" id="37"/>
            <p:cNvSpPr/>
            <p:nvPr/>
          </p:nvSpPr>
          <p:spPr>
            <a:xfrm rot="0">
              <a:off x="799768" y="701751"/>
              <a:ext cx="69238" cy="69238"/>
            </a:xfrm>
            <a:prstGeom prst="ellipse">
              <a:avLst/>
            </a:prstGeom>
            <a:solidFill>
              <a:schemeClr val="accent1">
                <a:alpha val="40000"/>
              </a:schemeClr>
            </a:solidFill>
          </p:spPr>
          <p:txBody>
            <a:bodyPr/>
            <a:p/>
          </p:txBody>
        </p:sp>
        <p:sp>
          <p:nvSpPr>
            <p:cNvPr name="AutoShape 38" id="38"/>
            <p:cNvSpPr/>
            <p:nvPr/>
          </p:nvSpPr>
          <p:spPr>
            <a:xfrm rot="0">
              <a:off x="904945" y="697618"/>
              <a:ext cx="65594" cy="65594"/>
            </a:xfrm>
            <a:prstGeom prst="ellipse">
              <a:avLst/>
            </a:prstGeom>
            <a:solidFill>
              <a:schemeClr val="accent1">
                <a:alpha val="20000"/>
              </a:schemeClr>
            </a:solidFill>
          </p:spPr>
          <p:txBody>
            <a:bodyPr/>
            <a:p/>
          </p:txBody>
        </p:sp>
        <p:sp>
          <p:nvSpPr>
            <p:cNvPr name="TextBox 39" id="39"/>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企业数字化转型成果回顾</a:t>
              </a: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6303259" y="1394815"/>
            <a:ext cx="5242560" cy="2194560"/>
          </a:xfrm>
          <a:prstGeom prst="roundRect">
            <a:avLst/>
          </a:prstGeom>
          <a:solidFill>
            <a:schemeClr val="accent2">
              <a:alpha val="100000"/>
            </a:schemeClr>
          </a:solidFill>
        </p:spPr>
        <p:txBody>
          <a:bodyPr/>
          <a:p/>
        </p:txBody>
      </p:sp>
      <p:sp>
        <p:nvSpPr>
          <p:cNvPr name="AutoShape 3" id="3"/>
          <p:cNvSpPr/>
          <p:nvPr/>
        </p:nvSpPr>
        <p:spPr>
          <a:xfrm rot="0">
            <a:off x="6303259" y="3911005"/>
            <a:ext cx="5242560" cy="2194560"/>
          </a:xfrm>
          <a:prstGeom prst="roundRect">
            <a:avLst/>
          </a:prstGeom>
          <a:solidFill>
            <a:schemeClr val="accent2">
              <a:lumMod val="20000"/>
              <a:lumOff val="80000"/>
              <a:alpha val="100000"/>
            </a:schemeClr>
          </a:solidFill>
        </p:spPr>
        <p:txBody>
          <a:bodyPr/>
          <a:p/>
        </p:txBody>
      </p:sp>
      <p:sp>
        <p:nvSpPr>
          <p:cNvPr name="AutoShape 4" id="4"/>
          <p:cNvSpPr/>
          <p:nvPr/>
        </p:nvSpPr>
        <p:spPr>
          <a:xfrm rot="0">
            <a:off x="715856" y="3911005"/>
            <a:ext cx="5242560" cy="2194560"/>
          </a:xfrm>
          <a:prstGeom prst="roundRect">
            <a:avLst/>
          </a:prstGeom>
          <a:solidFill>
            <a:schemeClr val="accent2">
              <a:alpha val="100000"/>
            </a:schemeClr>
          </a:solidFill>
        </p:spPr>
        <p:txBody>
          <a:bodyPr/>
          <a:p/>
        </p:txBody>
      </p:sp>
      <p:sp>
        <p:nvSpPr>
          <p:cNvPr name="AutoShape 5" id="5"/>
          <p:cNvSpPr/>
          <p:nvPr/>
        </p:nvSpPr>
        <p:spPr>
          <a:xfrm rot="0">
            <a:off x="715856" y="1378942"/>
            <a:ext cx="5242560" cy="2194560"/>
          </a:xfrm>
          <a:prstGeom prst="roundRect">
            <a:avLst/>
          </a:prstGeom>
          <a:solidFill>
            <a:schemeClr val="accent2">
              <a:lumMod val="20000"/>
              <a:lumOff val="80000"/>
              <a:alpha val="100000"/>
            </a:schemeClr>
          </a:solidFill>
        </p:spPr>
        <p:txBody>
          <a:bodyPr/>
          <a:p/>
        </p:txBody>
      </p:sp>
      <p:sp>
        <p:nvSpPr>
          <p:cNvPr name="TextBox 6" id="6"/>
          <p:cNvSpPr txBox="true"/>
          <p:nvPr/>
        </p:nvSpPr>
        <p:spPr>
          <a:xfrm rot="0">
            <a:off x="6703007" y="4126373"/>
            <a:ext cx="4293172" cy="73152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2">
                    <a:lumMod val="50000"/>
                    <a:alpha val="100000"/>
                  </a:schemeClr>
                </a:solidFill>
                <a:latin typeface="Microsoft Yahei"/>
                <a:ea typeface="Microsoft Yahei"/>
                <a:cs typeface="Microsoft Yahei"/>
              </a:rPr>
              <a:t>区块链与数字货币</a:t>
            </a:r>
          </a:p>
        </p:txBody>
      </p:sp>
      <p:sp>
        <p:nvSpPr>
          <p:cNvPr name="TextBox 7" id="7"/>
          <p:cNvSpPr txBox="true"/>
          <p:nvPr/>
        </p:nvSpPr>
        <p:spPr>
          <a:xfrm rot="0">
            <a:off x="6703007" y="4705286"/>
            <a:ext cx="4476867"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accent2">
                    <a:lumMod val="50000"/>
                    <a:alpha val="100000"/>
                  </a:schemeClr>
                </a:solidFill>
                <a:latin typeface="Microsoft Yahei"/>
                <a:ea typeface="Microsoft Yahei"/>
                <a:cs typeface="Microsoft Yahei"/>
              </a:rPr>
              <a:t>区块链技术和数字货币的兴起将为企业数字化转型带来新的机遇和挑战，实现更加安全、透明和高效的交易和数据管理。</a:t>
            </a:r>
          </a:p>
        </p:txBody>
      </p:sp>
      <p:sp>
        <p:nvSpPr>
          <p:cNvPr name="TextBox 8" id="8"/>
          <p:cNvSpPr txBox="true"/>
          <p:nvPr/>
        </p:nvSpPr>
        <p:spPr>
          <a:xfrm rot="0">
            <a:off x="1098702" y="1610183"/>
            <a:ext cx="4293172" cy="73152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2">
                    <a:lumMod val="50000"/>
                    <a:alpha val="100000"/>
                  </a:schemeClr>
                </a:solidFill>
                <a:latin typeface="Microsoft Yahei"/>
                <a:ea typeface="Microsoft Yahei"/>
                <a:cs typeface="Microsoft Yahei"/>
              </a:rPr>
              <a:t>人工智能与机器学习</a:t>
            </a:r>
          </a:p>
        </p:txBody>
      </p:sp>
      <p:sp>
        <p:nvSpPr>
          <p:cNvPr name="TextBox 9" id="9"/>
          <p:cNvSpPr txBox="true"/>
          <p:nvPr/>
        </p:nvSpPr>
        <p:spPr>
          <a:xfrm rot="0">
            <a:off x="1098702" y="2189096"/>
            <a:ext cx="4476867"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accent2">
                    <a:lumMod val="50000"/>
                    <a:alpha val="100000"/>
                  </a:schemeClr>
                </a:solidFill>
                <a:latin typeface="Microsoft Yahei"/>
                <a:ea typeface="Microsoft Yahei"/>
                <a:cs typeface="Microsoft Yahei"/>
              </a:rPr>
              <a:t>随着技术的不断发展，人工智能和机器学习将在企业数字化转型中发挥越来越重要的作用，实现更加智能化的决策和优化。</a:t>
            </a:r>
          </a:p>
        </p:txBody>
      </p:sp>
      <p:sp>
        <p:nvSpPr>
          <p:cNvPr name="TextBox 10" id="10"/>
          <p:cNvSpPr txBox="true"/>
          <p:nvPr/>
        </p:nvSpPr>
        <p:spPr>
          <a:xfrm rot="0">
            <a:off x="6686105" y="1610183"/>
            <a:ext cx="4293172" cy="73152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rgbClr val="FFFFFF">
                    <a:alpha val="100000"/>
                  </a:srgbClr>
                </a:solidFill>
                <a:latin typeface="Microsoft Yahei"/>
                <a:ea typeface="Microsoft Yahei"/>
                <a:cs typeface="Microsoft Yahei"/>
              </a:rPr>
              <a:t>云计算与大数据</a:t>
            </a:r>
          </a:p>
        </p:txBody>
      </p:sp>
      <p:sp>
        <p:nvSpPr>
          <p:cNvPr name="TextBox 11" id="11"/>
          <p:cNvSpPr txBox="true"/>
          <p:nvPr/>
        </p:nvSpPr>
        <p:spPr>
          <a:xfrm rot="0">
            <a:off x="6686105" y="2189096"/>
            <a:ext cx="4476867"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rgbClr val="FFFFFF">
                    <a:alpha val="100000"/>
                  </a:srgbClr>
                </a:solidFill>
                <a:latin typeface="Microsoft Yahei"/>
                <a:ea typeface="Microsoft Yahei"/>
                <a:cs typeface="Microsoft Yahei"/>
              </a:rPr>
              <a:t>云计算和大数据技术的应用将使企业能够处理和分析海量数据，挖掘潜在价值，为企业决策提供更加准确的数据支持。</a:t>
            </a:r>
          </a:p>
        </p:txBody>
      </p:sp>
      <p:sp>
        <p:nvSpPr>
          <p:cNvPr name="TextBox 12" id="12"/>
          <p:cNvSpPr txBox="true"/>
          <p:nvPr/>
        </p:nvSpPr>
        <p:spPr>
          <a:xfrm rot="0">
            <a:off x="1098702" y="4126373"/>
            <a:ext cx="4293172" cy="73152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rgbClr val="FFFFFF">
                    <a:alpha val="100000"/>
                  </a:srgbClr>
                </a:solidFill>
                <a:latin typeface="Microsoft Yahei"/>
                <a:ea typeface="Microsoft Yahei"/>
                <a:cs typeface="Microsoft Yahei"/>
              </a:rPr>
              <a:t>物联网与5G技术</a:t>
            </a:r>
          </a:p>
        </p:txBody>
      </p:sp>
      <p:sp>
        <p:nvSpPr>
          <p:cNvPr name="TextBox 13" id="13"/>
          <p:cNvSpPr txBox="true"/>
          <p:nvPr/>
        </p:nvSpPr>
        <p:spPr>
          <a:xfrm rot="0">
            <a:off x="1098702" y="4705286"/>
            <a:ext cx="4476867"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rgbClr val="FFFFFF">
                    <a:alpha val="100000"/>
                  </a:srgbClr>
                </a:solidFill>
                <a:latin typeface="Microsoft Yahei"/>
                <a:ea typeface="Microsoft Yahei"/>
                <a:cs typeface="Microsoft Yahei"/>
              </a:rPr>
              <a:t>物联网和5G技术的发展将推动企业数字化转型进入新阶段，实现设备间的互联互通和实时数据传输，提升企业运营效率和市场竞争力。</a:t>
            </a:r>
          </a:p>
        </p:txBody>
      </p:sp>
      <p:grpSp>
        <p:nvGrpSpPr>
          <p:cNvPr name="Group 14" id="14"/>
          <p:cNvGrpSpPr/>
          <p:nvPr/>
        </p:nvGrpSpPr>
        <p:grpSpPr>
          <a:xfrm rot="0">
            <a:off x="454963" y="93878"/>
            <a:ext cx="10641129" cy="914400"/>
            <a:chOff x="454963" y="93878"/>
            <a:chExt cx="10641129" cy="914400"/>
          </a:xfrm>
        </p:grpSpPr>
        <p:sp>
          <p:nvSpPr>
            <p:cNvPr name="AutoShape 15" id="15"/>
            <p:cNvSpPr/>
            <p:nvPr/>
          </p:nvSpPr>
          <p:spPr>
            <a:xfrm rot="0">
              <a:off x="454963" y="331168"/>
              <a:ext cx="84147" cy="84147"/>
            </a:xfrm>
            <a:prstGeom prst="ellipse">
              <a:avLst/>
            </a:prstGeom>
            <a:solidFill>
              <a:schemeClr val="accent1">
                <a:alpha val="100000"/>
              </a:schemeClr>
            </a:solidFill>
          </p:spPr>
          <p:txBody>
            <a:bodyPr/>
            <a:p/>
          </p:txBody>
        </p:sp>
        <p:sp>
          <p:nvSpPr>
            <p:cNvPr name="AutoShape 16" id="16"/>
            <p:cNvSpPr/>
            <p:nvPr/>
          </p:nvSpPr>
          <p:spPr>
            <a:xfrm rot="0">
              <a:off x="575049" y="337743"/>
              <a:ext cx="78137" cy="78137"/>
            </a:xfrm>
            <a:prstGeom prst="ellipse">
              <a:avLst/>
            </a:prstGeom>
            <a:solidFill>
              <a:schemeClr val="accent1">
                <a:alpha val="80000"/>
              </a:schemeClr>
            </a:solidFill>
          </p:spPr>
          <p:txBody>
            <a:bodyPr/>
            <a:p/>
          </p:txBody>
        </p:sp>
        <p:sp>
          <p:nvSpPr>
            <p:cNvPr name="AutoShape 17" id="17"/>
            <p:cNvSpPr/>
            <p:nvPr/>
          </p:nvSpPr>
          <p:spPr>
            <a:xfrm rot="0">
              <a:off x="689125" y="339460"/>
              <a:ext cx="74704" cy="74704"/>
            </a:xfrm>
            <a:prstGeom prst="ellipse">
              <a:avLst/>
            </a:prstGeom>
            <a:solidFill>
              <a:schemeClr val="accent1">
                <a:alpha val="60000"/>
              </a:schemeClr>
            </a:solidFill>
          </p:spPr>
          <p:txBody>
            <a:bodyPr/>
            <a:p/>
          </p:txBody>
        </p:sp>
        <p:sp>
          <p:nvSpPr>
            <p:cNvPr name="AutoShape 18" id="18"/>
            <p:cNvSpPr/>
            <p:nvPr/>
          </p:nvSpPr>
          <p:spPr>
            <a:xfrm rot="0">
              <a:off x="799768" y="348430"/>
              <a:ext cx="69238" cy="69238"/>
            </a:xfrm>
            <a:prstGeom prst="ellipse">
              <a:avLst/>
            </a:prstGeom>
            <a:solidFill>
              <a:schemeClr val="accent1">
                <a:alpha val="40000"/>
              </a:schemeClr>
            </a:solidFill>
          </p:spPr>
          <p:txBody>
            <a:bodyPr/>
            <a:p/>
          </p:txBody>
        </p:sp>
        <p:sp>
          <p:nvSpPr>
            <p:cNvPr name="AutoShape 19" id="19"/>
            <p:cNvSpPr/>
            <p:nvPr/>
          </p:nvSpPr>
          <p:spPr>
            <a:xfrm rot="0">
              <a:off x="904945" y="344297"/>
              <a:ext cx="65594" cy="65594"/>
            </a:xfrm>
            <a:prstGeom prst="ellipse">
              <a:avLst/>
            </a:prstGeom>
            <a:solidFill>
              <a:schemeClr val="accent1">
                <a:alpha val="20000"/>
              </a:schemeClr>
            </a:solidFill>
          </p:spPr>
          <p:txBody>
            <a:bodyPr/>
            <a:p/>
          </p:txBody>
        </p:sp>
        <p:sp>
          <p:nvSpPr>
            <p:cNvPr name="AutoShape 20" id="20"/>
            <p:cNvSpPr/>
            <p:nvPr/>
          </p:nvSpPr>
          <p:spPr>
            <a:xfrm rot="0">
              <a:off x="454963" y="448942"/>
              <a:ext cx="84147" cy="84147"/>
            </a:xfrm>
            <a:prstGeom prst="ellipse">
              <a:avLst/>
            </a:prstGeom>
            <a:solidFill>
              <a:schemeClr val="accent1">
                <a:alpha val="100000"/>
              </a:schemeClr>
            </a:solidFill>
          </p:spPr>
          <p:txBody>
            <a:bodyPr/>
            <a:p/>
          </p:txBody>
        </p:sp>
        <p:sp>
          <p:nvSpPr>
            <p:cNvPr name="AutoShape 21" id="21"/>
            <p:cNvSpPr/>
            <p:nvPr/>
          </p:nvSpPr>
          <p:spPr>
            <a:xfrm rot="0">
              <a:off x="575049" y="455517"/>
              <a:ext cx="78137" cy="78137"/>
            </a:xfrm>
            <a:prstGeom prst="ellipse">
              <a:avLst/>
            </a:prstGeom>
            <a:solidFill>
              <a:schemeClr val="accent1">
                <a:alpha val="80000"/>
              </a:schemeClr>
            </a:solidFill>
          </p:spPr>
          <p:txBody>
            <a:bodyPr/>
            <a:p/>
          </p:txBody>
        </p:sp>
        <p:sp>
          <p:nvSpPr>
            <p:cNvPr name="AutoShape 22" id="22"/>
            <p:cNvSpPr/>
            <p:nvPr/>
          </p:nvSpPr>
          <p:spPr>
            <a:xfrm rot="0">
              <a:off x="689125" y="457233"/>
              <a:ext cx="74704" cy="74704"/>
            </a:xfrm>
            <a:prstGeom prst="ellipse">
              <a:avLst/>
            </a:prstGeom>
            <a:solidFill>
              <a:schemeClr val="accent1">
                <a:alpha val="60000"/>
              </a:schemeClr>
            </a:solidFill>
          </p:spPr>
          <p:txBody>
            <a:bodyPr/>
            <a:p/>
          </p:txBody>
        </p:sp>
        <p:sp>
          <p:nvSpPr>
            <p:cNvPr name="AutoShape 23" id="23"/>
            <p:cNvSpPr/>
            <p:nvPr/>
          </p:nvSpPr>
          <p:spPr>
            <a:xfrm rot="0">
              <a:off x="799768" y="466203"/>
              <a:ext cx="69238" cy="69238"/>
            </a:xfrm>
            <a:prstGeom prst="ellipse">
              <a:avLst/>
            </a:prstGeom>
            <a:solidFill>
              <a:schemeClr val="accent1">
                <a:alpha val="40000"/>
              </a:schemeClr>
            </a:solidFill>
          </p:spPr>
          <p:txBody>
            <a:bodyPr/>
            <a:p/>
          </p:txBody>
        </p:sp>
        <p:sp>
          <p:nvSpPr>
            <p:cNvPr name="AutoShape 24" id="24"/>
            <p:cNvSpPr/>
            <p:nvPr/>
          </p:nvSpPr>
          <p:spPr>
            <a:xfrm rot="0">
              <a:off x="904945" y="462070"/>
              <a:ext cx="65594" cy="65594"/>
            </a:xfrm>
            <a:prstGeom prst="ellipse">
              <a:avLst/>
            </a:prstGeom>
            <a:solidFill>
              <a:schemeClr val="accent1">
                <a:alpha val="20000"/>
              </a:schemeClr>
            </a:solidFill>
          </p:spPr>
          <p:txBody>
            <a:bodyPr/>
            <a:p/>
          </p:txBody>
        </p:sp>
        <p:sp>
          <p:nvSpPr>
            <p:cNvPr name="AutoShape 25" id="25"/>
            <p:cNvSpPr/>
            <p:nvPr/>
          </p:nvSpPr>
          <p:spPr>
            <a:xfrm rot="0">
              <a:off x="454963" y="566715"/>
              <a:ext cx="84147" cy="84147"/>
            </a:xfrm>
            <a:prstGeom prst="ellipse">
              <a:avLst/>
            </a:prstGeom>
            <a:solidFill>
              <a:schemeClr val="accent1">
                <a:alpha val="100000"/>
              </a:schemeClr>
            </a:solidFill>
          </p:spPr>
          <p:txBody>
            <a:bodyPr/>
            <a:p/>
          </p:txBody>
        </p:sp>
        <p:sp>
          <p:nvSpPr>
            <p:cNvPr name="AutoShape 26" id="26"/>
            <p:cNvSpPr/>
            <p:nvPr/>
          </p:nvSpPr>
          <p:spPr>
            <a:xfrm rot="0">
              <a:off x="575049" y="573291"/>
              <a:ext cx="78137" cy="78137"/>
            </a:xfrm>
            <a:prstGeom prst="ellipse">
              <a:avLst/>
            </a:prstGeom>
            <a:solidFill>
              <a:schemeClr val="accent1">
                <a:alpha val="80000"/>
              </a:schemeClr>
            </a:solidFill>
          </p:spPr>
          <p:txBody>
            <a:bodyPr/>
            <a:p/>
          </p:txBody>
        </p:sp>
        <p:sp>
          <p:nvSpPr>
            <p:cNvPr name="AutoShape 27" id="27"/>
            <p:cNvSpPr/>
            <p:nvPr/>
          </p:nvSpPr>
          <p:spPr>
            <a:xfrm rot="0">
              <a:off x="689125" y="575007"/>
              <a:ext cx="74704" cy="74704"/>
            </a:xfrm>
            <a:prstGeom prst="ellipse">
              <a:avLst/>
            </a:prstGeom>
            <a:solidFill>
              <a:schemeClr val="accent1">
                <a:alpha val="60000"/>
              </a:schemeClr>
            </a:solidFill>
          </p:spPr>
          <p:txBody>
            <a:bodyPr/>
            <a:p/>
          </p:txBody>
        </p:sp>
        <p:sp>
          <p:nvSpPr>
            <p:cNvPr name="AutoShape 28" id="28"/>
            <p:cNvSpPr/>
            <p:nvPr/>
          </p:nvSpPr>
          <p:spPr>
            <a:xfrm rot="0">
              <a:off x="799768" y="583977"/>
              <a:ext cx="69238" cy="69238"/>
            </a:xfrm>
            <a:prstGeom prst="ellipse">
              <a:avLst/>
            </a:prstGeom>
            <a:solidFill>
              <a:schemeClr val="accent1">
                <a:alpha val="40000"/>
              </a:schemeClr>
            </a:solidFill>
          </p:spPr>
          <p:txBody>
            <a:bodyPr/>
            <a:p/>
          </p:txBody>
        </p:sp>
        <p:sp>
          <p:nvSpPr>
            <p:cNvPr name="AutoShape 29" id="29"/>
            <p:cNvSpPr/>
            <p:nvPr/>
          </p:nvSpPr>
          <p:spPr>
            <a:xfrm rot="0">
              <a:off x="904945" y="579844"/>
              <a:ext cx="65594" cy="65594"/>
            </a:xfrm>
            <a:prstGeom prst="ellipse">
              <a:avLst/>
            </a:prstGeom>
            <a:solidFill>
              <a:schemeClr val="accent1">
                <a:alpha val="20000"/>
              </a:schemeClr>
            </a:solidFill>
          </p:spPr>
          <p:txBody>
            <a:bodyPr/>
            <a:p/>
          </p:txBody>
        </p:sp>
        <p:sp>
          <p:nvSpPr>
            <p:cNvPr name="AutoShape 30" id="30"/>
            <p:cNvSpPr/>
            <p:nvPr/>
          </p:nvSpPr>
          <p:spPr>
            <a:xfrm rot="0">
              <a:off x="454963" y="684489"/>
              <a:ext cx="84147" cy="84147"/>
            </a:xfrm>
            <a:prstGeom prst="ellipse">
              <a:avLst/>
            </a:prstGeom>
            <a:solidFill>
              <a:schemeClr val="accent1">
                <a:alpha val="100000"/>
              </a:schemeClr>
            </a:solidFill>
          </p:spPr>
          <p:txBody>
            <a:bodyPr/>
            <a:p/>
          </p:txBody>
        </p:sp>
        <p:sp>
          <p:nvSpPr>
            <p:cNvPr name="AutoShape 31" id="31"/>
            <p:cNvSpPr/>
            <p:nvPr/>
          </p:nvSpPr>
          <p:spPr>
            <a:xfrm rot="0">
              <a:off x="575049" y="691064"/>
              <a:ext cx="78137" cy="78137"/>
            </a:xfrm>
            <a:prstGeom prst="ellipse">
              <a:avLst/>
            </a:prstGeom>
            <a:solidFill>
              <a:schemeClr val="accent1">
                <a:alpha val="80000"/>
              </a:schemeClr>
            </a:solidFill>
          </p:spPr>
          <p:txBody>
            <a:bodyPr/>
            <a:p/>
          </p:txBody>
        </p:sp>
        <p:sp>
          <p:nvSpPr>
            <p:cNvPr name="AutoShape 32" id="32"/>
            <p:cNvSpPr/>
            <p:nvPr/>
          </p:nvSpPr>
          <p:spPr>
            <a:xfrm rot="0">
              <a:off x="689125" y="692781"/>
              <a:ext cx="74704" cy="74704"/>
            </a:xfrm>
            <a:prstGeom prst="ellipse">
              <a:avLst/>
            </a:prstGeom>
            <a:solidFill>
              <a:schemeClr val="accent1">
                <a:alpha val="60000"/>
              </a:schemeClr>
            </a:solidFill>
          </p:spPr>
          <p:txBody>
            <a:bodyPr/>
            <a:p/>
          </p:txBody>
        </p:sp>
        <p:sp>
          <p:nvSpPr>
            <p:cNvPr name="AutoShape 33" id="33"/>
            <p:cNvSpPr/>
            <p:nvPr/>
          </p:nvSpPr>
          <p:spPr>
            <a:xfrm rot="0">
              <a:off x="799768" y="701751"/>
              <a:ext cx="69238" cy="69238"/>
            </a:xfrm>
            <a:prstGeom prst="ellipse">
              <a:avLst/>
            </a:prstGeom>
            <a:solidFill>
              <a:schemeClr val="accent1">
                <a:alpha val="40000"/>
              </a:schemeClr>
            </a:solidFill>
          </p:spPr>
          <p:txBody>
            <a:bodyPr/>
            <a:p/>
          </p:txBody>
        </p:sp>
        <p:sp>
          <p:nvSpPr>
            <p:cNvPr name="AutoShape 34" id="34"/>
            <p:cNvSpPr/>
            <p:nvPr/>
          </p:nvSpPr>
          <p:spPr>
            <a:xfrm rot="0">
              <a:off x="904945" y="697618"/>
              <a:ext cx="65594" cy="65594"/>
            </a:xfrm>
            <a:prstGeom prst="ellipse">
              <a:avLst/>
            </a:prstGeom>
            <a:solidFill>
              <a:schemeClr val="accent1">
                <a:alpha val="20000"/>
              </a:schemeClr>
            </a:solidFill>
          </p:spPr>
          <p:txBody>
            <a:bodyPr/>
            <a:p/>
          </p:txBody>
        </p:sp>
        <p:sp>
          <p:nvSpPr>
            <p:cNvPr name="TextBox 35" id="35"/>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未来发展趋势预测</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210371" y="2249446"/>
            <a:ext cx="6135014" cy="2104339"/>
          </a:xfrm>
          <a:prstGeom prst="rect">
            <a:avLst/>
          </a:prstGeom>
        </p:spPr>
        <p:txBody>
          <a:bodyPr anchor="t" rtlCol="false" lIns="114300" rIns="114300" tIns="57150" bIns="57150" anchorCtr="false" vert="horz" wrap="square">
            <a:spAutoFit/>
          </a:bodyPr>
          <a:lstStyle/>
          <a:p>
            <a:pPr>
              <a:lnSpc>
                <a:spcPct val="120000"/>
              </a:lnSpc>
            </a:pPr>
            <a:r>
              <a:rPr lang="en-US" b="true" sz="5175">
                <a:solidFill>
                  <a:schemeClr val="accent1">
                    <a:alpha val="100000"/>
                  </a:schemeClr>
                </a:solidFill>
                <a:latin typeface="Arial"/>
                <a:ea typeface="Arial"/>
                <a:cs typeface="Arial"/>
              </a:rPr>
              <a:t>数字化转型概述</a:t>
            </a:r>
          </a:p>
        </p:txBody>
      </p:sp>
      <p:sp>
        <p:nvSpPr>
          <p:cNvPr name="TextBox 3" id="3"/>
          <p:cNvSpPr txBox="true"/>
          <p:nvPr/>
        </p:nvSpPr>
        <p:spPr>
          <a:xfrm rot="0">
            <a:off x="1257489" y="2871848"/>
            <a:ext cx="2148230" cy="1055827"/>
          </a:xfrm>
          <a:prstGeom prst="rect">
            <a:avLst/>
          </a:prstGeom>
        </p:spPr>
        <p:txBody>
          <a:bodyPr anchor="ctr" rtlCol="false" lIns="114300" rIns="114300" tIns="57150" bIns="57150" anchorCtr="false" vert="horz" wrap="square">
            <a:spAutoFit/>
          </a:bodyPr>
          <a:lstStyle/>
          <a:p>
            <a:pPr algn="ctr">
              <a:lnSpc>
                <a:spcPct val="77000"/>
              </a:lnSpc>
            </a:pPr>
            <a:r>
              <a:rPr lang="en-US" b="true" sz="3450">
                <a:solidFill>
                  <a:schemeClr val="accent1">
                    <a:alpha val="100000"/>
                  </a:schemeClr>
                </a:solidFill>
                <a:latin typeface="Arial"/>
                <a:ea typeface="Arial"/>
                <a:cs typeface="Arial"/>
              </a:rPr>
              <a:t>01</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78323" y="2427298"/>
            <a:ext cx="9829191" cy="1494739"/>
          </a:xfrm>
          <a:prstGeom prst="rect">
            <a:avLst/>
          </a:prstGeom>
        </p:spPr>
        <p:txBody>
          <a:bodyPr anchor="t" rtlCol="false" lIns="114300" rIns="114300" tIns="57150" bIns="57150" anchorCtr="false" vert="horz" wrap="square">
            <a:spAutoFit/>
          </a:bodyPr>
          <a:lstStyle/>
          <a:p>
            <a:pPr>
              <a:lnSpc>
                <a:spcPct val="77000"/>
              </a:lnSpc>
            </a:pPr>
            <a:r>
              <a:rPr lang="en-US" b="true" sz="9225">
                <a:solidFill>
                  <a:schemeClr val="accent1">
                    <a:alpha val="100000"/>
                  </a:schemeClr>
                </a:solidFill>
                <a:latin typeface="Arial"/>
                <a:ea typeface="Arial"/>
                <a:cs typeface="Arial"/>
              </a:rPr>
              <a:t>THANKS.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163" r="163"/>
          <a:stretch>
            <a:fillRect/>
          </a:stretch>
        </p:blipFill>
        <p:spPr>
          <a:xfrm rot="0">
            <a:off x="3909691" y="1250241"/>
            <a:ext cx="7848600" cy="5248275"/>
          </a:xfrm>
          <a:prstGeom prst="rect">
            <a:avLst/>
          </a:prstGeom>
        </p:spPr>
      </p:pic>
      <p:sp>
        <p:nvSpPr>
          <p:cNvPr name="AutoShape 3" id="3"/>
          <p:cNvSpPr/>
          <p:nvPr/>
        </p:nvSpPr>
        <p:spPr>
          <a:xfrm rot="0">
            <a:off x="466496" y="3766754"/>
            <a:ext cx="3974251" cy="2472718"/>
          </a:xfrm>
          <a:prstGeom prst="rect">
            <a:avLst/>
          </a:prstGeom>
          <a:solidFill>
            <a:schemeClr val="accent1">
              <a:lumMod val="75000"/>
              <a:alpha val="76862"/>
            </a:schemeClr>
          </a:solidFill>
        </p:spPr>
        <p:txBody>
          <a:bodyPr/>
          <a:p/>
        </p:txBody>
      </p:sp>
      <p:sp>
        <p:nvSpPr>
          <p:cNvPr name="AutoShape 4" id="4"/>
          <p:cNvSpPr/>
          <p:nvPr/>
        </p:nvSpPr>
        <p:spPr>
          <a:xfrm rot="0">
            <a:off x="563624" y="1824409"/>
            <a:ext cx="2936423" cy="1604591"/>
          </a:xfrm>
          <a:prstGeom prst="rect">
            <a:avLst/>
          </a:prstGeom>
        </p:spPr>
        <p:txBody>
          <a:bodyPr anchor="t" rtlCol="false" tIns="45720" lIns="91440" bIns="45720" rIns="91440" anchorCtr="false" vert="horz" wrap="square">
            <a:noAutofit/>
          </a:bodyPr>
          <a:lstStyle/>
          <a:p>
            <a:pPr algn="l">
              <a:lnSpc>
                <a:spcPct val="150000"/>
              </a:lnSpc>
              <a:spcBef>
                <a:spcPts val="270"/>
              </a:spcBef>
              <a:defRPr/>
            </a:pPr>
            <a:r>
              <a:rPr lang="en-US" sz="1350">
                <a:solidFill>
                  <a:schemeClr val="dk1">
                    <a:alpha val="100000"/>
                  </a:schemeClr>
                </a:solidFill>
                <a:latin typeface="Microsoft Yahei"/>
                <a:ea typeface="Microsoft Yahei"/>
                <a:cs typeface="Microsoft Yahei"/>
              </a:rPr>
              <a:t>利用先进的信息技术，推动企业业务模式、组织结构和企业文化等方面的全面变革。</a:t>
            </a:r>
            <a:endParaRPr lang="en-US" sz="1100"/>
          </a:p>
        </p:txBody>
      </p:sp>
      <p:sp>
        <p:nvSpPr>
          <p:cNvPr name="AutoShape 5" id="5"/>
          <p:cNvSpPr/>
          <p:nvPr/>
        </p:nvSpPr>
        <p:spPr>
          <a:xfrm rot="0">
            <a:off x="601724" y="4315960"/>
            <a:ext cx="3052052" cy="1604591"/>
          </a:xfrm>
          <a:prstGeom prst="rect">
            <a:avLst/>
          </a:prstGeom>
        </p:spPr>
        <p:txBody>
          <a:bodyPr anchor="t" rtlCol="false" tIns="45720" lIns="91440" bIns="45720" rIns="91440" anchorCtr="false" vert="horz" wrap="square">
            <a:noAutofit/>
          </a:bodyPr>
          <a:lstStyle/>
          <a:p>
            <a:pPr algn="l">
              <a:lnSpc>
                <a:spcPct val="150000"/>
              </a:lnSpc>
              <a:spcBef>
                <a:spcPts val="270"/>
              </a:spcBef>
              <a:defRPr/>
            </a:pPr>
            <a:r>
              <a:rPr lang="en-US" sz="1350">
                <a:solidFill>
                  <a:srgbClr val="FFFFFF">
                    <a:alpha val="100000"/>
                  </a:srgbClr>
                </a:solidFill>
                <a:latin typeface="Microsoft Yahei"/>
                <a:ea typeface="Microsoft Yahei"/>
                <a:cs typeface="Microsoft Yahei"/>
              </a:rPr>
              <a:t>随着互联网、大数据、人工智能等技术的快速发展，企业面临的市场环境和竞争态势发生深刻变化，数字化转型成为企业发展的重要趋势。</a:t>
            </a:r>
            <a:endParaRPr lang="en-US" sz="1100"/>
          </a:p>
        </p:txBody>
      </p:sp>
      <p:grpSp>
        <p:nvGrpSpPr>
          <p:cNvPr name="Group 6" id="6"/>
          <p:cNvGrpSpPr/>
          <p:nvPr/>
        </p:nvGrpSpPr>
        <p:grpSpPr>
          <a:xfrm rot="0">
            <a:off x="454963" y="93878"/>
            <a:ext cx="10641129" cy="914400"/>
            <a:chOff x="454963" y="93878"/>
            <a:chExt cx="10641129" cy="914400"/>
          </a:xfrm>
        </p:grpSpPr>
        <p:sp>
          <p:nvSpPr>
            <p:cNvPr name="AutoShape 7" id="7"/>
            <p:cNvSpPr/>
            <p:nvPr/>
          </p:nvSpPr>
          <p:spPr>
            <a:xfrm rot="0">
              <a:off x="454963" y="331168"/>
              <a:ext cx="84147" cy="84147"/>
            </a:xfrm>
            <a:prstGeom prst="ellipse">
              <a:avLst/>
            </a:prstGeom>
            <a:solidFill>
              <a:schemeClr val="accent1">
                <a:alpha val="100000"/>
              </a:schemeClr>
            </a:solidFill>
          </p:spPr>
          <p:txBody>
            <a:bodyPr/>
            <a:p/>
          </p:txBody>
        </p:sp>
        <p:sp>
          <p:nvSpPr>
            <p:cNvPr name="AutoShape 8" id="8"/>
            <p:cNvSpPr/>
            <p:nvPr/>
          </p:nvSpPr>
          <p:spPr>
            <a:xfrm rot="0">
              <a:off x="575049" y="337743"/>
              <a:ext cx="78137" cy="78137"/>
            </a:xfrm>
            <a:prstGeom prst="ellipse">
              <a:avLst/>
            </a:prstGeom>
            <a:solidFill>
              <a:schemeClr val="accent1">
                <a:alpha val="80000"/>
              </a:schemeClr>
            </a:solidFill>
          </p:spPr>
          <p:txBody>
            <a:bodyPr/>
            <a:p/>
          </p:txBody>
        </p:sp>
        <p:sp>
          <p:nvSpPr>
            <p:cNvPr name="AutoShape 9" id="9"/>
            <p:cNvSpPr/>
            <p:nvPr/>
          </p:nvSpPr>
          <p:spPr>
            <a:xfrm rot="0">
              <a:off x="689125" y="339460"/>
              <a:ext cx="74704" cy="74704"/>
            </a:xfrm>
            <a:prstGeom prst="ellipse">
              <a:avLst/>
            </a:prstGeom>
            <a:solidFill>
              <a:schemeClr val="accent1">
                <a:alpha val="60000"/>
              </a:schemeClr>
            </a:solidFill>
          </p:spPr>
          <p:txBody>
            <a:bodyPr/>
            <a:p/>
          </p:txBody>
        </p:sp>
        <p:sp>
          <p:nvSpPr>
            <p:cNvPr name="AutoShape 10" id="10"/>
            <p:cNvSpPr/>
            <p:nvPr/>
          </p:nvSpPr>
          <p:spPr>
            <a:xfrm rot="0">
              <a:off x="799768" y="348430"/>
              <a:ext cx="69238" cy="69238"/>
            </a:xfrm>
            <a:prstGeom prst="ellipse">
              <a:avLst/>
            </a:prstGeom>
            <a:solidFill>
              <a:schemeClr val="accent1">
                <a:alpha val="40000"/>
              </a:schemeClr>
            </a:solidFill>
          </p:spPr>
          <p:txBody>
            <a:bodyPr/>
            <a:p/>
          </p:txBody>
        </p:sp>
        <p:sp>
          <p:nvSpPr>
            <p:cNvPr name="AutoShape 11" id="11"/>
            <p:cNvSpPr/>
            <p:nvPr/>
          </p:nvSpPr>
          <p:spPr>
            <a:xfrm rot="0">
              <a:off x="904945" y="344297"/>
              <a:ext cx="65594" cy="65594"/>
            </a:xfrm>
            <a:prstGeom prst="ellipse">
              <a:avLst/>
            </a:prstGeom>
            <a:solidFill>
              <a:schemeClr val="accent1">
                <a:alpha val="20000"/>
              </a:schemeClr>
            </a:solidFill>
          </p:spPr>
          <p:txBody>
            <a:bodyPr/>
            <a:p/>
          </p:txBody>
        </p:sp>
        <p:sp>
          <p:nvSpPr>
            <p:cNvPr name="AutoShape 12" id="12"/>
            <p:cNvSpPr/>
            <p:nvPr/>
          </p:nvSpPr>
          <p:spPr>
            <a:xfrm rot="0">
              <a:off x="454963" y="448942"/>
              <a:ext cx="84147" cy="84147"/>
            </a:xfrm>
            <a:prstGeom prst="ellipse">
              <a:avLst/>
            </a:prstGeom>
            <a:solidFill>
              <a:schemeClr val="accent1">
                <a:alpha val="100000"/>
              </a:schemeClr>
            </a:solidFill>
          </p:spPr>
          <p:txBody>
            <a:bodyPr/>
            <a:p/>
          </p:txBody>
        </p:sp>
        <p:sp>
          <p:nvSpPr>
            <p:cNvPr name="AutoShape 13" id="13"/>
            <p:cNvSpPr/>
            <p:nvPr/>
          </p:nvSpPr>
          <p:spPr>
            <a:xfrm rot="0">
              <a:off x="575049" y="455517"/>
              <a:ext cx="78137" cy="78137"/>
            </a:xfrm>
            <a:prstGeom prst="ellipse">
              <a:avLst/>
            </a:prstGeom>
            <a:solidFill>
              <a:schemeClr val="accent1">
                <a:alpha val="80000"/>
              </a:schemeClr>
            </a:solidFill>
          </p:spPr>
          <p:txBody>
            <a:bodyPr/>
            <a:p/>
          </p:txBody>
        </p:sp>
        <p:sp>
          <p:nvSpPr>
            <p:cNvPr name="AutoShape 14" id="14"/>
            <p:cNvSpPr/>
            <p:nvPr/>
          </p:nvSpPr>
          <p:spPr>
            <a:xfrm rot="0">
              <a:off x="689125" y="457233"/>
              <a:ext cx="74704" cy="74704"/>
            </a:xfrm>
            <a:prstGeom prst="ellipse">
              <a:avLst/>
            </a:prstGeom>
            <a:solidFill>
              <a:schemeClr val="accent1">
                <a:alpha val="60000"/>
              </a:schemeClr>
            </a:solidFill>
          </p:spPr>
          <p:txBody>
            <a:bodyPr/>
            <a:p/>
          </p:txBody>
        </p:sp>
        <p:sp>
          <p:nvSpPr>
            <p:cNvPr name="AutoShape 15" id="15"/>
            <p:cNvSpPr/>
            <p:nvPr/>
          </p:nvSpPr>
          <p:spPr>
            <a:xfrm rot="0">
              <a:off x="799768" y="466203"/>
              <a:ext cx="69238" cy="69238"/>
            </a:xfrm>
            <a:prstGeom prst="ellipse">
              <a:avLst/>
            </a:prstGeom>
            <a:solidFill>
              <a:schemeClr val="accent1">
                <a:alpha val="40000"/>
              </a:schemeClr>
            </a:solidFill>
          </p:spPr>
          <p:txBody>
            <a:bodyPr/>
            <a:p/>
          </p:txBody>
        </p:sp>
        <p:sp>
          <p:nvSpPr>
            <p:cNvPr name="AutoShape 16" id="16"/>
            <p:cNvSpPr/>
            <p:nvPr/>
          </p:nvSpPr>
          <p:spPr>
            <a:xfrm rot="0">
              <a:off x="904945" y="462070"/>
              <a:ext cx="65594" cy="65594"/>
            </a:xfrm>
            <a:prstGeom prst="ellipse">
              <a:avLst/>
            </a:prstGeom>
            <a:solidFill>
              <a:schemeClr val="accent1">
                <a:alpha val="20000"/>
              </a:schemeClr>
            </a:solidFill>
          </p:spPr>
          <p:txBody>
            <a:bodyPr/>
            <a:p/>
          </p:txBody>
        </p:sp>
        <p:sp>
          <p:nvSpPr>
            <p:cNvPr name="AutoShape 17" id="17"/>
            <p:cNvSpPr/>
            <p:nvPr/>
          </p:nvSpPr>
          <p:spPr>
            <a:xfrm rot="0">
              <a:off x="454963" y="566715"/>
              <a:ext cx="84147" cy="84147"/>
            </a:xfrm>
            <a:prstGeom prst="ellipse">
              <a:avLst/>
            </a:prstGeom>
            <a:solidFill>
              <a:schemeClr val="accent1">
                <a:alpha val="100000"/>
              </a:schemeClr>
            </a:solidFill>
          </p:spPr>
          <p:txBody>
            <a:bodyPr/>
            <a:p/>
          </p:txBody>
        </p:sp>
        <p:sp>
          <p:nvSpPr>
            <p:cNvPr name="AutoShape 18" id="18"/>
            <p:cNvSpPr/>
            <p:nvPr/>
          </p:nvSpPr>
          <p:spPr>
            <a:xfrm rot="0">
              <a:off x="575049" y="573291"/>
              <a:ext cx="78137" cy="78137"/>
            </a:xfrm>
            <a:prstGeom prst="ellipse">
              <a:avLst/>
            </a:prstGeom>
            <a:solidFill>
              <a:schemeClr val="accent1">
                <a:alpha val="80000"/>
              </a:schemeClr>
            </a:solidFill>
          </p:spPr>
          <p:txBody>
            <a:bodyPr/>
            <a:p/>
          </p:txBody>
        </p:sp>
        <p:sp>
          <p:nvSpPr>
            <p:cNvPr name="AutoShape 19" id="19"/>
            <p:cNvSpPr/>
            <p:nvPr/>
          </p:nvSpPr>
          <p:spPr>
            <a:xfrm rot="0">
              <a:off x="689125" y="575007"/>
              <a:ext cx="74704" cy="74704"/>
            </a:xfrm>
            <a:prstGeom prst="ellipse">
              <a:avLst/>
            </a:prstGeom>
            <a:solidFill>
              <a:schemeClr val="accent1">
                <a:alpha val="60000"/>
              </a:schemeClr>
            </a:solidFill>
          </p:spPr>
          <p:txBody>
            <a:bodyPr/>
            <a:p/>
          </p:txBody>
        </p:sp>
        <p:sp>
          <p:nvSpPr>
            <p:cNvPr name="AutoShape 20" id="20"/>
            <p:cNvSpPr/>
            <p:nvPr/>
          </p:nvSpPr>
          <p:spPr>
            <a:xfrm rot="0">
              <a:off x="799768" y="583977"/>
              <a:ext cx="69238" cy="69238"/>
            </a:xfrm>
            <a:prstGeom prst="ellipse">
              <a:avLst/>
            </a:prstGeom>
            <a:solidFill>
              <a:schemeClr val="accent1">
                <a:alpha val="40000"/>
              </a:schemeClr>
            </a:solidFill>
          </p:spPr>
          <p:txBody>
            <a:bodyPr/>
            <a:p/>
          </p:txBody>
        </p:sp>
        <p:sp>
          <p:nvSpPr>
            <p:cNvPr name="AutoShape 21" id="21"/>
            <p:cNvSpPr/>
            <p:nvPr/>
          </p:nvSpPr>
          <p:spPr>
            <a:xfrm rot="0">
              <a:off x="904945" y="579844"/>
              <a:ext cx="65594" cy="65594"/>
            </a:xfrm>
            <a:prstGeom prst="ellipse">
              <a:avLst/>
            </a:prstGeom>
            <a:solidFill>
              <a:schemeClr val="accent1">
                <a:alpha val="20000"/>
              </a:schemeClr>
            </a:solidFill>
          </p:spPr>
          <p:txBody>
            <a:bodyPr/>
            <a:p/>
          </p:txBody>
        </p:sp>
        <p:sp>
          <p:nvSpPr>
            <p:cNvPr name="AutoShape 22" id="22"/>
            <p:cNvSpPr/>
            <p:nvPr/>
          </p:nvSpPr>
          <p:spPr>
            <a:xfrm rot="0">
              <a:off x="454963" y="684489"/>
              <a:ext cx="84147" cy="84147"/>
            </a:xfrm>
            <a:prstGeom prst="ellipse">
              <a:avLst/>
            </a:prstGeom>
            <a:solidFill>
              <a:schemeClr val="accent1">
                <a:alpha val="100000"/>
              </a:schemeClr>
            </a:solidFill>
          </p:spPr>
          <p:txBody>
            <a:bodyPr/>
            <a:p/>
          </p:txBody>
        </p:sp>
        <p:sp>
          <p:nvSpPr>
            <p:cNvPr name="AutoShape 23" id="23"/>
            <p:cNvSpPr/>
            <p:nvPr/>
          </p:nvSpPr>
          <p:spPr>
            <a:xfrm rot="0">
              <a:off x="575049" y="691064"/>
              <a:ext cx="78137" cy="78137"/>
            </a:xfrm>
            <a:prstGeom prst="ellipse">
              <a:avLst/>
            </a:prstGeom>
            <a:solidFill>
              <a:schemeClr val="accent1">
                <a:alpha val="80000"/>
              </a:schemeClr>
            </a:solidFill>
          </p:spPr>
          <p:txBody>
            <a:bodyPr/>
            <a:p/>
          </p:txBody>
        </p:sp>
        <p:sp>
          <p:nvSpPr>
            <p:cNvPr name="AutoShape 24" id="24"/>
            <p:cNvSpPr/>
            <p:nvPr/>
          </p:nvSpPr>
          <p:spPr>
            <a:xfrm rot="0">
              <a:off x="689125" y="692781"/>
              <a:ext cx="74704" cy="74704"/>
            </a:xfrm>
            <a:prstGeom prst="ellipse">
              <a:avLst/>
            </a:prstGeom>
            <a:solidFill>
              <a:schemeClr val="accent1">
                <a:alpha val="60000"/>
              </a:schemeClr>
            </a:solidFill>
          </p:spPr>
          <p:txBody>
            <a:bodyPr/>
            <a:p/>
          </p:txBody>
        </p:sp>
        <p:sp>
          <p:nvSpPr>
            <p:cNvPr name="AutoShape 25" id="25"/>
            <p:cNvSpPr/>
            <p:nvPr/>
          </p:nvSpPr>
          <p:spPr>
            <a:xfrm rot="0">
              <a:off x="799768" y="701751"/>
              <a:ext cx="69238" cy="69238"/>
            </a:xfrm>
            <a:prstGeom prst="ellipse">
              <a:avLst/>
            </a:prstGeom>
            <a:solidFill>
              <a:schemeClr val="accent1">
                <a:alpha val="40000"/>
              </a:schemeClr>
            </a:solidFill>
          </p:spPr>
          <p:txBody>
            <a:bodyPr/>
            <a:p/>
          </p:txBody>
        </p:sp>
        <p:sp>
          <p:nvSpPr>
            <p:cNvPr name="AutoShape 26" id="26"/>
            <p:cNvSpPr/>
            <p:nvPr/>
          </p:nvSpPr>
          <p:spPr>
            <a:xfrm rot="0">
              <a:off x="904945" y="697618"/>
              <a:ext cx="65594" cy="65594"/>
            </a:xfrm>
            <a:prstGeom prst="ellipse">
              <a:avLst/>
            </a:prstGeom>
            <a:solidFill>
              <a:schemeClr val="accent1">
                <a:alpha val="20000"/>
              </a:schemeClr>
            </a:solidFill>
          </p:spPr>
          <p:txBody>
            <a:bodyPr/>
            <a:p/>
          </p:txBody>
        </p:sp>
        <p:sp>
          <p:nvSpPr>
            <p:cNvPr name="TextBox 27" id="27"/>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定义与背景</a:t>
              </a:r>
            </a:p>
          </p:txBody>
        </p:sp>
      </p:grpSp>
      <p:sp>
        <p:nvSpPr>
          <p:cNvPr name="AutoShape 28" id="28"/>
          <p:cNvSpPr/>
          <p:nvPr/>
        </p:nvSpPr>
        <p:spPr>
          <a:xfrm rot="0">
            <a:off x="601724" y="3976765"/>
            <a:ext cx="2936423" cy="339195"/>
          </a:xfrm>
          <a:prstGeom prst="rect">
            <a:avLst/>
          </a:prstGeom>
        </p:spPr>
        <p:txBody>
          <a:bodyPr anchor="t" rtlCol="false" tIns="45720" lIns="91440" bIns="45720" rIns="91440" anchorCtr="false" vert="horz" wrap="square">
            <a:noAutofit/>
          </a:bodyPr>
          <a:lstStyle/>
          <a:p>
            <a:pPr algn="just">
              <a:defRPr/>
            </a:pPr>
            <a:r>
              <a:rPr lang="en-US" b="true" sz="1575">
                <a:solidFill>
                  <a:srgbClr val="FFFFFF">
                    <a:alpha val="100000"/>
                  </a:srgbClr>
                </a:solidFill>
                <a:latin typeface="Microsoft Yahei"/>
                <a:ea typeface="Microsoft Yahei"/>
                <a:cs typeface="Microsoft Yahei"/>
              </a:rPr>
              <a:t>数字化转型背景</a:t>
            </a:r>
            <a:endParaRPr lang="en-US" sz="1100"/>
          </a:p>
        </p:txBody>
      </p:sp>
      <p:sp>
        <p:nvSpPr>
          <p:cNvPr name="AutoShape 29" id="29"/>
          <p:cNvSpPr/>
          <p:nvPr/>
        </p:nvSpPr>
        <p:spPr>
          <a:xfrm rot="0">
            <a:off x="563624" y="1405309"/>
            <a:ext cx="2936423" cy="339195"/>
          </a:xfrm>
          <a:prstGeom prst="rect">
            <a:avLst/>
          </a:prstGeom>
        </p:spPr>
        <p:txBody>
          <a:bodyPr anchor="t" rtlCol="false" tIns="45720" lIns="91440" bIns="45720" rIns="91440" anchorCtr="false" vert="horz" wrap="square">
            <a:noAutofit/>
          </a:bodyPr>
          <a:lstStyle/>
          <a:p>
            <a:pPr algn="just">
              <a:defRPr/>
            </a:pPr>
            <a:r>
              <a:rPr lang="en-US" b="true" sz="1575">
                <a:solidFill>
                  <a:schemeClr val="accent1">
                    <a:alpha val="100000"/>
                  </a:schemeClr>
                </a:solidFill>
                <a:latin typeface="Microsoft Yahei"/>
                <a:ea typeface="Microsoft Yahei"/>
                <a:cs typeface="Microsoft Yahei"/>
              </a:rPr>
              <a:t>数字化转型定义</a:t>
            </a:r>
            <a:endParaRPr lang="en-US" sz="1100"/>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30365" r="30365"/>
          <a:stretch>
            <a:fillRect/>
          </a:stretch>
        </p:blipFill>
        <p:spPr>
          <a:xfrm rot="0">
            <a:off x="875314" y="1869245"/>
            <a:ext cx="2050689" cy="3916435"/>
          </a:xfrm>
          <a:prstGeom prst="rect">
            <a:avLst/>
          </a:prstGeom>
        </p:spPr>
      </p:pic>
      <p:pic>
        <p:nvPicPr>
          <p:cNvPr name="Picture 3" id="3"/>
          <p:cNvPicPr>
            <a:picLocks noChangeAspect="true"/>
          </p:cNvPicPr>
          <p:nvPr/>
        </p:nvPicPr>
        <p:blipFill>
          <a:blip r:embed="rId4"/>
          <a:srcRect l="23819" r="23819"/>
          <a:stretch>
            <a:fillRect/>
          </a:stretch>
        </p:blipFill>
        <p:spPr>
          <a:xfrm rot="0">
            <a:off x="5906739" y="1869245"/>
            <a:ext cx="2050689" cy="3916435"/>
          </a:xfrm>
          <a:prstGeom prst="rect">
            <a:avLst/>
          </a:prstGeom>
        </p:spPr>
      </p:pic>
      <p:pic>
        <p:nvPicPr>
          <p:cNvPr name="Picture 4" id="4"/>
          <p:cNvPicPr>
            <a:picLocks noChangeAspect="true"/>
          </p:cNvPicPr>
          <p:nvPr/>
        </p:nvPicPr>
        <p:blipFill>
          <a:blip r:embed="rId5"/>
          <a:srcRect l="23819" r="23819"/>
          <a:stretch>
            <a:fillRect/>
          </a:stretch>
        </p:blipFill>
        <p:spPr>
          <a:xfrm rot="0">
            <a:off x="3391027" y="1869245"/>
            <a:ext cx="2050689" cy="3916435"/>
          </a:xfrm>
          <a:prstGeom prst="rect">
            <a:avLst/>
          </a:prstGeom>
        </p:spPr>
      </p:pic>
      <p:sp>
        <p:nvSpPr>
          <p:cNvPr name="Freeform 5" id="5"/>
          <p:cNvSpPr/>
          <p:nvPr/>
        </p:nvSpPr>
        <p:spPr>
          <a:xfrm rot="0">
            <a:off x="8503615" y="1869245"/>
            <a:ext cx="300899" cy="495300"/>
          </a:xfrm>
          <a:custGeom>
            <a:avLst/>
            <a:gdLst/>
            <a:ahLst/>
            <a:cxnLst/>
            <a:rect r="r" b="b" t="t" l="l"/>
            <a:pathLst>
              <a:path h="607851" w="369275">
                <a:moveTo>
                  <a:pt x="139276" y="570066"/>
                </a:moveTo>
                <a:cubicBezTo>
                  <a:pt x="144275" y="565371"/>
                  <a:pt x="152183" y="565744"/>
                  <a:pt x="156809" y="570811"/>
                </a:cubicBezTo>
                <a:cubicBezTo>
                  <a:pt x="171730" y="587133"/>
                  <a:pt x="197544" y="587133"/>
                  <a:pt x="212465" y="570811"/>
                </a:cubicBezTo>
                <a:cubicBezTo>
                  <a:pt x="217091" y="565744"/>
                  <a:pt x="224999" y="565371"/>
                  <a:pt x="229998" y="570066"/>
                </a:cubicBezTo>
                <a:cubicBezTo>
                  <a:pt x="235071" y="574687"/>
                  <a:pt x="235444" y="582512"/>
                  <a:pt x="230818" y="587580"/>
                </a:cubicBezTo>
                <a:cubicBezTo>
                  <a:pt x="218956" y="600473"/>
                  <a:pt x="202170" y="607851"/>
                  <a:pt x="184637" y="607851"/>
                </a:cubicBezTo>
                <a:cubicBezTo>
                  <a:pt x="167105" y="607851"/>
                  <a:pt x="150318" y="600473"/>
                  <a:pt x="138456" y="587580"/>
                </a:cubicBezTo>
                <a:cubicBezTo>
                  <a:pt x="133830" y="582512"/>
                  <a:pt x="134203" y="574687"/>
                  <a:pt x="139276" y="570066"/>
                </a:cubicBezTo>
                <a:close/>
                <a:moveTo>
                  <a:pt x="273919" y="497785"/>
                </a:moveTo>
                <a:cubicBezTo>
                  <a:pt x="280558" y="496146"/>
                  <a:pt x="287345" y="500169"/>
                  <a:pt x="288986" y="506874"/>
                </a:cubicBezTo>
                <a:cubicBezTo>
                  <a:pt x="290627" y="513505"/>
                  <a:pt x="286599" y="520210"/>
                  <a:pt x="279961" y="521849"/>
                </a:cubicBezTo>
                <a:cubicBezTo>
                  <a:pt x="218426" y="537271"/>
                  <a:pt x="156891" y="552619"/>
                  <a:pt x="95356" y="567966"/>
                </a:cubicBezTo>
                <a:cubicBezTo>
                  <a:pt x="88717" y="569605"/>
                  <a:pt x="81930" y="565582"/>
                  <a:pt x="80289" y="558951"/>
                </a:cubicBezTo>
                <a:cubicBezTo>
                  <a:pt x="78648" y="552321"/>
                  <a:pt x="82676" y="545541"/>
                  <a:pt x="89314" y="543902"/>
                </a:cubicBezTo>
                <a:cubicBezTo>
                  <a:pt x="150849" y="528554"/>
                  <a:pt x="212384" y="513207"/>
                  <a:pt x="273919" y="497785"/>
                </a:cubicBezTo>
                <a:close/>
                <a:moveTo>
                  <a:pt x="273919" y="452696"/>
                </a:moveTo>
                <a:cubicBezTo>
                  <a:pt x="280558" y="450984"/>
                  <a:pt x="287345" y="455003"/>
                  <a:pt x="288986" y="461701"/>
                </a:cubicBezTo>
                <a:cubicBezTo>
                  <a:pt x="290627" y="468325"/>
                  <a:pt x="286599" y="475024"/>
                  <a:pt x="279961" y="476736"/>
                </a:cubicBezTo>
                <a:cubicBezTo>
                  <a:pt x="218426" y="492067"/>
                  <a:pt x="156891" y="507399"/>
                  <a:pt x="95356" y="522731"/>
                </a:cubicBezTo>
                <a:cubicBezTo>
                  <a:pt x="88717" y="524443"/>
                  <a:pt x="81930" y="520350"/>
                  <a:pt x="80289" y="513726"/>
                </a:cubicBezTo>
                <a:cubicBezTo>
                  <a:pt x="78648" y="507102"/>
                  <a:pt x="82676" y="500403"/>
                  <a:pt x="89314" y="498691"/>
                </a:cubicBezTo>
                <a:cubicBezTo>
                  <a:pt x="150849" y="483360"/>
                  <a:pt x="212384" y="468028"/>
                  <a:pt x="273919" y="452696"/>
                </a:cubicBezTo>
                <a:close/>
                <a:moveTo>
                  <a:pt x="184673" y="227009"/>
                </a:moveTo>
                <a:cubicBezTo>
                  <a:pt x="189222" y="227009"/>
                  <a:pt x="193698" y="227158"/>
                  <a:pt x="198173" y="227456"/>
                </a:cubicBezTo>
                <a:cubicBezTo>
                  <a:pt x="202723" y="227829"/>
                  <a:pt x="207273" y="228276"/>
                  <a:pt x="211748" y="228947"/>
                </a:cubicBezTo>
                <a:cubicBezTo>
                  <a:pt x="216223" y="229617"/>
                  <a:pt x="220773" y="230437"/>
                  <a:pt x="225248" y="231406"/>
                </a:cubicBezTo>
                <a:cubicBezTo>
                  <a:pt x="229723" y="232449"/>
                  <a:pt x="234199" y="233567"/>
                  <a:pt x="238674" y="234908"/>
                </a:cubicBezTo>
                <a:cubicBezTo>
                  <a:pt x="248370" y="237740"/>
                  <a:pt x="250757" y="250408"/>
                  <a:pt x="242776" y="256593"/>
                </a:cubicBezTo>
                <a:cubicBezTo>
                  <a:pt x="242403" y="256891"/>
                  <a:pt x="242030" y="257190"/>
                  <a:pt x="241657" y="257562"/>
                </a:cubicBezTo>
                <a:cubicBezTo>
                  <a:pt x="241284" y="257935"/>
                  <a:pt x="240837" y="258307"/>
                  <a:pt x="240464" y="258680"/>
                </a:cubicBezTo>
                <a:cubicBezTo>
                  <a:pt x="240091" y="259127"/>
                  <a:pt x="239644" y="259574"/>
                  <a:pt x="239271" y="260021"/>
                </a:cubicBezTo>
                <a:cubicBezTo>
                  <a:pt x="238823" y="260543"/>
                  <a:pt x="238450" y="261065"/>
                  <a:pt x="238003" y="261586"/>
                </a:cubicBezTo>
                <a:cubicBezTo>
                  <a:pt x="237555" y="262182"/>
                  <a:pt x="237182" y="262779"/>
                  <a:pt x="236735" y="263449"/>
                </a:cubicBezTo>
                <a:cubicBezTo>
                  <a:pt x="236287" y="264120"/>
                  <a:pt x="235914" y="264791"/>
                  <a:pt x="235467" y="265461"/>
                </a:cubicBezTo>
                <a:cubicBezTo>
                  <a:pt x="235019" y="266206"/>
                  <a:pt x="234646" y="266952"/>
                  <a:pt x="234199" y="267697"/>
                </a:cubicBezTo>
                <a:cubicBezTo>
                  <a:pt x="233826" y="268442"/>
                  <a:pt x="233453" y="269187"/>
                  <a:pt x="233080" y="269932"/>
                </a:cubicBezTo>
                <a:cubicBezTo>
                  <a:pt x="232632" y="270827"/>
                  <a:pt x="232259" y="271721"/>
                  <a:pt x="231812" y="272615"/>
                </a:cubicBezTo>
                <a:cubicBezTo>
                  <a:pt x="231439" y="273584"/>
                  <a:pt x="230991" y="274553"/>
                  <a:pt x="230618" y="275521"/>
                </a:cubicBezTo>
                <a:cubicBezTo>
                  <a:pt x="230171" y="276565"/>
                  <a:pt x="229798" y="277608"/>
                  <a:pt x="229425" y="278726"/>
                </a:cubicBezTo>
                <a:cubicBezTo>
                  <a:pt x="228978" y="279844"/>
                  <a:pt x="228605" y="280961"/>
                  <a:pt x="228232" y="282079"/>
                </a:cubicBezTo>
                <a:cubicBezTo>
                  <a:pt x="227859" y="283271"/>
                  <a:pt x="227486" y="284464"/>
                  <a:pt x="227113" y="285656"/>
                </a:cubicBezTo>
                <a:cubicBezTo>
                  <a:pt x="226740" y="286923"/>
                  <a:pt x="226367" y="288190"/>
                  <a:pt x="225994" y="289457"/>
                </a:cubicBezTo>
                <a:cubicBezTo>
                  <a:pt x="225621" y="290798"/>
                  <a:pt x="225248" y="292214"/>
                  <a:pt x="224950" y="293555"/>
                </a:cubicBezTo>
                <a:cubicBezTo>
                  <a:pt x="224577" y="294971"/>
                  <a:pt x="224204" y="296387"/>
                  <a:pt x="223906" y="297803"/>
                </a:cubicBezTo>
                <a:cubicBezTo>
                  <a:pt x="223533" y="299293"/>
                  <a:pt x="223234" y="300784"/>
                  <a:pt x="222936" y="302274"/>
                </a:cubicBezTo>
                <a:cubicBezTo>
                  <a:pt x="222265" y="305478"/>
                  <a:pt x="221593" y="308608"/>
                  <a:pt x="221071" y="311813"/>
                </a:cubicBezTo>
                <a:cubicBezTo>
                  <a:pt x="220475" y="315315"/>
                  <a:pt x="219878" y="318817"/>
                  <a:pt x="219430" y="322245"/>
                </a:cubicBezTo>
                <a:cubicBezTo>
                  <a:pt x="218983" y="325152"/>
                  <a:pt x="218610" y="328058"/>
                  <a:pt x="218237" y="330964"/>
                </a:cubicBezTo>
                <a:cubicBezTo>
                  <a:pt x="217789" y="334914"/>
                  <a:pt x="217342" y="338938"/>
                  <a:pt x="216969" y="342887"/>
                </a:cubicBezTo>
                <a:cubicBezTo>
                  <a:pt x="216521" y="347135"/>
                  <a:pt x="216148" y="351383"/>
                  <a:pt x="215776" y="355630"/>
                </a:cubicBezTo>
                <a:cubicBezTo>
                  <a:pt x="215477" y="360101"/>
                  <a:pt x="215179" y="364647"/>
                  <a:pt x="214880" y="369193"/>
                </a:cubicBezTo>
                <a:cubicBezTo>
                  <a:pt x="214508" y="376049"/>
                  <a:pt x="208615" y="381265"/>
                  <a:pt x="201753" y="380818"/>
                </a:cubicBezTo>
                <a:cubicBezTo>
                  <a:pt x="194891" y="380445"/>
                  <a:pt x="189670" y="374558"/>
                  <a:pt x="190117" y="367702"/>
                </a:cubicBezTo>
                <a:cubicBezTo>
                  <a:pt x="190490" y="361517"/>
                  <a:pt x="190863" y="355332"/>
                  <a:pt x="191385" y="349221"/>
                </a:cubicBezTo>
                <a:cubicBezTo>
                  <a:pt x="191684" y="346241"/>
                  <a:pt x="191908" y="343334"/>
                  <a:pt x="192206" y="340428"/>
                </a:cubicBezTo>
                <a:cubicBezTo>
                  <a:pt x="192504" y="337596"/>
                  <a:pt x="192803" y="334839"/>
                  <a:pt x="193101" y="332007"/>
                </a:cubicBezTo>
                <a:cubicBezTo>
                  <a:pt x="193399" y="329325"/>
                  <a:pt x="193772" y="326642"/>
                  <a:pt x="194071" y="323959"/>
                </a:cubicBezTo>
                <a:cubicBezTo>
                  <a:pt x="194294" y="322171"/>
                  <a:pt x="194593" y="320457"/>
                  <a:pt x="194816" y="318743"/>
                </a:cubicBezTo>
                <a:cubicBezTo>
                  <a:pt x="195189" y="316209"/>
                  <a:pt x="195562" y="313750"/>
                  <a:pt x="196010" y="311216"/>
                </a:cubicBezTo>
                <a:cubicBezTo>
                  <a:pt x="196383" y="308832"/>
                  <a:pt x="196756" y="306447"/>
                  <a:pt x="197203" y="303988"/>
                </a:cubicBezTo>
                <a:cubicBezTo>
                  <a:pt x="197651" y="301752"/>
                  <a:pt x="198098" y="299442"/>
                  <a:pt x="198620" y="297132"/>
                </a:cubicBezTo>
                <a:cubicBezTo>
                  <a:pt x="199068" y="294971"/>
                  <a:pt x="199515" y="292810"/>
                  <a:pt x="200038" y="290574"/>
                </a:cubicBezTo>
                <a:cubicBezTo>
                  <a:pt x="200560" y="288488"/>
                  <a:pt x="201082" y="286476"/>
                  <a:pt x="201604" y="284389"/>
                </a:cubicBezTo>
                <a:cubicBezTo>
                  <a:pt x="202126" y="282377"/>
                  <a:pt x="202723" y="280440"/>
                  <a:pt x="203319" y="278502"/>
                </a:cubicBezTo>
                <a:cubicBezTo>
                  <a:pt x="203916" y="276565"/>
                  <a:pt x="204513" y="274702"/>
                  <a:pt x="205110" y="272839"/>
                </a:cubicBezTo>
                <a:cubicBezTo>
                  <a:pt x="205706" y="271125"/>
                  <a:pt x="206378" y="269336"/>
                  <a:pt x="207049" y="267548"/>
                </a:cubicBezTo>
                <a:cubicBezTo>
                  <a:pt x="207720" y="265908"/>
                  <a:pt x="208391" y="264269"/>
                  <a:pt x="209137" y="262629"/>
                </a:cubicBezTo>
                <a:cubicBezTo>
                  <a:pt x="209809" y="260990"/>
                  <a:pt x="210554" y="259425"/>
                  <a:pt x="211300" y="257935"/>
                </a:cubicBezTo>
                <a:cubicBezTo>
                  <a:pt x="211673" y="257190"/>
                  <a:pt x="212046" y="256519"/>
                  <a:pt x="212419" y="255848"/>
                </a:cubicBezTo>
                <a:cubicBezTo>
                  <a:pt x="212643" y="255401"/>
                  <a:pt x="212941" y="254879"/>
                  <a:pt x="213240" y="254358"/>
                </a:cubicBezTo>
                <a:cubicBezTo>
                  <a:pt x="211524" y="254060"/>
                  <a:pt x="209809" y="253762"/>
                  <a:pt x="208093" y="253538"/>
                </a:cubicBezTo>
                <a:cubicBezTo>
                  <a:pt x="204214" y="252942"/>
                  <a:pt x="200336" y="252495"/>
                  <a:pt x="196383" y="252197"/>
                </a:cubicBezTo>
                <a:cubicBezTo>
                  <a:pt x="192504" y="251973"/>
                  <a:pt x="188551" y="251824"/>
                  <a:pt x="184673" y="251824"/>
                </a:cubicBezTo>
                <a:cubicBezTo>
                  <a:pt x="180794" y="251824"/>
                  <a:pt x="176841" y="251899"/>
                  <a:pt x="172962" y="252197"/>
                </a:cubicBezTo>
                <a:cubicBezTo>
                  <a:pt x="169009" y="252495"/>
                  <a:pt x="165131" y="252942"/>
                  <a:pt x="161252" y="253538"/>
                </a:cubicBezTo>
                <a:cubicBezTo>
                  <a:pt x="159537" y="253762"/>
                  <a:pt x="157821" y="254060"/>
                  <a:pt x="156106" y="254358"/>
                </a:cubicBezTo>
                <a:cubicBezTo>
                  <a:pt x="156404" y="254879"/>
                  <a:pt x="156702" y="255401"/>
                  <a:pt x="157001" y="255848"/>
                </a:cubicBezTo>
                <a:cubicBezTo>
                  <a:pt x="157299" y="256519"/>
                  <a:pt x="157672" y="257190"/>
                  <a:pt x="158045" y="257935"/>
                </a:cubicBezTo>
                <a:cubicBezTo>
                  <a:pt x="158791" y="259425"/>
                  <a:pt x="159537" y="260990"/>
                  <a:pt x="160208" y="262629"/>
                </a:cubicBezTo>
                <a:cubicBezTo>
                  <a:pt x="160954" y="264269"/>
                  <a:pt x="161625" y="265908"/>
                  <a:pt x="162296" y="267548"/>
                </a:cubicBezTo>
                <a:cubicBezTo>
                  <a:pt x="162968" y="269336"/>
                  <a:pt x="163639" y="271125"/>
                  <a:pt x="164236" y="272839"/>
                </a:cubicBezTo>
                <a:cubicBezTo>
                  <a:pt x="164832" y="274702"/>
                  <a:pt x="165429" y="276565"/>
                  <a:pt x="166026" y="278502"/>
                </a:cubicBezTo>
                <a:cubicBezTo>
                  <a:pt x="166622" y="280440"/>
                  <a:pt x="167219" y="282377"/>
                  <a:pt x="167741" y="284389"/>
                </a:cubicBezTo>
                <a:cubicBezTo>
                  <a:pt x="168263" y="286476"/>
                  <a:pt x="168785" y="288488"/>
                  <a:pt x="169308" y="290574"/>
                </a:cubicBezTo>
                <a:cubicBezTo>
                  <a:pt x="169830" y="292810"/>
                  <a:pt x="170277" y="294971"/>
                  <a:pt x="170725" y="297132"/>
                </a:cubicBezTo>
                <a:cubicBezTo>
                  <a:pt x="171247" y="299442"/>
                  <a:pt x="171694" y="301752"/>
                  <a:pt x="172142" y="303988"/>
                </a:cubicBezTo>
                <a:cubicBezTo>
                  <a:pt x="172589" y="306447"/>
                  <a:pt x="172962" y="308832"/>
                  <a:pt x="173410" y="311216"/>
                </a:cubicBezTo>
                <a:cubicBezTo>
                  <a:pt x="173783" y="313750"/>
                  <a:pt x="174156" y="316209"/>
                  <a:pt x="174529" y="318743"/>
                </a:cubicBezTo>
                <a:cubicBezTo>
                  <a:pt x="175200" y="323140"/>
                  <a:pt x="175722" y="327611"/>
                  <a:pt x="176244" y="332007"/>
                </a:cubicBezTo>
                <a:cubicBezTo>
                  <a:pt x="176915" y="337745"/>
                  <a:pt x="177438" y="343483"/>
                  <a:pt x="177960" y="349221"/>
                </a:cubicBezTo>
                <a:cubicBezTo>
                  <a:pt x="178482" y="355332"/>
                  <a:pt x="178929" y="361517"/>
                  <a:pt x="179228" y="367702"/>
                </a:cubicBezTo>
                <a:cubicBezTo>
                  <a:pt x="179675" y="374558"/>
                  <a:pt x="174454" y="380445"/>
                  <a:pt x="167592" y="380818"/>
                </a:cubicBezTo>
                <a:cubicBezTo>
                  <a:pt x="160730" y="381265"/>
                  <a:pt x="154838" y="376049"/>
                  <a:pt x="154465" y="369193"/>
                </a:cubicBezTo>
                <a:cubicBezTo>
                  <a:pt x="154166" y="364647"/>
                  <a:pt x="153868" y="360101"/>
                  <a:pt x="153570" y="355630"/>
                </a:cubicBezTo>
                <a:cubicBezTo>
                  <a:pt x="153197" y="351383"/>
                  <a:pt x="152824" y="347135"/>
                  <a:pt x="152451" y="342887"/>
                </a:cubicBezTo>
                <a:cubicBezTo>
                  <a:pt x="152003" y="338938"/>
                  <a:pt x="151556" y="334914"/>
                  <a:pt x="151108" y="330964"/>
                </a:cubicBezTo>
                <a:cubicBezTo>
                  <a:pt x="150735" y="328058"/>
                  <a:pt x="150362" y="325152"/>
                  <a:pt x="149915" y="322245"/>
                </a:cubicBezTo>
                <a:cubicBezTo>
                  <a:pt x="149467" y="318817"/>
                  <a:pt x="148871" y="315315"/>
                  <a:pt x="148274" y="311813"/>
                </a:cubicBezTo>
                <a:cubicBezTo>
                  <a:pt x="147752" y="308608"/>
                  <a:pt x="147080" y="305404"/>
                  <a:pt x="146409" y="302274"/>
                </a:cubicBezTo>
                <a:cubicBezTo>
                  <a:pt x="145812" y="299368"/>
                  <a:pt x="145141" y="296387"/>
                  <a:pt x="144395" y="293555"/>
                </a:cubicBezTo>
                <a:cubicBezTo>
                  <a:pt x="143799" y="290872"/>
                  <a:pt x="143053" y="288264"/>
                  <a:pt x="142232" y="285656"/>
                </a:cubicBezTo>
                <a:cubicBezTo>
                  <a:pt x="141859" y="284464"/>
                  <a:pt x="141486" y="283271"/>
                  <a:pt x="141113" y="282079"/>
                </a:cubicBezTo>
                <a:cubicBezTo>
                  <a:pt x="140741" y="280961"/>
                  <a:pt x="140368" y="279844"/>
                  <a:pt x="139920" y="278726"/>
                </a:cubicBezTo>
                <a:cubicBezTo>
                  <a:pt x="139547" y="277608"/>
                  <a:pt x="139174" y="276565"/>
                  <a:pt x="138727" y="275521"/>
                </a:cubicBezTo>
                <a:cubicBezTo>
                  <a:pt x="138354" y="274553"/>
                  <a:pt x="137906" y="273584"/>
                  <a:pt x="137533" y="272615"/>
                </a:cubicBezTo>
                <a:cubicBezTo>
                  <a:pt x="137086" y="271721"/>
                  <a:pt x="136713" y="270827"/>
                  <a:pt x="136265" y="269932"/>
                </a:cubicBezTo>
                <a:cubicBezTo>
                  <a:pt x="135892" y="269187"/>
                  <a:pt x="135519" y="268442"/>
                  <a:pt x="135146" y="267697"/>
                </a:cubicBezTo>
                <a:cubicBezTo>
                  <a:pt x="134699" y="266952"/>
                  <a:pt x="134326" y="266206"/>
                  <a:pt x="133878" y="265461"/>
                </a:cubicBezTo>
                <a:cubicBezTo>
                  <a:pt x="133431" y="264791"/>
                  <a:pt x="133058" y="264120"/>
                  <a:pt x="132611" y="263449"/>
                </a:cubicBezTo>
                <a:cubicBezTo>
                  <a:pt x="132163" y="262779"/>
                  <a:pt x="131790" y="262182"/>
                  <a:pt x="131343" y="261586"/>
                </a:cubicBezTo>
                <a:cubicBezTo>
                  <a:pt x="130895" y="261065"/>
                  <a:pt x="130522" y="260543"/>
                  <a:pt x="130075" y="260021"/>
                </a:cubicBezTo>
                <a:cubicBezTo>
                  <a:pt x="129702" y="259574"/>
                  <a:pt x="129254" y="259127"/>
                  <a:pt x="128881" y="258680"/>
                </a:cubicBezTo>
                <a:cubicBezTo>
                  <a:pt x="128508" y="258307"/>
                  <a:pt x="128061" y="257935"/>
                  <a:pt x="127688" y="257562"/>
                </a:cubicBezTo>
                <a:cubicBezTo>
                  <a:pt x="127315" y="257190"/>
                  <a:pt x="126942" y="256891"/>
                  <a:pt x="126569" y="256593"/>
                </a:cubicBezTo>
                <a:cubicBezTo>
                  <a:pt x="118588" y="250408"/>
                  <a:pt x="120975" y="237740"/>
                  <a:pt x="130671" y="234908"/>
                </a:cubicBezTo>
                <a:cubicBezTo>
                  <a:pt x="135146" y="233567"/>
                  <a:pt x="139622" y="232449"/>
                  <a:pt x="144097" y="231406"/>
                </a:cubicBezTo>
                <a:cubicBezTo>
                  <a:pt x="148572" y="230437"/>
                  <a:pt x="153122" y="229617"/>
                  <a:pt x="157597" y="228947"/>
                </a:cubicBezTo>
                <a:cubicBezTo>
                  <a:pt x="162147" y="228276"/>
                  <a:pt x="166622" y="227829"/>
                  <a:pt x="171172" y="227456"/>
                </a:cubicBezTo>
                <a:cubicBezTo>
                  <a:pt x="175647" y="227158"/>
                  <a:pt x="180123" y="227009"/>
                  <a:pt x="184673" y="227009"/>
                </a:cubicBezTo>
                <a:close/>
                <a:moveTo>
                  <a:pt x="184638" y="0"/>
                </a:moveTo>
                <a:cubicBezTo>
                  <a:pt x="244994" y="0"/>
                  <a:pt x="301546" y="29424"/>
                  <a:pt x="336088" y="78887"/>
                </a:cubicBezTo>
                <a:cubicBezTo>
                  <a:pt x="370631" y="128350"/>
                  <a:pt x="378763" y="191444"/>
                  <a:pt x="357873" y="248058"/>
                </a:cubicBezTo>
                <a:cubicBezTo>
                  <a:pt x="336461" y="306087"/>
                  <a:pt x="272822" y="336703"/>
                  <a:pt x="262900" y="410227"/>
                </a:cubicBezTo>
                <a:cubicBezTo>
                  <a:pt x="266555" y="409259"/>
                  <a:pt x="270286" y="408365"/>
                  <a:pt x="273941" y="407471"/>
                </a:cubicBezTo>
                <a:cubicBezTo>
                  <a:pt x="280581" y="405757"/>
                  <a:pt x="287370" y="409855"/>
                  <a:pt x="289012" y="416484"/>
                </a:cubicBezTo>
                <a:cubicBezTo>
                  <a:pt x="290653" y="423114"/>
                  <a:pt x="286624" y="429893"/>
                  <a:pt x="279984" y="431532"/>
                </a:cubicBezTo>
                <a:cubicBezTo>
                  <a:pt x="218434" y="446877"/>
                  <a:pt x="156884" y="462222"/>
                  <a:pt x="95334" y="477642"/>
                </a:cubicBezTo>
                <a:cubicBezTo>
                  <a:pt x="88694" y="479281"/>
                  <a:pt x="81905" y="475258"/>
                  <a:pt x="80263" y="468554"/>
                </a:cubicBezTo>
                <a:cubicBezTo>
                  <a:pt x="78622" y="461924"/>
                  <a:pt x="82651" y="455220"/>
                  <a:pt x="89291" y="453507"/>
                </a:cubicBezTo>
                <a:cubicBezTo>
                  <a:pt x="139575" y="440992"/>
                  <a:pt x="189860" y="428403"/>
                  <a:pt x="240145" y="415888"/>
                </a:cubicBezTo>
                <a:cubicBezTo>
                  <a:pt x="238354" y="413132"/>
                  <a:pt x="237757" y="410599"/>
                  <a:pt x="238205" y="407396"/>
                </a:cubicBezTo>
                <a:cubicBezTo>
                  <a:pt x="238876" y="402182"/>
                  <a:pt x="239772" y="397116"/>
                  <a:pt x="240965" y="392051"/>
                </a:cubicBezTo>
                <a:cubicBezTo>
                  <a:pt x="242084" y="387134"/>
                  <a:pt x="243427" y="382367"/>
                  <a:pt x="245069" y="377674"/>
                </a:cubicBezTo>
                <a:cubicBezTo>
                  <a:pt x="246561" y="373130"/>
                  <a:pt x="248277" y="368660"/>
                  <a:pt x="250216" y="364265"/>
                </a:cubicBezTo>
                <a:cubicBezTo>
                  <a:pt x="252007" y="360019"/>
                  <a:pt x="254021" y="355848"/>
                  <a:pt x="256185" y="351751"/>
                </a:cubicBezTo>
                <a:cubicBezTo>
                  <a:pt x="258274" y="347877"/>
                  <a:pt x="260587" y="344004"/>
                  <a:pt x="262900" y="340205"/>
                </a:cubicBezTo>
                <a:cubicBezTo>
                  <a:pt x="265212" y="336554"/>
                  <a:pt x="267600" y="332979"/>
                  <a:pt x="270062" y="329403"/>
                </a:cubicBezTo>
                <a:cubicBezTo>
                  <a:pt x="272449" y="325977"/>
                  <a:pt x="274986" y="322624"/>
                  <a:pt x="277522" y="319347"/>
                </a:cubicBezTo>
                <a:cubicBezTo>
                  <a:pt x="279984" y="316069"/>
                  <a:pt x="282521" y="312941"/>
                  <a:pt x="285058" y="309812"/>
                </a:cubicBezTo>
                <a:cubicBezTo>
                  <a:pt x="287594" y="306758"/>
                  <a:pt x="290056" y="303704"/>
                  <a:pt x="292593" y="300724"/>
                </a:cubicBezTo>
                <a:cubicBezTo>
                  <a:pt x="294906" y="297968"/>
                  <a:pt x="297218" y="295211"/>
                  <a:pt x="299531" y="292530"/>
                </a:cubicBezTo>
                <a:cubicBezTo>
                  <a:pt x="300725" y="291114"/>
                  <a:pt x="301919" y="289699"/>
                  <a:pt x="303038" y="288284"/>
                </a:cubicBezTo>
                <a:cubicBezTo>
                  <a:pt x="305351" y="285528"/>
                  <a:pt x="307663" y="282771"/>
                  <a:pt x="309827" y="279941"/>
                </a:cubicBezTo>
                <a:cubicBezTo>
                  <a:pt x="311990" y="277259"/>
                  <a:pt x="314079" y="274577"/>
                  <a:pt x="316168" y="271821"/>
                </a:cubicBezTo>
                <a:cubicBezTo>
                  <a:pt x="318108" y="269214"/>
                  <a:pt x="320048" y="266532"/>
                  <a:pt x="321838" y="263776"/>
                </a:cubicBezTo>
                <a:cubicBezTo>
                  <a:pt x="323554" y="261169"/>
                  <a:pt x="325270" y="258487"/>
                  <a:pt x="326837" y="255731"/>
                </a:cubicBezTo>
                <a:cubicBezTo>
                  <a:pt x="328329" y="253124"/>
                  <a:pt x="329747" y="250442"/>
                  <a:pt x="331090" y="247686"/>
                </a:cubicBezTo>
                <a:cubicBezTo>
                  <a:pt x="332358" y="245004"/>
                  <a:pt x="333552" y="242248"/>
                  <a:pt x="334596" y="239492"/>
                </a:cubicBezTo>
                <a:cubicBezTo>
                  <a:pt x="352651" y="190550"/>
                  <a:pt x="345563" y="135873"/>
                  <a:pt x="315721" y="93115"/>
                </a:cubicBezTo>
                <a:cubicBezTo>
                  <a:pt x="285804" y="50282"/>
                  <a:pt x="236862" y="24806"/>
                  <a:pt x="184638" y="24806"/>
                </a:cubicBezTo>
                <a:cubicBezTo>
                  <a:pt x="132413" y="24806"/>
                  <a:pt x="83471" y="50282"/>
                  <a:pt x="53554" y="93115"/>
                </a:cubicBezTo>
                <a:cubicBezTo>
                  <a:pt x="23712" y="135873"/>
                  <a:pt x="16624" y="190550"/>
                  <a:pt x="34679" y="239492"/>
                </a:cubicBezTo>
                <a:cubicBezTo>
                  <a:pt x="35425" y="241428"/>
                  <a:pt x="36246" y="243365"/>
                  <a:pt x="37066" y="245302"/>
                </a:cubicBezTo>
                <a:cubicBezTo>
                  <a:pt x="37962" y="247239"/>
                  <a:pt x="38857" y="249175"/>
                  <a:pt x="39827" y="251038"/>
                </a:cubicBezTo>
                <a:cubicBezTo>
                  <a:pt x="40871" y="252975"/>
                  <a:pt x="41916" y="254837"/>
                  <a:pt x="43035" y="256699"/>
                </a:cubicBezTo>
                <a:cubicBezTo>
                  <a:pt x="44154" y="258636"/>
                  <a:pt x="45273" y="260498"/>
                  <a:pt x="46541" y="262361"/>
                </a:cubicBezTo>
                <a:cubicBezTo>
                  <a:pt x="47810" y="264297"/>
                  <a:pt x="49078" y="266234"/>
                  <a:pt x="50421" y="268096"/>
                </a:cubicBezTo>
                <a:cubicBezTo>
                  <a:pt x="51241" y="269288"/>
                  <a:pt x="52062" y="270406"/>
                  <a:pt x="52957" y="271598"/>
                </a:cubicBezTo>
                <a:cubicBezTo>
                  <a:pt x="54375" y="273534"/>
                  <a:pt x="55867" y="275471"/>
                  <a:pt x="57359" y="277333"/>
                </a:cubicBezTo>
                <a:cubicBezTo>
                  <a:pt x="58851" y="279345"/>
                  <a:pt x="60418" y="281281"/>
                  <a:pt x="61985" y="283144"/>
                </a:cubicBezTo>
                <a:cubicBezTo>
                  <a:pt x="63626" y="285155"/>
                  <a:pt x="65267" y="287092"/>
                  <a:pt x="66909" y="289103"/>
                </a:cubicBezTo>
                <a:cubicBezTo>
                  <a:pt x="68774" y="291338"/>
                  <a:pt x="70714" y="293573"/>
                  <a:pt x="72579" y="295882"/>
                </a:cubicBezTo>
                <a:cubicBezTo>
                  <a:pt x="74593" y="298191"/>
                  <a:pt x="76608" y="300575"/>
                  <a:pt x="78547" y="302959"/>
                </a:cubicBezTo>
                <a:cubicBezTo>
                  <a:pt x="80338" y="305119"/>
                  <a:pt x="82128" y="307205"/>
                  <a:pt x="83844" y="309365"/>
                </a:cubicBezTo>
                <a:cubicBezTo>
                  <a:pt x="85635" y="311600"/>
                  <a:pt x="87425" y="313760"/>
                  <a:pt x="89216" y="315995"/>
                </a:cubicBezTo>
                <a:cubicBezTo>
                  <a:pt x="91007" y="318304"/>
                  <a:pt x="92797" y="320613"/>
                  <a:pt x="94513" y="322922"/>
                </a:cubicBezTo>
                <a:cubicBezTo>
                  <a:pt x="96304" y="325306"/>
                  <a:pt x="98020" y="327764"/>
                  <a:pt x="99736" y="330223"/>
                </a:cubicBezTo>
                <a:cubicBezTo>
                  <a:pt x="101526" y="332681"/>
                  <a:pt x="103167" y="335214"/>
                  <a:pt x="104883" y="337821"/>
                </a:cubicBezTo>
                <a:cubicBezTo>
                  <a:pt x="105928" y="339460"/>
                  <a:pt x="106898" y="341024"/>
                  <a:pt x="107868" y="342737"/>
                </a:cubicBezTo>
                <a:cubicBezTo>
                  <a:pt x="109509" y="345419"/>
                  <a:pt x="111076" y="348175"/>
                  <a:pt x="112642" y="350931"/>
                </a:cubicBezTo>
                <a:cubicBezTo>
                  <a:pt x="114135" y="353762"/>
                  <a:pt x="115627" y="356667"/>
                  <a:pt x="116970" y="359572"/>
                </a:cubicBezTo>
                <a:cubicBezTo>
                  <a:pt x="118387" y="362627"/>
                  <a:pt x="119730" y="365681"/>
                  <a:pt x="120998" y="368735"/>
                </a:cubicBezTo>
                <a:cubicBezTo>
                  <a:pt x="122267" y="371938"/>
                  <a:pt x="123386" y="375141"/>
                  <a:pt x="124505" y="378344"/>
                </a:cubicBezTo>
                <a:cubicBezTo>
                  <a:pt x="125549" y="381697"/>
                  <a:pt x="126519" y="385049"/>
                  <a:pt x="127415" y="388401"/>
                </a:cubicBezTo>
                <a:cubicBezTo>
                  <a:pt x="129131" y="395031"/>
                  <a:pt x="125102" y="401809"/>
                  <a:pt x="118462" y="403523"/>
                </a:cubicBezTo>
                <a:cubicBezTo>
                  <a:pt x="111822" y="405236"/>
                  <a:pt x="105033" y="401213"/>
                  <a:pt x="103391" y="394584"/>
                </a:cubicBezTo>
                <a:cubicBezTo>
                  <a:pt x="87276" y="332085"/>
                  <a:pt x="31247" y="301767"/>
                  <a:pt x="11402" y="248058"/>
                </a:cubicBezTo>
                <a:cubicBezTo>
                  <a:pt x="-9488" y="191444"/>
                  <a:pt x="-1356" y="128350"/>
                  <a:pt x="33187" y="78887"/>
                </a:cubicBezTo>
                <a:cubicBezTo>
                  <a:pt x="67729" y="29424"/>
                  <a:pt x="124281" y="0"/>
                  <a:pt x="184638" y="0"/>
                </a:cubicBezTo>
                <a:close/>
              </a:path>
            </a:pathLst>
          </a:custGeom>
          <a:solidFill>
            <a:schemeClr val="accent1">
              <a:lumMod val="75000"/>
              <a:alpha val="100000"/>
            </a:schemeClr>
          </a:solidFill>
        </p:spPr>
        <p:txBody>
          <a:bodyPr/>
          <a:p/>
        </p:txBody>
      </p:sp>
      <p:sp>
        <p:nvSpPr>
          <p:cNvPr name="Freeform 6" id="6"/>
          <p:cNvSpPr/>
          <p:nvPr/>
        </p:nvSpPr>
        <p:spPr>
          <a:xfrm rot="0">
            <a:off x="8503615" y="4081478"/>
            <a:ext cx="334477" cy="307945"/>
          </a:xfrm>
          <a:custGeom>
            <a:avLst/>
            <a:gdLst/>
            <a:ahLst/>
            <a:cxnLst/>
            <a:rect r="r" b="b" t="t" l="l"/>
            <a:pathLst>
              <a:path h="535" w="580">
                <a:moveTo>
                  <a:pt x="164" y="525"/>
                </a:moveTo>
                <a:cubicBezTo>
                  <a:pt x="172" y="534"/>
                  <a:pt x="186" y="535"/>
                  <a:pt x="196" y="526"/>
                </a:cubicBezTo>
                <a:lnTo>
                  <a:pt x="570" y="187"/>
                </a:lnTo>
                <a:cubicBezTo>
                  <a:pt x="579" y="179"/>
                  <a:pt x="580" y="165"/>
                  <a:pt x="572" y="155"/>
                </a:cubicBezTo>
                <a:lnTo>
                  <a:pt x="475" y="49"/>
                </a:lnTo>
                <a:cubicBezTo>
                  <a:pt x="466" y="39"/>
                  <a:pt x="452" y="39"/>
                  <a:pt x="443" y="47"/>
                </a:cubicBezTo>
                <a:lnTo>
                  <a:pt x="124" y="335"/>
                </a:lnTo>
                <a:cubicBezTo>
                  <a:pt x="115" y="344"/>
                  <a:pt x="114" y="358"/>
                  <a:pt x="123" y="367"/>
                </a:cubicBezTo>
                <a:lnTo>
                  <a:pt x="175" y="425"/>
                </a:lnTo>
                <a:cubicBezTo>
                  <a:pt x="183" y="434"/>
                  <a:pt x="198" y="435"/>
                  <a:pt x="207" y="426"/>
                </a:cubicBezTo>
                <a:lnTo>
                  <a:pt x="341" y="305"/>
                </a:lnTo>
                <a:cubicBezTo>
                  <a:pt x="350" y="297"/>
                  <a:pt x="351" y="282"/>
                  <a:pt x="343" y="273"/>
                </a:cubicBezTo>
                <a:lnTo>
                  <a:pt x="327" y="256"/>
                </a:lnTo>
                <a:lnTo>
                  <a:pt x="193" y="378"/>
                </a:lnTo>
                <a:lnTo>
                  <a:pt x="172" y="354"/>
                </a:lnTo>
                <a:lnTo>
                  <a:pt x="457" y="96"/>
                </a:lnTo>
                <a:lnTo>
                  <a:pt x="523" y="169"/>
                </a:lnTo>
                <a:lnTo>
                  <a:pt x="182" y="478"/>
                </a:lnTo>
                <a:lnTo>
                  <a:pt x="58" y="340"/>
                </a:lnTo>
                <a:lnTo>
                  <a:pt x="404" y="26"/>
                </a:lnTo>
                <a:lnTo>
                  <a:pt x="389" y="10"/>
                </a:lnTo>
                <a:cubicBezTo>
                  <a:pt x="380" y="0"/>
                  <a:pt x="366" y="0"/>
                  <a:pt x="357" y="8"/>
                </a:cubicBezTo>
                <a:lnTo>
                  <a:pt x="10" y="322"/>
                </a:lnTo>
                <a:cubicBezTo>
                  <a:pt x="1" y="330"/>
                  <a:pt x="0" y="344"/>
                  <a:pt x="9" y="354"/>
                </a:cubicBezTo>
                <a:lnTo>
                  <a:pt x="164" y="525"/>
                </a:lnTo>
                <a:close/>
              </a:path>
            </a:pathLst>
          </a:custGeom>
          <a:solidFill>
            <a:schemeClr val="accent1">
              <a:lumMod val="75000"/>
              <a:alpha val="100000"/>
            </a:schemeClr>
          </a:solidFill>
        </p:spPr>
        <p:txBody>
          <a:bodyPr/>
          <a:p/>
        </p:txBody>
      </p:sp>
      <p:sp>
        <p:nvSpPr>
          <p:cNvPr name="AutoShape 7" id="7"/>
          <p:cNvSpPr/>
          <p:nvPr/>
        </p:nvSpPr>
        <p:spPr>
          <a:xfrm rot="0">
            <a:off x="8406414" y="2422663"/>
            <a:ext cx="2708275" cy="1383030"/>
          </a:xfrm>
          <a:prstGeom prst="rect">
            <a:avLst/>
          </a:prstGeom>
        </p:spPr>
        <p:txBody>
          <a:bodyPr anchor="t" rtlCol="false" tIns="45720" lIns="91440" bIns="45720" rIns="91440" anchorCtr="false" vert="horz" wrap="square">
            <a:noAutofit/>
          </a:bodyPr>
          <a:lstStyle/>
          <a:p>
            <a:pPr algn="just">
              <a:lnSpc>
                <a:spcPct val="150000"/>
              </a:lnSpc>
              <a:defRPr/>
            </a:pPr>
            <a:r>
              <a:rPr lang="en-US" sz="1350">
                <a:solidFill>
                  <a:schemeClr val="dk1">
                    <a:alpha val="100000"/>
                  </a:schemeClr>
                </a:solidFill>
                <a:latin typeface="Microsoft Yahei"/>
                <a:ea typeface="Microsoft Yahei"/>
                <a:cs typeface="Microsoft Yahei"/>
              </a:rPr>
              <a:t>企业数字化转型呈现出由局部到全局、由浅层到深层、由被动到主动的发展趋势。</a:t>
            </a:r>
            <a:endParaRPr lang="en-US" sz="1100"/>
          </a:p>
        </p:txBody>
      </p:sp>
      <p:sp>
        <p:nvSpPr>
          <p:cNvPr name="AutoShape 8" id="8"/>
          <p:cNvSpPr/>
          <p:nvPr/>
        </p:nvSpPr>
        <p:spPr>
          <a:xfrm rot="0">
            <a:off x="8901714" y="1901965"/>
            <a:ext cx="2084387" cy="460375"/>
          </a:xfrm>
          <a:prstGeom prst="rect">
            <a:avLst/>
          </a:prstGeom>
        </p:spPr>
        <p:txBody>
          <a:bodyPr anchor="t" rtlCol="false" tIns="45720" lIns="91440" bIns="45720" rIns="91440" anchorCtr="false" vert="horz" wrap="square">
            <a:noAutofit/>
          </a:bodyPr>
          <a:lstStyle/>
          <a:p>
            <a:pPr algn="ctr">
              <a:lnSpc>
                <a:spcPct val="120000"/>
              </a:lnSpc>
              <a:defRPr/>
            </a:pPr>
            <a:r>
              <a:rPr lang="en-US" b="true" sz="1575">
                <a:solidFill>
                  <a:schemeClr val="accent1">
                    <a:alpha val="100000"/>
                  </a:schemeClr>
                </a:solidFill>
                <a:latin typeface="Microsoft Yahei"/>
                <a:ea typeface="Microsoft Yahei"/>
                <a:cs typeface="Microsoft Yahei"/>
              </a:rPr>
              <a:t>转型趋势</a:t>
            </a:r>
            <a:endParaRPr lang="en-US" sz="1100"/>
          </a:p>
        </p:txBody>
      </p:sp>
      <p:sp>
        <p:nvSpPr>
          <p:cNvPr name="AutoShape 9" id="9"/>
          <p:cNvSpPr/>
          <p:nvPr/>
        </p:nvSpPr>
        <p:spPr>
          <a:xfrm rot="0">
            <a:off x="8406414" y="4525963"/>
            <a:ext cx="2708275" cy="1383030"/>
          </a:xfrm>
          <a:prstGeom prst="rect">
            <a:avLst/>
          </a:prstGeom>
        </p:spPr>
        <p:txBody>
          <a:bodyPr anchor="t" rtlCol="false" tIns="45720" lIns="91440" bIns="45720" rIns="91440" anchorCtr="false" vert="horz" wrap="square">
            <a:noAutofit/>
          </a:bodyPr>
          <a:lstStyle/>
          <a:p>
            <a:pPr algn="just">
              <a:lnSpc>
                <a:spcPct val="150000"/>
              </a:lnSpc>
              <a:defRPr/>
            </a:pPr>
            <a:r>
              <a:rPr lang="en-US" sz="1350">
                <a:solidFill>
                  <a:schemeClr val="dk1">
                    <a:alpha val="100000"/>
                  </a:schemeClr>
                </a:solidFill>
                <a:latin typeface="Microsoft Yahei"/>
                <a:ea typeface="Microsoft Yahei"/>
                <a:cs typeface="Microsoft Yahei"/>
              </a:rPr>
              <a:t>政策引导、市场需求、技术创新和企业内部变革需求是推动企业数字化转型的主要驱动力。</a:t>
            </a:r>
            <a:endParaRPr lang="en-US" sz="1100"/>
          </a:p>
        </p:txBody>
      </p:sp>
      <p:sp>
        <p:nvSpPr>
          <p:cNvPr name="AutoShape 10" id="10"/>
          <p:cNvSpPr/>
          <p:nvPr/>
        </p:nvSpPr>
        <p:spPr>
          <a:xfrm rot="0">
            <a:off x="8901714" y="4005263"/>
            <a:ext cx="2084387" cy="460375"/>
          </a:xfrm>
          <a:prstGeom prst="rect">
            <a:avLst/>
          </a:prstGeom>
        </p:spPr>
        <p:txBody>
          <a:bodyPr anchor="ctr" rtlCol="false" tIns="45720" lIns="91440" bIns="45720" rIns="91440" anchorCtr="false" vert="horz" wrap="square">
            <a:noAutofit/>
          </a:bodyPr>
          <a:lstStyle/>
          <a:p>
            <a:pPr algn="ctr">
              <a:lnSpc>
                <a:spcPct val="120000"/>
              </a:lnSpc>
              <a:defRPr/>
            </a:pPr>
            <a:r>
              <a:rPr lang="en-US" b="true" sz="1575">
                <a:solidFill>
                  <a:schemeClr val="accent1">
                    <a:alpha val="100000"/>
                  </a:schemeClr>
                </a:solidFill>
                <a:latin typeface="Microsoft Yahei"/>
                <a:ea typeface="Microsoft Yahei"/>
                <a:cs typeface="Microsoft Yahei"/>
              </a:rPr>
              <a:t>驱动力</a:t>
            </a:r>
            <a:endParaRPr lang="en-US" sz="1100"/>
          </a:p>
        </p:txBody>
      </p:sp>
      <p:grpSp>
        <p:nvGrpSpPr>
          <p:cNvPr name="Group 11" id="11"/>
          <p:cNvGrpSpPr/>
          <p:nvPr/>
        </p:nvGrpSpPr>
        <p:grpSpPr>
          <a:xfrm rot="0">
            <a:off x="454963" y="93878"/>
            <a:ext cx="10641129" cy="914400"/>
            <a:chOff x="454963" y="93878"/>
            <a:chExt cx="10641129" cy="914400"/>
          </a:xfrm>
        </p:grpSpPr>
        <p:sp>
          <p:nvSpPr>
            <p:cNvPr name="AutoShape 12" id="12"/>
            <p:cNvSpPr/>
            <p:nvPr/>
          </p:nvSpPr>
          <p:spPr>
            <a:xfrm rot="0">
              <a:off x="454963" y="331168"/>
              <a:ext cx="84147" cy="84147"/>
            </a:xfrm>
            <a:prstGeom prst="ellipse">
              <a:avLst/>
            </a:prstGeom>
            <a:solidFill>
              <a:schemeClr val="accent1">
                <a:alpha val="100000"/>
              </a:schemeClr>
            </a:solidFill>
          </p:spPr>
          <p:txBody>
            <a:bodyPr/>
            <a:p/>
          </p:txBody>
        </p:sp>
        <p:sp>
          <p:nvSpPr>
            <p:cNvPr name="AutoShape 13" id="13"/>
            <p:cNvSpPr/>
            <p:nvPr/>
          </p:nvSpPr>
          <p:spPr>
            <a:xfrm rot="0">
              <a:off x="575049" y="337743"/>
              <a:ext cx="78137" cy="78137"/>
            </a:xfrm>
            <a:prstGeom prst="ellipse">
              <a:avLst/>
            </a:prstGeom>
            <a:solidFill>
              <a:schemeClr val="accent1">
                <a:alpha val="80000"/>
              </a:schemeClr>
            </a:solidFill>
          </p:spPr>
          <p:txBody>
            <a:bodyPr/>
            <a:p/>
          </p:txBody>
        </p:sp>
        <p:sp>
          <p:nvSpPr>
            <p:cNvPr name="AutoShape 14" id="14"/>
            <p:cNvSpPr/>
            <p:nvPr/>
          </p:nvSpPr>
          <p:spPr>
            <a:xfrm rot="0">
              <a:off x="689125" y="339460"/>
              <a:ext cx="74704" cy="74704"/>
            </a:xfrm>
            <a:prstGeom prst="ellipse">
              <a:avLst/>
            </a:prstGeom>
            <a:solidFill>
              <a:schemeClr val="accent1">
                <a:alpha val="60000"/>
              </a:schemeClr>
            </a:solidFill>
          </p:spPr>
          <p:txBody>
            <a:bodyPr/>
            <a:p/>
          </p:txBody>
        </p:sp>
        <p:sp>
          <p:nvSpPr>
            <p:cNvPr name="AutoShape 15" id="15"/>
            <p:cNvSpPr/>
            <p:nvPr/>
          </p:nvSpPr>
          <p:spPr>
            <a:xfrm rot="0">
              <a:off x="799768" y="348430"/>
              <a:ext cx="69238" cy="69238"/>
            </a:xfrm>
            <a:prstGeom prst="ellipse">
              <a:avLst/>
            </a:prstGeom>
            <a:solidFill>
              <a:schemeClr val="accent1">
                <a:alpha val="40000"/>
              </a:schemeClr>
            </a:solidFill>
          </p:spPr>
          <p:txBody>
            <a:bodyPr/>
            <a:p/>
          </p:txBody>
        </p:sp>
        <p:sp>
          <p:nvSpPr>
            <p:cNvPr name="AutoShape 16" id="16"/>
            <p:cNvSpPr/>
            <p:nvPr/>
          </p:nvSpPr>
          <p:spPr>
            <a:xfrm rot="0">
              <a:off x="904945" y="344297"/>
              <a:ext cx="65594" cy="65594"/>
            </a:xfrm>
            <a:prstGeom prst="ellipse">
              <a:avLst/>
            </a:prstGeom>
            <a:solidFill>
              <a:schemeClr val="accent1">
                <a:alpha val="20000"/>
              </a:schemeClr>
            </a:solidFill>
          </p:spPr>
          <p:txBody>
            <a:bodyPr/>
            <a:p/>
          </p:txBody>
        </p:sp>
        <p:sp>
          <p:nvSpPr>
            <p:cNvPr name="AutoShape 17" id="17"/>
            <p:cNvSpPr/>
            <p:nvPr/>
          </p:nvSpPr>
          <p:spPr>
            <a:xfrm rot="0">
              <a:off x="454963" y="448942"/>
              <a:ext cx="84147" cy="84147"/>
            </a:xfrm>
            <a:prstGeom prst="ellipse">
              <a:avLst/>
            </a:prstGeom>
            <a:solidFill>
              <a:schemeClr val="accent1">
                <a:alpha val="100000"/>
              </a:schemeClr>
            </a:solidFill>
          </p:spPr>
          <p:txBody>
            <a:bodyPr/>
            <a:p/>
          </p:txBody>
        </p:sp>
        <p:sp>
          <p:nvSpPr>
            <p:cNvPr name="AutoShape 18" id="18"/>
            <p:cNvSpPr/>
            <p:nvPr/>
          </p:nvSpPr>
          <p:spPr>
            <a:xfrm rot="0">
              <a:off x="575049" y="455517"/>
              <a:ext cx="78137" cy="78137"/>
            </a:xfrm>
            <a:prstGeom prst="ellipse">
              <a:avLst/>
            </a:prstGeom>
            <a:solidFill>
              <a:schemeClr val="accent1">
                <a:alpha val="80000"/>
              </a:schemeClr>
            </a:solidFill>
          </p:spPr>
          <p:txBody>
            <a:bodyPr/>
            <a:p/>
          </p:txBody>
        </p:sp>
        <p:sp>
          <p:nvSpPr>
            <p:cNvPr name="AutoShape 19" id="19"/>
            <p:cNvSpPr/>
            <p:nvPr/>
          </p:nvSpPr>
          <p:spPr>
            <a:xfrm rot="0">
              <a:off x="689125" y="457233"/>
              <a:ext cx="74704" cy="74704"/>
            </a:xfrm>
            <a:prstGeom prst="ellipse">
              <a:avLst/>
            </a:prstGeom>
            <a:solidFill>
              <a:schemeClr val="accent1">
                <a:alpha val="60000"/>
              </a:schemeClr>
            </a:solidFill>
          </p:spPr>
          <p:txBody>
            <a:bodyPr/>
            <a:p/>
          </p:txBody>
        </p:sp>
        <p:sp>
          <p:nvSpPr>
            <p:cNvPr name="AutoShape 20" id="20"/>
            <p:cNvSpPr/>
            <p:nvPr/>
          </p:nvSpPr>
          <p:spPr>
            <a:xfrm rot="0">
              <a:off x="799768" y="466203"/>
              <a:ext cx="69238" cy="69238"/>
            </a:xfrm>
            <a:prstGeom prst="ellipse">
              <a:avLst/>
            </a:prstGeom>
            <a:solidFill>
              <a:schemeClr val="accent1">
                <a:alpha val="40000"/>
              </a:schemeClr>
            </a:solidFill>
          </p:spPr>
          <p:txBody>
            <a:bodyPr/>
            <a:p/>
          </p:txBody>
        </p:sp>
        <p:sp>
          <p:nvSpPr>
            <p:cNvPr name="AutoShape 21" id="21"/>
            <p:cNvSpPr/>
            <p:nvPr/>
          </p:nvSpPr>
          <p:spPr>
            <a:xfrm rot="0">
              <a:off x="904945" y="462070"/>
              <a:ext cx="65594" cy="65594"/>
            </a:xfrm>
            <a:prstGeom prst="ellipse">
              <a:avLst/>
            </a:prstGeom>
            <a:solidFill>
              <a:schemeClr val="accent1">
                <a:alpha val="20000"/>
              </a:schemeClr>
            </a:solidFill>
          </p:spPr>
          <p:txBody>
            <a:bodyPr/>
            <a:p/>
          </p:txBody>
        </p:sp>
        <p:sp>
          <p:nvSpPr>
            <p:cNvPr name="AutoShape 22" id="22"/>
            <p:cNvSpPr/>
            <p:nvPr/>
          </p:nvSpPr>
          <p:spPr>
            <a:xfrm rot="0">
              <a:off x="454963" y="566715"/>
              <a:ext cx="84147" cy="84147"/>
            </a:xfrm>
            <a:prstGeom prst="ellipse">
              <a:avLst/>
            </a:prstGeom>
            <a:solidFill>
              <a:schemeClr val="accent1">
                <a:alpha val="100000"/>
              </a:schemeClr>
            </a:solidFill>
          </p:spPr>
          <p:txBody>
            <a:bodyPr/>
            <a:p/>
          </p:txBody>
        </p:sp>
        <p:sp>
          <p:nvSpPr>
            <p:cNvPr name="AutoShape 23" id="23"/>
            <p:cNvSpPr/>
            <p:nvPr/>
          </p:nvSpPr>
          <p:spPr>
            <a:xfrm rot="0">
              <a:off x="575049" y="573291"/>
              <a:ext cx="78137" cy="78137"/>
            </a:xfrm>
            <a:prstGeom prst="ellipse">
              <a:avLst/>
            </a:prstGeom>
            <a:solidFill>
              <a:schemeClr val="accent1">
                <a:alpha val="80000"/>
              </a:schemeClr>
            </a:solidFill>
          </p:spPr>
          <p:txBody>
            <a:bodyPr/>
            <a:p/>
          </p:txBody>
        </p:sp>
        <p:sp>
          <p:nvSpPr>
            <p:cNvPr name="AutoShape 24" id="24"/>
            <p:cNvSpPr/>
            <p:nvPr/>
          </p:nvSpPr>
          <p:spPr>
            <a:xfrm rot="0">
              <a:off x="689125" y="575007"/>
              <a:ext cx="74704" cy="74704"/>
            </a:xfrm>
            <a:prstGeom prst="ellipse">
              <a:avLst/>
            </a:prstGeom>
            <a:solidFill>
              <a:schemeClr val="accent1">
                <a:alpha val="60000"/>
              </a:schemeClr>
            </a:solidFill>
          </p:spPr>
          <p:txBody>
            <a:bodyPr/>
            <a:p/>
          </p:txBody>
        </p:sp>
        <p:sp>
          <p:nvSpPr>
            <p:cNvPr name="AutoShape 25" id="25"/>
            <p:cNvSpPr/>
            <p:nvPr/>
          </p:nvSpPr>
          <p:spPr>
            <a:xfrm rot="0">
              <a:off x="799768" y="583977"/>
              <a:ext cx="69238" cy="69238"/>
            </a:xfrm>
            <a:prstGeom prst="ellipse">
              <a:avLst/>
            </a:prstGeom>
            <a:solidFill>
              <a:schemeClr val="accent1">
                <a:alpha val="40000"/>
              </a:schemeClr>
            </a:solidFill>
          </p:spPr>
          <p:txBody>
            <a:bodyPr/>
            <a:p/>
          </p:txBody>
        </p:sp>
        <p:sp>
          <p:nvSpPr>
            <p:cNvPr name="AutoShape 26" id="26"/>
            <p:cNvSpPr/>
            <p:nvPr/>
          </p:nvSpPr>
          <p:spPr>
            <a:xfrm rot="0">
              <a:off x="904945" y="579844"/>
              <a:ext cx="65594" cy="65594"/>
            </a:xfrm>
            <a:prstGeom prst="ellipse">
              <a:avLst/>
            </a:prstGeom>
            <a:solidFill>
              <a:schemeClr val="accent1">
                <a:alpha val="20000"/>
              </a:schemeClr>
            </a:solidFill>
          </p:spPr>
          <p:txBody>
            <a:bodyPr/>
            <a:p/>
          </p:txBody>
        </p:sp>
        <p:sp>
          <p:nvSpPr>
            <p:cNvPr name="AutoShape 27" id="27"/>
            <p:cNvSpPr/>
            <p:nvPr/>
          </p:nvSpPr>
          <p:spPr>
            <a:xfrm rot="0">
              <a:off x="454963" y="684489"/>
              <a:ext cx="84147" cy="84147"/>
            </a:xfrm>
            <a:prstGeom prst="ellipse">
              <a:avLst/>
            </a:prstGeom>
            <a:solidFill>
              <a:schemeClr val="accent1">
                <a:alpha val="100000"/>
              </a:schemeClr>
            </a:solidFill>
          </p:spPr>
          <p:txBody>
            <a:bodyPr/>
            <a:p/>
          </p:txBody>
        </p:sp>
        <p:sp>
          <p:nvSpPr>
            <p:cNvPr name="AutoShape 28" id="28"/>
            <p:cNvSpPr/>
            <p:nvPr/>
          </p:nvSpPr>
          <p:spPr>
            <a:xfrm rot="0">
              <a:off x="575049" y="691064"/>
              <a:ext cx="78137" cy="78137"/>
            </a:xfrm>
            <a:prstGeom prst="ellipse">
              <a:avLst/>
            </a:prstGeom>
            <a:solidFill>
              <a:schemeClr val="accent1">
                <a:alpha val="80000"/>
              </a:schemeClr>
            </a:solidFill>
          </p:spPr>
          <p:txBody>
            <a:bodyPr/>
            <a:p/>
          </p:txBody>
        </p:sp>
        <p:sp>
          <p:nvSpPr>
            <p:cNvPr name="AutoShape 29" id="29"/>
            <p:cNvSpPr/>
            <p:nvPr/>
          </p:nvSpPr>
          <p:spPr>
            <a:xfrm rot="0">
              <a:off x="689125" y="692781"/>
              <a:ext cx="74704" cy="74704"/>
            </a:xfrm>
            <a:prstGeom prst="ellipse">
              <a:avLst/>
            </a:prstGeom>
            <a:solidFill>
              <a:schemeClr val="accent1">
                <a:alpha val="60000"/>
              </a:schemeClr>
            </a:solidFill>
          </p:spPr>
          <p:txBody>
            <a:bodyPr/>
            <a:p/>
          </p:txBody>
        </p:sp>
        <p:sp>
          <p:nvSpPr>
            <p:cNvPr name="AutoShape 30" id="30"/>
            <p:cNvSpPr/>
            <p:nvPr/>
          </p:nvSpPr>
          <p:spPr>
            <a:xfrm rot="0">
              <a:off x="799768" y="701751"/>
              <a:ext cx="69238" cy="69238"/>
            </a:xfrm>
            <a:prstGeom prst="ellipse">
              <a:avLst/>
            </a:prstGeom>
            <a:solidFill>
              <a:schemeClr val="accent1">
                <a:alpha val="40000"/>
              </a:schemeClr>
            </a:solidFill>
          </p:spPr>
          <p:txBody>
            <a:bodyPr/>
            <a:p/>
          </p:txBody>
        </p:sp>
        <p:sp>
          <p:nvSpPr>
            <p:cNvPr name="AutoShape 31" id="31"/>
            <p:cNvSpPr/>
            <p:nvPr/>
          </p:nvSpPr>
          <p:spPr>
            <a:xfrm rot="0">
              <a:off x="904945" y="697618"/>
              <a:ext cx="65594" cy="65594"/>
            </a:xfrm>
            <a:prstGeom prst="ellipse">
              <a:avLst/>
            </a:prstGeom>
            <a:solidFill>
              <a:schemeClr val="accent1">
                <a:alpha val="20000"/>
              </a:schemeClr>
            </a:solidFill>
          </p:spPr>
          <p:txBody>
            <a:bodyPr/>
            <a:p/>
          </p:txBody>
        </p:sp>
        <p:sp>
          <p:nvSpPr>
            <p:cNvPr name="TextBox 32" id="32"/>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转型趋势及驱动力</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763829" y="1414808"/>
            <a:ext cx="6734175" cy="885825"/>
          </a:xfrm>
          <a:prstGeom prst="rect">
            <a:avLst/>
          </a:prstGeom>
        </p:spPr>
        <p:txBody>
          <a:bodyPr anchor="t" rtlCol="false" lIns="123825" rIns="57150" tIns="123825" bIns="123825" anchorCtr="false" vert="horz" wrap="square">
            <a:spAutoFit/>
          </a:bodyPr>
          <a:lstStyle/>
          <a:p>
            <a:pPr>
              <a:lnSpc>
                <a:spcPct val="174000"/>
              </a:lnSpc>
            </a:pPr>
            <a:r>
              <a:rPr lang="en-US" b="true" sz="2325">
                <a:solidFill>
                  <a:schemeClr val="accent1">
                    <a:alpha val="100000"/>
                  </a:schemeClr>
                </a:solidFill>
                <a:latin typeface="Microsoft Yahei"/>
                <a:ea typeface="Microsoft Yahei"/>
                <a:cs typeface="Microsoft Yahei"/>
              </a:rPr>
              <a:t>挑战</a:t>
            </a:r>
          </a:p>
        </p:txBody>
      </p:sp>
      <p:sp>
        <p:nvSpPr>
          <p:cNvPr name="TextBox 3" id="3"/>
          <p:cNvSpPr txBox="true"/>
          <p:nvPr/>
        </p:nvSpPr>
        <p:spPr>
          <a:xfrm rot="0">
            <a:off x="763829" y="2093647"/>
            <a:ext cx="6734175" cy="1323975"/>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企业在数字化转型过程中面临技术更新快、人才短缺、数据安全和隐私保护等方面的挑战。</a:t>
            </a:r>
          </a:p>
        </p:txBody>
      </p:sp>
      <p:sp>
        <p:nvSpPr>
          <p:cNvPr name="TextBox 4" id="4"/>
          <p:cNvSpPr txBox="true"/>
          <p:nvPr/>
        </p:nvSpPr>
        <p:spPr>
          <a:xfrm rot="0">
            <a:off x="689593" y="3949139"/>
            <a:ext cx="6524625" cy="885825"/>
          </a:xfrm>
          <a:prstGeom prst="rect">
            <a:avLst/>
          </a:prstGeom>
        </p:spPr>
        <p:txBody>
          <a:bodyPr anchor="t" rtlCol="false" lIns="123825" rIns="57150" tIns="123825" bIns="123825" anchorCtr="false" vert="horz" wrap="square">
            <a:spAutoFit/>
          </a:bodyPr>
          <a:lstStyle/>
          <a:p>
            <a:pPr>
              <a:lnSpc>
                <a:spcPct val="174000"/>
              </a:lnSpc>
            </a:pPr>
            <a:r>
              <a:rPr lang="en-US" b="true" sz="2325">
                <a:solidFill>
                  <a:schemeClr val="accent1">
                    <a:alpha val="100000"/>
                  </a:schemeClr>
                </a:solidFill>
                <a:latin typeface="Microsoft Yahei"/>
                <a:ea typeface="Microsoft Yahei"/>
                <a:cs typeface="Microsoft Yahei"/>
              </a:rPr>
              <a:t>机遇</a:t>
            </a:r>
          </a:p>
        </p:txBody>
      </p:sp>
      <p:sp>
        <p:nvSpPr>
          <p:cNvPr name="TextBox 5" id="5"/>
          <p:cNvSpPr txBox="true"/>
          <p:nvPr/>
        </p:nvSpPr>
        <p:spPr>
          <a:xfrm rot="0">
            <a:off x="689593" y="4645945"/>
            <a:ext cx="6810375" cy="1323975"/>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数字化转型为企业带来提升运营效率、拓展市场渠道、增强创新能力等方面的机遇。</a:t>
            </a:r>
          </a:p>
        </p:txBody>
      </p:sp>
      <p:sp>
        <p:nvSpPr>
          <p:cNvPr name="AutoShape 6" id="6"/>
          <p:cNvSpPr/>
          <p:nvPr/>
        </p:nvSpPr>
        <p:spPr>
          <a:xfrm rot="0">
            <a:off x="884406" y="5955116"/>
            <a:ext cx="701468" cy="122998"/>
          </a:xfrm>
          <a:prstGeom prst="rect">
            <a:avLst/>
          </a:prstGeom>
          <a:solidFill>
            <a:schemeClr val="accent1">
              <a:alpha val="100000"/>
            </a:schemeClr>
          </a:solidFill>
        </p:spPr>
        <p:txBody>
          <a:bodyPr/>
          <a:p/>
        </p:txBody>
      </p:sp>
      <p:sp>
        <p:nvSpPr>
          <p:cNvPr name="AutoShape 7" id="7"/>
          <p:cNvSpPr/>
          <p:nvPr/>
        </p:nvSpPr>
        <p:spPr>
          <a:xfrm rot="0">
            <a:off x="831494" y="5955116"/>
            <a:ext cx="122998" cy="122998"/>
          </a:xfrm>
          <a:prstGeom prst="ellipse">
            <a:avLst/>
          </a:prstGeom>
          <a:solidFill>
            <a:schemeClr val="accent1">
              <a:alpha val="100000"/>
            </a:schemeClr>
          </a:solidFill>
        </p:spPr>
        <p:txBody>
          <a:bodyPr/>
          <a:p/>
        </p:txBody>
      </p:sp>
      <p:sp>
        <p:nvSpPr>
          <p:cNvPr name="AutoShape 8" id="8"/>
          <p:cNvSpPr/>
          <p:nvPr/>
        </p:nvSpPr>
        <p:spPr>
          <a:xfrm rot="0">
            <a:off x="1514246" y="5955116"/>
            <a:ext cx="122998" cy="122998"/>
          </a:xfrm>
          <a:prstGeom prst="ellipse">
            <a:avLst/>
          </a:prstGeom>
          <a:solidFill>
            <a:schemeClr val="accent1">
              <a:alpha val="100000"/>
            </a:schemeClr>
          </a:solidFill>
        </p:spPr>
        <p:txBody>
          <a:bodyPr/>
          <a:p/>
        </p:txBody>
      </p:sp>
      <p:cxnSp>
        <p:nvCxnSpPr>
          <p:cNvPr name="Connector 9" id="9"/>
          <p:cNvCxnSpPr/>
          <p:nvPr/>
        </p:nvCxnSpPr>
        <p:spPr>
          <a:xfrm>
            <a:off x="1585874" y="6029346"/>
            <a:ext cx="6181975" cy="0"/>
          </a:xfrm>
          <a:prstGeom prst="line">
            <a:avLst/>
          </a:prstGeom>
          <a:ln w="14288">
            <a:solidFill>
              <a:schemeClr val="accent1"/>
            </a:solidFill>
            <a:prstDash val="dash"/>
          </a:ln>
        </p:spPr>
        <p:style>
          <a:lnRef idx="0">
            <a:schemeClr val="accent1"/>
          </a:lnRef>
          <a:fillRef idx="1">
            <a:schemeClr val="accent1"/>
          </a:fillRef>
          <a:effectRef idx="0">
            <a:schemeClr val="accent1"/>
          </a:effectRef>
          <a:fontRef idx="minor">
            <a:schemeClr val="lt1"/>
          </a:fontRef>
        </p:style>
      </p:cxnSp>
      <p:pic>
        <p:nvPicPr>
          <p:cNvPr name="Picture 10" id="10"/>
          <p:cNvPicPr>
            <a:picLocks noChangeAspect="true"/>
          </p:cNvPicPr>
          <p:nvPr/>
        </p:nvPicPr>
        <p:blipFill>
          <a:blip r:embed="rId3">
            <a:alphaModFix amt="70000"/>
          </a:blip>
          <a:srcRect l="24250" r="24250"/>
          <a:stretch>
            <a:fillRect/>
          </a:stretch>
        </p:blipFill>
        <p:spPr>
          <a:xfrm rot="0">
            <a:off x="7803289" y="1299241"/>
            <a:ext cx="3679824" cy="4906431"/>
          </a:xfrm>
          <a:prstGeom prst="rect">
            <a:avLst/>
          </a:prstGeom>
        </p:spPr>
      </p:pic>
      <p:sp>
        <p:nvSpPr>
          <p:cNvPr name="AutoShape 11" id="11"/>
          <p:cNvSpPr/>
          <p:nvPr/>
        </p:nvSpPr>
        <p:spPr>
          <a:xfrm rot="0">
            <a:off x="852680" y="3629459"/>
            <a:ext cx="701468" cy="122998"/>
          </a:xfrm>
          <a:prstGeom prst="rect">
            <a:avLst/>
          </a:prstGeom>
          <a:solidFill>
            <a:schemeClr val="accent1">
              <a:alpha val="100000"/>
            </a:schemeClr>
          </a:solidFill>
        </p:spPr>
        <p:txBody>
          <a:bodyPr/>
          <a:p/>
        </p:txBody>
      </p:sp>
      <p:sp>
        <p:nvSpPr>
          <p:cNvPr name="AutoShape 12" id="12"/>
          <p:cNvSpPr/>
          <p:nvPr/>
        </p:nvSpPr>
        <p:spPr>
          <a:xfrm rot="0">
            <a:off x="799768" y="3629459"/>
            <a:ext cx="122998" cy="122998"/>
          </a:xfrm>
          <a:prstGeom prst="ellipse">
            <a:avLst/>
          </a:prstGeom>
          <a:solidFill>
            <a:schemeClr val="accent1">
              <a:alpha val="100000"/>
            </a:schemeClr>
          </a:solidFill>
        </p:spPr>
        <p:txBody>
          <a:bodyPr/>
          <a:p/>
        </p:txBody>
      </p:sp>
      <p:sp>
        <p:nvSpPr>
          <p:cNvPr name="AutoShape 13" id="13"/>
          <p:cNvSpPr/>
          <p:nvPr/>
        </p:nvSpPr>
        <p:spPr>
          <a:xfrm rot="0">
            <a:off x="1482520" y="3629459"/>
            <a:ext cx="122998" cy="122998"/>
          </a:xfrm>
          <a:prstGeom prst="ellipse">
            <a:avLst/>
          </a:prstGeom>
          <a:solidFill>
            <a:schemeClr val="accent1">
              <a:alpha val="100000"/>
            </a:schemeClr>
          </a:solidFill>
        </p:spPr>
        <p:txBody>
          <a:bodyPr/>
          <a:p/>
        </p:txBody>
      </p:sp>
      <p:cxnSp>
        <p:nvCxnSpPr>
          <p:cNvPr name="Connector 14" id="14"/>
          <p:cNvCxnSpPr/>
          <p:nvPr/>
        </p:nvCxnSpPr>
        <p:spPr>
          <a:xfrm>
            <a:off x="1554148" y="3703689"/>
            <a:ext cx="6181975" cy="0"/>
          </a:xfrm>
          <a:prstGeom prst="line">
            <a:avLst/>
          </a:prstGeom>
          <a:ln w="14288">
            <a:solidFill>
              <a:schemeClr val="accent1"/>
            </a:solidFill>
            <a:prstDash val="dash"/>
          </a:ln>
        </p:spPr>
        <p:style>
          <a:lnRef idx="0">
            <a:schemeClr val="accent1"/>
          </a:lnRef>
          <a:fillRef idx="1">
            <a:schemeClr val="accent1"/>
          </a:fillRef>
          <a:effectRef idx="0">
            <a:schemeClr val="accent1"/>
          </a:effectRef>
          <a:fontRef idx="minor">
            <a:schemeClr val="lt1"/>
          </a:fontRef>
        </p:style>
      </p:cxnSp>
      <p:grpSp>
        <p:nvGrpSpPr>
          <p:cNvPr name="Group 15" id="15"/>
          <p:cNvGrpSpPr/>
          <p:nvPr/>
        </p:nvGrpSpPr>
        <p:grpSpPr>
          <a:xfrm rot="0">
            <a:off x="454963" y="93878"/>
            <a:ext cx="10641129" cy="914400"/>
            <a:chOff x="454963" y="93878"/>
            <a:chExt cx="10641129" cy="914400"/>
          </a:xfrm>
        </p:grpSpPr>
        <p:sp>
          <p:nvSpPr>
            <p:cNvPr name="AutoShape 16" id="16"/>
            <p:cNvSpPr/>
            <p:nvPr/>
          </p:nvSpPr>
          <p:spPr>
            <a:xfrm rot="0">
              <a:off x="454963" y="331168"/>
              <a:ext cx="84147" cy="84147"/>
            </a:xfrm>
            <a:prstGeom prst="ellipse">
              <a:avLst/>
            </a:prstGeom>
            <a:solidFill>
              <a:schemeClr val="accent1">
                <a:alpha val="100000"/>
              </a:schemeClr>
            </a:solidFill>
          </p:spPr>
          <p:txBody>
            <a:bodyPr/>
            <a:p/>
          </p:txBody>
        </p:sp>
        <p:sp>
          <p:nvSpPr>
            <p:cNvPr name="AutoShape 17" id="17"/>
            <p:cNvSpPr/>
            <p:nvPr/>
          </p:nvSpPr>
          <p:spPr>
            <a:xfrm rot="0">
              <a:off x="575049" y="337743"/>
              <a:ext cx="78137" cy="78137"/>
            </a:xfrm>
            <a:prstGeom prst="ellipse">
              <a:avLst/>
            </a:prstGeom>
            <a:solidFill>
              <a:schemeClr val="accent1">
                <a:alpha val="80000"/>
              </a:schemeClr>
            </a:solidFill>
          </p:spPr>
          <p:txBody>
            <a:bodyPr/>
            <a:p/>
          </p:txBody>
        </p:sp>
        <p:sp>
          <p:nvSpPr>
            <p:cNvPr name="AutoShape 18" id="18"/>
            <p:cNvSpPr/>
            <p:nvPr/>
          </p:nvSpPr>
          <p:spPr>
            <a:xfrm rot="0">
              <a:off x="689125" y="339460"/>
              <a:ext cx="74704" cy="74704"/>
            </a:xfrm>
            <a:prstGeom prst="ellipse">
              <a:avLst/>
            </a:prstGeom>
            <a:solidFill>
              <a:schemeClr val="accent1">
                <a:alpha val="60000"/>
              </a:schemeClr>
            </a:solidFill>
          </p:spPr>
          <p:txBody>
            <a:bodyPr/>
            <a:p/>
          </p:txBody>
        </p:sp>
        <p:sp>
          <p:nvSpPr>
            <p:cNvPr name="AutoShape 19" id="19"/>
            <p:cNvSpPr/>
            <p:nvPr/>
          </p:nvSpPr>
          <p:spPr>
            <a:xfrm rot="0">
              <a:off x="799768" y="348430"/>
              <a:ext cx="69238" cy="69238"/>
            </a:xfrm>
            <a:prstGeom prst="ellipse">
              <a:avLst/>
            </a:prstGeom>
            <a:solidFill>
              <a:schemeClr val="accent1">
                <a:alpha val="40000"/>
              </a:schemeClr>
            </a:solidFill>
          </p:spPr>
          <p:txBody>
            <a:bodyPr/>
            <a:p/>
          </p:txBody>
        </p:sp>
        <p:sp>
          <p:nvSpPr>
            <p:cNvPr name="AutoShape 20" id="20"/>
            <p:cNvSpPr/>
            <p:nvPr/>
          </p:nvSpPr>
          <p:spPr>
            <a:xfrm rot="0">
              <a:off x="904945" y="344297"/>
              <a:ext cx="65594" cy="65594"/>
            </a:xfrm>
            <a:prstGeom prst="ellipse">
              <a:avLst/>
            </a:prstGeom>
            <a:solidFill>
              <a:schemeClr val="accent1">
                <a:alpha val="20000"/>
              </a:schemeClr>
            </a:solidFill>
          </p:spPr>
          <p:txBody>
            <a:bodyPr/>
            <a:p/>
          </p:txBody>
        </p:sp>
        <p:sp>
          <p:nvSpPr>
            <p:cNvPr name="AutoShape 21" id="21"/>
            <p:cNvSpPr/>
            <p:nvPr/>
          </p:nvSpPr>
          <p:spPr>
            <a:xfrm rot="0">
              <a:off x="454963" y="448942"/>
              <a:ext cx="84147" cy="84147"/>
            </a:xfrm>
            <a:prstGeom prst="ellipse">
              <a:avLst/>
            </a:prstGeom>
            <a:solidFill>
              <a:schemeClr val="accent1">
                <a:alpha val="100000"/>
              </a:schemeClr>
            </a:solidFill>
          </p:spPr>
          <p:txBody>
            <a:bodyPr/>
            <a:p/>
          </p:txBody>
        </p:sp>
        <p:sp>
          <p:nvSpPr>
            <p:cNvPr name="AutoShape 22" id="22"/>
            <p:cNvSpPr/>
            <p:nvPr/>
          </p:nvSpPr>
          <p:spPr>
            <a:xfrm rot="0">
              <a:off x="575049" y="455517"/>
              <a:ext cx="78137" cy="78137"/>
            </a:xfrm>
            <a:prstGeom prst="ellipse">
              <a:avLst/>
            </a:prstGeom>
            <a:solidFill>
              <a:schemeClr val="accent1">
                <a:alpha val="80000"/>
              </a:schemeClr>
            </a:solidFill>
          </p:spPr>
          <p:txBody>
            <a:bodyPr/>
            <a:p/>
          </p:txBody>
        </p:sp>
        <p:sp>
          <p:nvSpPr>
            <p:cNvPr name="AutoShape 23" id="23"/>
            <p:cNvSpPr/>
            <p:nvPr/>
          </p:nvSpPr>
          <p:spPr>
            <a:xfrm rot="0">
              <a:off x="689125" y="457233"/>
              <a:ext cx="74704" cy="74704"/>
            </a:xfrm>
            <a:prstGeom prst="ellipse">
              <a:avLst/>
            </a:prstGeom>
            <a:solidFill>
              <a:schemeClr val="accent1">
                <a:alpha val="60000"/>
              </a:schemeClr>
            </a:solidFill>
          </p:spPr>
          <p:txBody>
            <a:bodyPr/>
            <a:p/>
          </p:txBody>
        </p:sp>
        <p:sp>
          <p:nvSpPr>
            <p:cNvPr name="AutoShape 24" id="24"/>
            <p:cNvSpPr/>
            <p:nvPr/>
          </p:nvSpPr>
          <p:spPr>
            <a:xfrm rot="0">
              <a:off x="799768" y="466203"/>
              <a:ext cx="69238" cy="69238"/>
            </a:xfrm>
            <a:prstGeom prst="ellipse">
              <a:avLst/>
            </a:prstGeom>
            <a:solidFill>
              <a:schemeClr val="accent1">
                <a:alpha val="40000"/>
              </a:schemeClr>
            </a:solidFill>
          </p:spPr>
          <p:txBody>
            <a:bodyPr/>
            <a:p/>
          </p:txBody>
        </p:sp>
        <p:sp>
          <p:nvSpPr>
            <p:cNvPr name="AutoShape 25" id="25"/>
            <p:cNvSpPr/>
            <p:nvPr/>
          </p:nvSpPr>
          <p:spPr>
            <a:xfrm rot="0">
              <a:off x="904945" y="462070"/>
              <a:ext cx="65594" cy="65594"/>
            </a:xfrm>
            <a:prstGeom prst="ellipse">
              <a:avLst/>
            </a:prstGeom>
            <a:solidFill>
              <a:schemeClr val="accent1">
                <a:alpha val="20000"/>
              </a:schemeClr>
            </a:solidFill>
          </p:spPr>
          <p:txBody>
            <a:bodyPr/>
            <a:p/>
          </p:txBody>
        </p:sp>
        <p:sp>
          <p:nvSpPr>
            <p:cNvPr name="AutoShape 26" id="26"/>
            <p:cNvSpPr/>
            <p:nvPr/>
          </p:nvSpPr>
          <p:spPr>
            <a:xfrm rot="0">
              <a:off x="454963" y="566715"/>
              <a:ext cx="84147" cy="84147"/>
            </a:xfrm>
            <a:prstGeom prst="ellipse">
              <a:avLst/>
            </a:prstGeom>
            <a:solidFill>
              <a:schemeClr val="accent1">
                <a:alpha val="100000"/>
              </a:schemeClr>
            </a:solidFill>
          </p:spPr>
          <p:txBody>
            <a:bodyPr/>
            <a:p/>
          </p:txBody>
        </p:sp>
        <p:sp>
          <p:nvSpPr>
            <p:cNvPr name="AutoShape 27" id="27"/>
            <p:cNvSpPr/>
            <p:nvPr/>
          </p:nvSpPr>
          <p:spPr>
            <a:xfrm rot="0">
              <a:off x="575049" y="573291"/>
              <a:ext cx="78137" cy="78137"/>
            </a:xfrm>
            <a:prstGeom prst="ellipse">
              <a:avLst/>
            </a:prstGeom>
            <a:solidFill>
              <a:schemeClr val="accent1">
                <a:alpha val="80000"/>
              </a:schemeClr>
            </a:solidFill>
          </p:spPr>
          <p:txBody>
            <a:bodyPr/>
            <a:p/>
          </p:txBody>
        </p:sp>
        <p:sp>
          <p:nvSpPr>
            <p:cNvPr name="AutoShape 28" id="28"/>
            <p:cNvSpPr/>
            <p:nvPr/>
          </p:nvSpPr>
          <p:spPr>
            <a:xfrm rot="0">
              <a:off x="689125" y="575007"/>
              <a:ext cx="74704" cy="74704"/>
            </a:xfrm>
            <a:prstGeom prst="ellipse">
              <a:avLst/>
            </a:prstGeom>
            <a:solidFill>
              <a:schemeClr val="accent1">
                <a:alpha val="60000"/>
              </a:schemeClr>
            </a:solidFill>
          </p:spPr>
          <p:txBody>
            <a:bodyPr/>
            <a:p/>
          </p:txBody>
        </p:sp>
        <p:sp>
          <p:nvSpPr>
            <p:cNvPr name="AutoShape 29" id="29"/>
            <p:cNvSpPr/>
            <p:nvPr/>
          </p:nvSpPr>
          <p:spPr>
            <a:xfrm rot="0">
              <a:off x="799768" y="583977"/>
              <a:ext cx="69238" cy="69238"/>
            </a:xfrm>
            <a:prstGeom prst="ellipse">
              <a:avLst/>
            </a:prstGeom>
            <a:solidFill>
              <a:schemeClr val="accent1">
                <a:alpha val="40000"/>
              </a:schemeClr>
            </a:solidFill>
          </p:spPr>
          <p:txBody>
            <a:bodyPr/>
            <a:p/>
          </p:txBody>
        </p:sp>
        <p:sp>
          <p:nvSpPr>
            <p:cNvPr name="AutoShape 30" id="30"/>
            <p:cNvSpPr/>
            <p:nvPr/>
          </p:nvSpPr>
          <p:spPr>
            <a:xfrm rot="0">
              <a:off x="904945" y="579844"/>
              <a:ext cx="65594" cy="65594"/>
            </a:xfrm>
            <a:prstGeom prst="ellipse">
              <a:avLst/>
            </a:prstGeom>
            <a:solidFill>
              <a:schemeClr val="accent1">
                <a:alpha val="20000"/>
              </a:schemeClr>
            </a:solidFill>
          </p:spPr>
          <p:txBody>
            <a:bodyPr/>
            <a:p/>
          </p:txBody>
        </p:sp>
        <p:sp>
          <p:nvSpPr>
            <p:cNvPr name="AutoShape 31" id="31"/>
            <p:cNvSpPr/>
            <p:nvPr/>
          </p:nvSpPr>
          <p:spPr>
            <a:xfrm rot="0">
              <a:off x="454963" y="684489"/>
              <a:ext cx="84147" cy="84147"/>
            </a:xfrm>
            <a:prstGeom prst="ellipse">
              <a:avLst/>
            </a:prstGeom>
            <a:solidFill>
              <a:schemeClr val="accent1">
                <a:alpha val="100000"/>
              </a:schemeClr>
            </a:solidFill>
          </p:spPr>
          <p:txBody>
            <a:bodyPr/>
            <a:p/>
          </p:txBody>
        </p:sp>
        <p:sp>
          <p:nvSpPr>
            <p:cNvPr name="AutoShape 32" id="32"/>
            <p:cNvSpPr/>
            <p:nvPr/>
          </p:nvSpPr>
          <p:spPr>
            <a:xfrm rot="0">
              <a:off x="575049" y="691064"/>
              <a:ext cx="78137" cy="78137"/>
            </a:xfrm>
            <a:prstGeom prst="ellipse">
              <a:avLst/>
            </a:prstGeom>
            <a:solidFill>
              <a:schemeClr val="accent1">
                <a:alpha val="80000"/>
              </a:schemeClr>
            </a:solidFill>
          </p:spPr>
          <p:txBody>
            <a:bodyPr/>
            <a:p/>
          </p:txBody>
        </p:sp>
        <p:sp>
          <p:nvSpPr>
            <p:cNvPr name="AutoShape 33" id="33"/>
            <p:cNvSpPr/>
            <p:nvPr/>
          </p:nvSpPr>
          <p:spPr>
            <a:xfrm rot="0">
              <a:off x="689125" y="692781"/>
              <a:ext cx="74704" cy="74704"/>
            </a:xfrm>
            <a:prstGeom prst="ellipse">
              <a:avLst/>
            </a:prstGeom>
            <a:solidFill>
              <a:schemeClr val="accent1">
                <a:alpha val="60000"/>
              </a:schemeClr>
            </a:solidFill>
          </p:spPr>
          <p:txBody>
            <a:bodyPr/>
            <a:p/>
          </p:txBody>
        </p:sp>
        <p:sp>
          <p:nvSpPr>
            <p:cNvPr name="AutoShape 34" id="34"/>
            <p:cNvSpPr/>
            <p:nvPr/>
          </p:nvSpPr>
          <p:spPr>
            <a:xfrm rot="0">
              <a:off x="799768" y="701751"/>
              <a:ext cx="69238" cy="69238"/>
            </a:xfrm>
            <a:prstGeom prst="ellipse">
              <a:avLst/>
            </a:prstGeom>
            <a:solidFill>
              <a:schemeClr val="accent1">
                <a:alpha val="40000"/>
              </a:schemeClr>
            </a:solidFill>
          </p:spPr>
          <p:txBody>
            <a:bodyPr/>
            <a:p/>
          </p:txBody>
        </p:sp>
        <p:sp>
          <p:nvSpPr>
            <p:cNvPr name="AutoShape 35" id="35"/>
            <p:cNvSpPr/>
            <p:nvPr/>
          </p:nvSpPr>
          <p:spPr>
            <a:xfrm rot="0">
              <a:off x="904945" y="697618"/>
              <a:ext cx="65594" cy="65594"/>
            </a:xfrm>
            <a:prstGeom prst="ellipse">
              <a:avLst/>
            </a:prstGeom>
            <a:solidFill>
              <a:schemeClr val="accent1">
                <a:alpha val="20000"/>
              </a:schemeClr>
            </a:solidFill>
          </p:spPr>
          <p:txBody>
            <a:bodyPr/>
            <a:p/>
          </p:txBody>
        </p:sp>
        <p:sp>
          <p:nvSpPr>
            <p:cNvPr name="TextBox 36" id="36"/>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企业面临挑战与机遇</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4210371" y="2249446"/>
            <a:ext cx="6135014" cy="2104339"/>
          </a:xfrm>
          <a:prstGeom prst="rect">
            <a:avLst/>
          </a:prstGeom>
        </p:spPr>
        <p:txBody>
          <a:bodyPr anchor="t" rtlCol="false" lIns="114300" rIns="114300" tIns="57150" bIns="57150" anchorCtr="false" vert="horz" wrap="square">
            <a:spAutoFit/>
          </a:bodyPr>
          <a:lstStyle/>
          <a:p>
            <a:pPr>
              <a:lnSpc>
                <a:spcPct val="120000"/>
              </a:lnSpc>
            </a:pPr>
            <a:r>
              <a:rPr lang="en-US" b="true" sz="5175">
                <a:solidFill>
                  <a:schemeClr val="accent1">
                    <a:alpha val="100000"/>
                  </a:schemeClr>
                </a:solidFill>
                <a:latin typeface="Arial"/>
                <a:ea typeface="Arial"/>
                <a:cs typeface="Arial"/>
              </a:rPr>
              <a:t>数字化转型对企业战略影响</a:t>
            </a:r>
          </a:p>
        </p:txBody>
      </p:sp>
      <p:sp>
        <p:nvSpPr>
          <p:cNvPr name="TextBox 3" id="3"/>
          <p:cNvSpPr txBox="true"/>
          <p:nvPr/>
        </p:nvSpPr>
        <p:spPr>
          <a:xfrm rot="0">
            <a:off x="1257489" y="2871848"/>
            <a:ext cx="2148230" cy="1055827"/>
          </a:xfrm>
          <a:prstGeom prst="rect">
            <a:avLst/>
          </a:prstGeom>
        </p:spPr>
        <p:txBody>
          <a:bodyPr anchor="ctr" rtlCol="false" lIns="114300" rIns="114300" tIns="57150" bIns="57150" anchorCtr="false" vert="horz" wrap="square">
            <a:spAutoFit/>
          </a:bodyPr>
          <a:lstStyle/>
          <a:p>
            <a:pPr algn="ctr">
              <a:lnSpc>
                <a:spcPct val="77000"/>
              </a:lnSpc>
            </a:pPr>
            <a:r>
              <a:rPr lang="en-US" b="true" sz="3450">
                <a:solidFill>
                  <a:schemeClr val="accent1">
                    <a:alpha val="100000"/>
                  </a:schemeClr>
                </a:solidFill>
                <a:latin typeface="Arial"/>
                <a:ea typeface="Arial"/>
                <a:cs typeface="Arial"/>
              </a:rPr>
              <a:t>02</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grpSp>
        <p:nvGrpSpPr>
          <p:cNvPr name="Group 2" id="2"/>
          <p:cNvGrpSpPr/>
          <p:nvPr/>
        </p:nvGrpSpPr>
        <p:grpSpPr>
          <a:xfrm rot="0">
            <a:off x="981837" y="1604867"/>
            <a:ext cx="3394996" cy="2116741"/>
            <a:chOff x="981837" y="1604867"/>
            <a:chExt cx="3394996" cy="2116741"/>
          </a:xfrm>
        </p:grpSpPr>
        <p:sp>
          <p:nvSpPr>
            <p:cNvPr name="AutoShape 3" id="3"/>
            <p:cNvSpPr/>
            <p:nvPr/>
          </p:nvSpPr>
          <p:spPr>
            <a:xfrm rot="0">
              <a:off x="981837" y="1604867"/>
              <a:ext cx="3394996" cy="2116741"/>
            </a:xfrm>
            <a:prstGeom prst="rect">
              <a:avLst/>
            </a:prstGeom>
            <a:solidFill>
              <a:schemeClr val="accent1">
                <a:alpha val="100000"/>
              </a:schemeClr>
            </a:solidFill>
          </p:spPr>
          <p:txBody>
            <a:bodyPr anchor="ctr" rtlCol="false" tIns="45720" lIns="91440" bIns="45720" rIns="91440" anchorCtr="false" vert="horz" wrap="square">
              <a:noAutofit/>
            </a:bodyPr>
            <a:lstStyle/>
            <a:p>
              <a:pPr algn="ctr">
                <a:defRPr/>
              </a:pPr>
              <a:r>
                <a:rPr lang="en-US" sz="2940">
                  <a:solidFill>
                    <a:srgbClr val="FFFFFF">
                      <a:alpha val="100000"/>
                    </a:srgbClr>
                  </a:solidFill>
                  <a:latin typeface="Calibri"/>
                  <a:ea typeface="Calibri"/>
                  <a:cs typeface="Calibri"/>
                </a:rPr>
                <a:t>    </a:t>
              </a:r>
              <a:endParaRPr lang="en-US" sz="1100"/>
            </a:p>
          </p:txBody>
        </p:sp>
      </p:grpSp>
      <p:grpSp>
        <p:nvGrpSpPr>
          <p:cNvPr name="Group 4" id="4"/>
          <p:cNvGrpSpPr/>
          <p:nvPr/>
        </p:nvGrpSpPr>
        <p:grpSpPr>
          <a:xfrm rot="0">
            <a:off x="4376738" y="3721608"/>
            <a:ext cx="3394996" cy="2116741"/>
            <a:chOff x="4376738" y="3721608"/>
            <a:chExt cx="3394996" cy="2116741"/>
          </a:xfrm>
        </p:grpSpPr>
        <p:sp>
          <p:nvSpPr>
            <p:cNvPr name="AutoShape 5" id="5"/>
            <p:cNvSpPr/>
            <p:nvPr/>
          </p:nvSpPr>
          <p:spPr>
            <a:xfrm rot="0">
              <a:off x="4376738" y="3721608"/>
              <a:ext cx="3394996" cy="2116741"/>
            </a:xfrm>
            <a:prstGeom prst="rect">
              <a:avLst/>
            </a:prstGeom>
            <a:solidFill>
              <a:schemeClr val="accent1">
                <a:alpha val="100000"/>
              </a:schemeClr>
            </a:solidFill>
          </p:spPr>
          <p:txBody>
            <a:bodyPr/>
            <a:p/>
          </p:txBody>
        </p:sp>
      </p:grpSp>
      <p:grpSp>
        <p:nvGrpSpPr>
          <p:cNvPr name="Group 6" id="6"/>
          <p:cNvGrpSpPr/>
          <p:nvPr/>
        </p:nvGrpSpPr>
        <p:grpSpPr>
          <a:xfrm rot="0">
            <a:off x="7771733" y="1604867"/>
            <a:ext cx="3394996" cy="2116741"/>
            <a:chOff x="7771733" y="1604867"/>
            <a:chExt cx="3394996" cy="2116741"/>
          </a:xfrm>
        </p:grpSpPr>
        <p:sp>
          <p:nvSpPr>
            <p:cNvPr name="AutoShape 7" id="7"/>
            <p:cNvSpPr/>
            <p:nvPr/>
          </p:nvSpPr>
          <p:spPr>
            <a:xfrm rot="0">
              <a:off x="7771733" y="1604867"/>
              <a:ext cx="3394996" cy="2116741"/>
            </a:xfrm>
            <a:prstGeom prst="rect">
              <a:avLst/>
            </a:prstGeom>
            <a:solidFill>
              <a:schemeClr val="accent1">
                <a:alpha val="100000"/>
              </a:schemeClr>
            </a:solidFill>
          </p:spPr>
          <p:txBody>
            <a:bodyPr/>
            <a:p/>
          </p:txBody>
        </p:sp>
      </p:grpSp>
      <p:pic>
        <p:nvPicPr>
          <p:cNvPr name="Picture 8" id="8"/>
          <p:cNvPicPr>
            <a:picLocks noChangeAspect="true"/>
          </p:cNvPicPr>
          <p:nvPr/>
        </p:nvPicPr>
        <p:blipFill>
          <a:blip r:embed="rId3"/>
          <a:srcRect t="18426" b="18426"/>
          <a:stretch>
            <a:fillRect/>
          </a:stretch>
        </p:blipFill>
        <p:spPr>
          <a:xfrm rot="0">
            <a:off x="981837" y="3694465"/>
            <a:ext cx="3394942" cy="2143864"/>
          </a:xfrm>
          <a:prstGeom prst="rect">
            <a:avLst/>
          </a:prstGeom>
        </p:spPr>
      </p:pic>
      <p:pic>
        <p:nvPicPr>
          <p:cNvPr name="Picture 9" id="9"/>
          <p:cNvPicPr>
            <a:picLocks noChangeAspect="true"/>
          </p:cNvPicPr>
          <p:nvPr/>
        </p:nvPicPr>
        <p:blipFill>
          <a:blip r:embed="rId4"/>
          <a:srcRect t="18426" b="18426"/>
          <a:stretch>
            <a:fillRect/>
          </a:stretch>
        </p:blipFill>
        <p:spPr>
          <a:xfrm rot="0">
            <a:off x="4376812" y="1577730"/>
            <a:ext cx="3394942" cy="2143864"/>
          </a:xfrm>
          <a:prstGeom prst="rect">
            <a:avLst/>
          </a:prstGeom>
        </p:spPr>
      </p:pic>
      <p:pic>
        <p:nvPicPr>
          <p:cNvPr name="Picture 10" id="10"/>
          <p:cNvPicPr>
            <a:picLocks noChangeAspect="true"/>
          </p:cNvPicPr>
          <p:nvPr/>
        </p:nvPicPr>
        <p:blipFill>
          <a:blip r:embed="rId5"/>
          <a:srcRect t="18426" b="18426"/>
          <a:stretch>
            <a:fillRect/>
          </a:stretch>
        </p:blipFill>
        <p:spPr>
          <a:xfrm rot="0">
            <a:off x="7771733" y="3721608"/>
            <a:ext cx="3394942" cy="2143864"/>
          </a:xfrm>
          <a:prstGeom prst="rect">
            <a:avLst/>
          </a:prstGeom>
        </p:spPr>
      </p:pic>
      <p:grpSp>
        <p:nvGrpSpPr>
          <p:cNvPr name="Group 11" id="11"/>
          <p:cNvGrpSpPr/>
          <p:nvPr/>
        </p:nvGrpSpPr>
        <p:grpSpPr>
          <a:xfrm rot="0">
            <a:off x="454963" y="93878"/>
            <a:ext cx="10641129" cy="914400"/>
            <a:chOff x="454963" y="93878"/>
            <a:chExt cx="10641129" cy="914400"/>
          </a:xfrm>
        </p:grpSpPr>
        <p:sp>
          <p:nvSpPr>
            <p:cNvPr name="AutoShape 12" id="12"/>
            <p:cNvSpPr/>
            <p:nvPr/>
          </p:nvSpPr>
          <p:spPr>
            <a:xfrm rot="0">
              <a:off x="454963" y="331168"/>
              <a:ext cx="84147" cy="84147"/>
            </a:xfrm>
            <a:prstGeom prst="ellipse">
              <a:avLst/>
            </a:prstGeom>
            <a:solidFill>
              <a:schemeClr val="accent1">
                <a:alpha val="100000"/>
              </a:schemeClr>
            </a:solidFill>
          </p:spPr>
          <p:txBody>
            <a:bodyPr/>
            <a:p/>
          </p:txBody>
        </p:sp>
        <p:sp>
          <p:nvSpPr>
            <p:cNvPr name="AutoShape 13" id="13"/>
            <p:cNvSpPr/>
            <p:nvPr/>
          </p:nvSpPr>
          <p:spPr>
            <a:xfrm rot="0">
              <a:off x="575049" y="337743"/>
              <a:ext cx="78137" cy="78137"/>
            </a:xfrm>
            <a:prstGeom prst="ellipse">
              <a:avLst/>
            </a:prstGeom>
            <a:solidFill>
              <a:schemeClr val="accent1">
                <a:alpha val="80000"/>
              </a:schemeClr>
            </a:solidFill>
          </p:spPr>
          <p:txBody>
            <a:bodyPr/>
            <a:p/>
          </p:txBody>
        </p:sp>
        <p:sp>
          <p:nvSpPr>
            <p:cNvPr name="AutoShape 14" id="14"/>
            <p:cNvSpPr/>
            <p:nvPr/>
          </p:nvSpPr>
          <p:spPr>
            <a:xfrm rot="0">
              <a:off x="689125" y="339460"/>
              <a:ext cx="74704" cy="74704"/>
            </a:xfrm>
            <a:prstGeom prst="ellipse">
              <a:avLst/>
            </a:prstGeom>
            <a:solidFill>
              <a:schemeClr val="accent1">
                <a:alpha val="60000"/>
              </a:schemeClr>
            </a:solidFill>
          </p:spPr>
          <p:txBody>
            <a:bodyPr/>
            <a:p/>
          </p:txBody>
        </p:sp>
        <p:sp>
          <p:nvSpPr>
            <p:cNvPr name="AutoShape 15" id="15"/>
            <p:cNvSpPr/>
            <p:nvPr/>
          </p:nvSpPr>
          <p:spPr>
            <a:xfrm rot="0">
              <a:off x="799768" y="348430"/>
              <a:ext cx="69238" cy="69238"/>
            </a:xfrm>
            <a:prstGeom prst="ellipse">
              <a:avLst/>
            </a:prstGeom>
            <a:solidFill>
              <a:schemeClr val="accent1">
                <a:alpha val="40000"/>
              </a:schemeClr>
            </a:solidFill>
          </p:spPr>
          <p:txBody>
            <a:bodyPr/>
            <a:p/>
          </p:txBody>
        </p:sp>
        <p:sp>
          <p:nvSpPr>
            <p:cNvPr name="AutoShape 16" id="16"/>
            <p:cNvSpPr/>
            <p:nvPr/>
          </p:nvSpPr>
          <p:spPr>
            <a:xfrm rot="0">
              <a:off x="904945" y="344297"/>
              <a:ext cx="65594" cy="65594"/>
            </a:xfrm>
            <a:prstGeom prst="ellipse">
              <a:avLst/>
            </a:prstGeom>
            <a:solidFill>
              <a:schemeClr val="accent1">
                <a:alpha val="20000"/>
              </a:schemeClr>
            </a:solidFill>
          </p:spPr>
          <p:txBody>
            <a:bodyPr/>
            <a:p/>
          </p:txBody>
        </p:sp>
        <p:sp>
          <p:nvSpPr>
            <p:cNvPr name="AutoShape 17" id="17"/>
            <p:cNvSpPr/>
            <p:nvPr/>
          </p:nvSpPr>
          <p:spPr>
            <a:xfrm rot="0">
              <a:off x="454963" y="448942"/>
              <a:ext cx="84147" cy="84147"/>
            </a:xfrm>
            <a:prstGeom prst="ellipse">
              <a:avLst/>
            </a:prstGeom>
            <a:solidFill>
              <a:schemeClr val="accent1">
                <a:alpha val="100000"/>
              </a:schemeClr>
            </a:solidFill>
          </p:spPr>
          <p:txBody>
            <a:bodyPr/>
            <a:p/>
          </p:txBody>
        </p:sp>
        <p:sp>
          <p:nvSpPr>
            <p:cNvPr name="AutoShape 18" id="18"/>
            <p:cNvSpPr/>
            <p:nvPr/>
          </p:nvSpPr>
          <p:spPr>
            <a:xfrm rot="0">
              <a:off x="575049" y="455517"/>
              <a:ext cx="78137" cy="78137"/>
            </a:xfrm>
            <a:prstGeom prst="ellipse">
              <a:avLst/>
            </a:prstGeom>
            <a:solidFill>
              <a:schemeClr val="accent1">
                <a:alpha val="80000"/>
              </a:schemeClr>
            </a:solidFill>
          </p:spPr>
          <p:txBody>
            <a:bodyPr/>
            <a:p/>
          </p:txBody>
        </p:sp>
        <p:sp>
          <p:nvSpPr>
            <p:cNvPr name="AutoShape 19" id="19"/>
            <p:cNvSpPr/>
            <p:nvPr/>
          </p:nvSpPr>
          <p:spPr>
            <a:xfrm rot="0">
              <a:off x="689125" y="457233"/>
              <a:ext cx="74704" cy="74704"/>
            </a:xfrm>
            <a:prstGeom prst="ellipse">
              <a:avLst/>
            </a:prstGeom>
            <a:solidFill>
              <a:schemeClr val="accent1">
                <a:alpha val="60000"/>
              </a:schemeClr>
            </a:solidFill>
          </p:spPr>
          <p:txBody>
            <a:bodyPr/>
            <a:p/>
          </p:txBody>
        </p:sp>
        <p:sp>
          <p:nvSpPr>
            <p:cNvPr name="AutoShape 20" id="20"/>
            <p:cNvSpPr/>
            <p:nvPr/>
          </p:nvSpPr>
          <p:spPr>
            <a:xfrm rot="0">
              <a:off x="799768" y="466203"/>
              <a:ext cx="69238" cy="69238"/>
            </a:xfrm>
            <a:prstGeom prst="ellipse">
              <a:avLst/>
            </a:prstGeom>
            <a:solidFill>
              <a:schemeClr val="accent1">
                <a:alpha val="40000"/>
              </a:schemeClr>
            </a:solidFill>
          </p:spPr>
          <p:txBody>
            <a:bodyPr/>
            <a:p/>
          </p:txBody>
        </p:sp>
        <p:sp>
          <p:nvSpPr>
            <p:cNvPr name="AutoShape 21" id="21"/>
            <p:cNvSpPr/>
            <p:nvPr/>
          </p:nvSpPr>
          <p:spPr>
            <a:xfrm rot="0">
              <a:off x="904945" y="462070"/>
              <a:ext cx="65594" cy="65594"/>
            </a:xfrm>
            <a:prstGeom prst="ellipse">
              <a:avLst/>
            </a:prstGeom>
            <a:solidFill>
              <a:schemeClr val="accent1">
                <a:alpha val="20000"/>
              </a:schemeClr>
            </a:solidFill>
          </p:spPr>
          <p:txBody>
            <a:bodyPr/>
            <a:p/>
          </p:txBody>
        </p:sp>
        <p:sp>
          <p:nvSpPr>
            <p:cNvPr name="AutoShape 22" id="22"/>
            <p:cNvSpPr/>
            <p:nvPr/>
          </p:nvSpPr>
          <p:spPr>
            <a:xfrm rot="0">
              <a:off x="454963" y="566715"/>
              <a:ext cx="84147" cy="84147"/>
            </a:xfrm>
            <a:prstGeom prst="ellipse">
              <a:avLst/>
            </a:prstGeom>
            <a:solidFill>
              <a:schemeClr val="accent1">
                <a:alpha val="100000"/>
              </a:schemeClr>
            </a:solidFill>
          </p:spPr>
          <p:txBody>
            <a:bodyPr/>
            <a:p/>
          </p:txBody>
        </p:sp>
        <p:sp>
          <p:nvSpPr>
            <p:cNvPr name="AutoShape 23" id="23"/>
            <p:cNvSpPr/>
            <p:nvPr/>
          </p:nvSpPr>
          <p:spPr>
            <a:xfrm rot="0">
              <a:off x="575049" y="573291"/>
              <a:ext cx="78137" cy="78137"/>
            </a:xfrm>
            <a:prstGeom prst="ellipse">
              <a:avLst/>
            </a:prstGeom>
            <a:solidFill>
              <a:schemeClr val="accent1">
                <a:alpha val="80000"/>
              </a:schemeClr>
            </a:solidFill>
          </p:spPr>
          <p:txBody>
            <a:bodyPr/>
            <a:p/>
          </p:txBody>
        </p:sp>
        <p:sp>
          <p:nvSpPr>
            <p:cNvPr name="AutoShape 24" id="24"/>
            <p:cNvSpPr/>
            <p:nvPr/>
          </p:nvSpPr>
          <p:spPr>
            <a:xfrm rot="0">
              <a:off x="689125" y="575007"/>
              <a:ext cx="74704" cy="74704"/>
            </a:xfrm>
            <a:prstGeom prst="ellipse">
              <a:avLst/>
            </a:prstGeom>
            <a:solidFill>
              <a:schemeClr val="accent1">
                <a:alpha val="60000"/>
              </a:schemeClr>
            </a:solidFill>
          </p:spPr>
          <p:txBody>
            <a:bodyPr/>
            <a:p/>
          </p:txBody>
        </p:sp>
        <p:sp>
          <p:nvSpPr>
            <p:cNvPr name="AutoShape 25" id="25"/>
            <p:cNvSpPr/>
            <p:nvPr/>
          </p:nvSpPr>
          <p:spPr>
            <a:xfrm rot="0">
              <a:off x="799768" y="583977"/>
              <a:ext cx="69238" cy="69238"/>
            </a:xfrm>
            <a:prstGeom prst="ellipse">
              <a:avLst/>
            </a:prstGeom>
            <a:solidFill>
              <a:schemeClr val="accent1">
                <a:alpha val="40000"/>
              </a:schemeClr>
            </a:solidFill>
          </p:spPr>
          <p:txBody>
            <a:bodyPr/>
            <a:p/>
          </p:txBody>
        </p:sp>
        <p:sp>
          <p:nvSpPr>
            <p:cNvPr name="AutoShape 26" id="26"/>
            <p:cNvSpPr/>
            <p:nvPr/>
          </p:nvSpPr>
          <p:spPr>
            <a:xfrm rot="0">
              <a:off x="904945" y="579844"/>
              <a:ext cx="65594" cy="65594"/>
            </a:xfrm>
            <a:prstGeom prst="ellipse">
              <a:avLst/>
            </a:prstGeom>
            <a:solidFill>
              <a:schemeClr val="accent1">
                <a:alpha val="20000"/>
              </a:schemeClr>
            </a:solidFill>
          </p:spPr>
          <p:txBody>
            <a:bodyPr/>
            <a:p/>
          </p:txBody>
        </p:sp>
        <p:sp>
          <p:nvSpPr>
            <p:cNvPr name="AutoShape 27" id="27"/>
            <p:cNvSpPr/>
            <p:nvPr/>
          </p:nvSpPr>
          <p:spPr>
            <a:xfrm rot="0">
              <a:off x="454963" y="684489"/>
              <a:ext cx="84147" cy="84147"/>
            </a:xfrm>
            <a:prstGeom prst="ellipse">
              <a:avLst/>
            </a:prstGeom>
            <a:solidFill>
              <a:schemeClr val="accent1">
                <a:alpha val="100000"/>
              </a:schemeClr>
            </a:solidFill>
          </p:spPr>
          <p:txBody>
            <a:bodyPr/>
            <a:p/>
          </p:txBody>
        </p:sp>
        <p:sp>
          <p:nvSpPr>
            <p:cNvPr name="AutoShape 28" id="28"/>
            <p:cNvSpPr/>
            <p:nvPr/>
          </p:nvSpPr>
          <p:spPr>
            <a:xfrm rot="0">
              <a:off x="575049" y="691064"/>
              <a:ext cx="78137" cy="78137"/>
            </a:xfrm>
            <a:prstGeom prst="ellipse">
              <a:avLst/>
            </a:prstGeom>
            <a:solidFill>
              <a:schemeClr val="accent1">
                <a:alpha val="80000"/>
              </a:schemeClr>
            </a:solidFill>
          </p:spPr>
          <p:txBody>
            <a:bodyPr/>
            <a:p/>
          </p:txBody>
        </p:sp>
        <p:sp>
          <p:nvSpPr>
            <p:cNvPr name="AutoShape 29" id="29"/>
            <p:cNvSpPr/>
            <p:nvPr/>
          </p:nvSpPr>
          <p:spPr>
            <a:xfrm rot="0">
              <a:off x="689125" y="692781"/>
              <a:ext cx="74704" cy="74704"/>
            </a:xfrm>
            <a:prstGeom prst="ellipse">
              <a:avLst/>
            </a:prstGeom>
            <a:solidFill>
              <a:schemeClr val="accent1">
                <a:alpha val="60000"/>
              </a:schemeClr>
            </a:solidFill>
          </p:spPr>
          <p:txBody>
            <a:bodyPr/>
            <a:p/>
          </p:txBody>
        </p:sp>
        <p:sp>
          <p:nvSpPr>
            <p:cNvPr name="AutoShape 30" id="30"/>
            <p:cNvSpPr/>
            <p:nvPr/>
          </p:nvSpPr>
          <p:spPr>
            <a:xfrm rot="0">
              <a:off x="799768" y="701751"/>
              <a:ext cx="69238" cy="69238"/>
            </a:xfrm>
            <a:prstGeom prst="ellipse">
              <a:avLst/>
            </a:prstGeom>
            <a:solidFill>
              <a:schemeClr val="accent1">
                <a:alpha val="40000"/>
              </a:schemeClr>
            </a:solidFill>
          </p:spPr>
          <p:txBody>
            <a:bodyPr/>
            <a:p/>
          </p:txBody>
        </p:sp>
        <p:sp>
          <p:nvSpPr>
            <p:cNvPr name="AutoShape 31" id="31"/>
            <p:cNvSpPr/>
            <p:nvPr/>
          </p:nvSpPr>
          <p:spPr>
            <a:xfrm rot="0">
              <a:off x="904945" y="697618"/>
              <a:ext cx="65594" cy="65594"/>
            </a:xfrm>
            <a:prstGeom prst="ellipse">
              <a:avLst/>
            </a:prstGeom>
            <a:solidFill>
              <a:schemeClr val="accent1">
                <a:alpha val="20000"/>
              </a:schemeClr>
            </a:solidFill>
          </p:spPr>
          <p:txBody>
            <a:bodyPr/>
            <a:p/>
          </p:txBody>
        </p:sp>
        <p:sp>
          <p:nvSpPr>
            <p:cNvPr name="TextBox 32" id="32"/>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重塑商业模式</a:t>
              </a:r>
            </a:p>
          </p:txBody>
        </p:sp>
      </p:grpSp>
      <p:grpSp>
        <p:nvGrpSpPr>
          <p:cNvPr name="Group 33" id="33"/>
          <p:cNvGrpSpPr/>
          <p:nvPr/>
        </p:nvGrpSpPr>
        <p:grpSpPr>
          <a:xfrm rot="0">
            <a:off x="981837" y="1604867"/>
            <a:ext cx="3394996" cy="490334"/>
            <a:chOff x="981837" y="1604867"/>
            <a:chExt cx="3394996" cy="490334"/>
          </a:xfrm>
        </p:grpSpPr>
        <p:sp>
          <p:nvSpPr>
            <p:cNvPr name="TextBox 34" id="34"/>
            <p:cNvSpPr txBox="true"/>
            <p:nvPr/>
          </p:nvSpPr>
          <p:spPr>
            <a:xfrm rot="0">
              <a:off x="981837" y="1604867"/>
              <a:ext cx="3394996" cy="490334"/>
            </a:xfrm>
            <a:prstGeom prst="rect">
              <a:avLst/>
            </a:prstGeom>
          </p:spPr>
          <p:txBody>
            <a:bodyPr anchor="t" rtlCol="false" lIns="66008" rIns="66008" tIns="33052" bIns="33052" anchorCtr="false" vert="horz" wrap="square">
              <a:normAutofit/>
            </a:bodyPr>
            <a:lstStyle/>
            <a:p>
              <a:pPr algn="ctr">
                <a:lnSpc>
                  <a:spcPct val="120000"/>
                </a:lnSpc>
              </a:pPr>
              <a:r>
                <a:rPr lang="en-US" b="true" sz="2025">
                  <a:solidFill>
                    <a:srgbClr val="FFFDFD">
                      <a:alpha val="100000"/>
                    </a:srgbClr>
                  </a:solidFill>
                  <a:latin typeface="Microsoft Yahei"/>
                  <a:ea typeface="Microsoft Yahei"/>
                  <a:cs typeface="Microsoft Yahei"/>
                </a:rPr>
                <a:t>商业模式创新</a:t>
              </a:r>
            </a:p>
          </p:txBody>
        </p:sp>
      </p:grpSp>
      <p:grpSp>
        <p:nvGrpSpPr>
          <p:cNvPr name="Group 35" id="35"/>
          <p:cNvGrpSpPr/>
          <p:nvPr/>
        </p:nvGrpSpPr>
        <p:grpSpPr>
          <a:xfrm rot="0">
            <a:off x="1090562" y="2039620"/>
            <a:ext cx="3286271" cy="1654845"/>
            <a:chOff x="1090562" y="2039620"/>
            <a:chExt cx="3286271" cy="1654845"/>
          </a:xfrm>
        </p:grpSpPr>
        <p:sp>
          <p:nvSpPr>
            <p:cNvPr name="TextBox 36" id="36"/>
            <p:cNvSpPr txBox="true"/>
            <p:nvPr/>
          </p:nvSpPr>
          <p:spPr>
            <a:xfrm rot="0">
              <a:off x="1090562" y="2039620"/>
              <a:ext cx="3286271"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rgbClr val="FFFDFD">
                      <a:alpha val="100000"/>
                    </a:srgbClr>
                  </a:solidFill>
                  <a:latin typeface="Microsoft Yahei"/>
                  <a:ea typeface="Microsoft Yahei"/>
                  <a:cs typeface="Microsoft Yahei"/>
                </a:rPr>
                <a:t>数字化转型使企业能够重新思考和设计商业模式，通过引入新技术、新渠道和新服务方式，创造新的价值主张和盈利模式。</a:t>
              </a:r>
            </a:p>
          </p:txBody>
        </p:sp>
      </p:grpSp>
      <p:grpSp>
        <p:nvGrpSpPr>
          <p:cNvPr name="Group 37" id="37"/>
          <p:cNvGrpSpPr/>
          <p:nvPr/>
        </p:nvGrpSpPr>
        <p:grpSpPr>
          <a:xfrm rot="0">
            <a:off x="4376833" y="3748751"/>
            <a:ext cx="3394996" cy="490334"/>
            <a:chOff x="4376833" y="3748751"/>
            <a:chExt cx="3394996" cy="490334"/>
          </a:xfrm>
        </p:grpSpPr>
        <p:sp>
          <p:nvSpPr>
            <p:cNvPr name="TextBox 38" id="38"/>
            <p:cNvSpPr txBox="true"/>
            <p:nvPr/>
          </p:nvSpPr>
          <p:spPr>
            <a:xfrm rot="0">
              <a:off x="4376833" y="3748751"/>
              <a:ext cx="3394996" cy="490334"/>
            </a:xfrm>
            <a:prstGeom prst="rect">
              <a:avLst/>
            </a:prstGeom>
          </p:spPr>
          <p:txBody>
            <a:bodyPr anchor="t" rtlCol="false" lIns="66008" rIns="66008" tIns="33052" bIns="33052" anchorCtr="false" vert="horz" wrap="square">
              <a:normAutofit/>
            </a:bodyPr>
            <a:lstStyle/>
            <a:p>
              <a:pPr algn="ctr">
                <a:lnSpc>
                  <a:spcPct val="120000"/>
                </a:lnSpc>
              </a:pPr>
              <a:r>
                <a:rPr lang="en-US" b="true" sz="2025">
                  <a:solidFill>
                    <a:srgbClr val="FFFDFD">
                      <a:alpha val="100000"/>
                    </a:srgbClr>
                  </a:solidFill>
                  <a:latin typeface="Microsoft Yahei"/>
                  <a:ea typeface="Microsoft Yahei"/>
                  <a:cs typeface="Microsoft Yahei"/>
                </a:rPr>
                <a:t>拓展市场机会</a:t>
              </a:r>
            </a:p>
          </p:txBody>
        </p:sp>
      </p:grpSp>
      <p:grpSp>
        <p:nvGrpSpPr>
          <p:cNvPr name="Group 39" id="39"/>
          <p:cNvGrpSpPr/>
          <p:nvPr/>
        </p:nvGrpSpPr>
        <p:grpSpPr>
          <a:xfrm rot="0">
            <a:off x="4485558" y="4183504"/>
            <a:ext cx="3286271" cy="1654845"/>
            <a:chOff x="4485558" y="4183504"/>
            <a:chExt cx="3286271" cy="1654845"/>
          </a:xfrm>
        </p:grpSpPr>
        <p:sp>
          <p:nvSpPr>
            <p:cNvPr name="TextBox 40" id="40"/>
            <p:cNvSpPr txBox="true"/>
            <p:nvPr/>
          </p:nvSpPr>
          <p:spPr>
            <a:xfrm rot="0">
              <a:off x="4485558" y="4183504"/>
              <a:ext cx="3286271"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rgbClr val="FFFDFD">
                      <a:alpha val="100000"/>
                    </a:srgbClr>
                  </a:solidFill>
                  <a:latin typeface="Microsoft Yahei"/>
                  <a:ea typeface="Microsoft Yahei"/>
                  <a:cs typeface="Microsoft Yahei"/>
                </a:rPr>
                <a:t>数字化转型使企业能够更广泛地接触潜在客户，拓展市场份额，通过个性化定制、精准营销等手段提升客户体验。</a:t>
              </a:r>
            </a:p>
          </p:txBody>
        </p:sp>
      </p:grpSp>
      <p:grpSp>
        <p:nvGrpSpPr>
          <p:cNvPr name="Group 41" id="41"/>
          <p:cNvGrpSpPr/>
          <p:nvPr/>
        </p:nvGrpSpPr>
        <p:grpSpPr>
          <a:xfrm rot="0">
            <a:off x="7771733" y="1604867"/>
            <a:ext cx="3394996" cy="490334"/>
            <a:chOff x="7771733" y="1604867"/>
            <a:chExt cx="3394996" cy="490334"/>
          </a:xfrm>
        </p:grpSpPr>
        <p:sp>
          <p:nvSpPr>
            <p:cNvPr name="TextBox 42" id="42"/>
            <p:cNvSpPr txBox="true"/>
            <p:nvPr/>
          </p:nvSpPr>
          <p:spPr>
            <a:xfrm rot="0">
              <a:off x="7771733" y="1604867"/>
              <a:ext cx="3394996" cy="490334"/>
            </a:xfrm>
            <a:prstGeom prst="rect">
              <a:avLst/>
            </a:prstGeom>
          </p:spPr>
          <p:txBody>
            <a:bodyPr anchor="t" rtlCol="false" lIns="66008" rIns="66008" tIns="33052" bIns="33052" anchorCtr="false" vert="horz" wrap="square">
              <a:normAutofit/>
            </a:bodyPr>
            <a:lstStyle/>
            <a:p>
              <a:pPr algn="ctr">
                <a:lnSpc>
                  <a:spcPct val="120000"/>
                </a:lnSpc>
              </a:pPr>
              <a:r>
                <a:rPr lang="en-US" b="true" sz="2025">
                  <a:solidFill>
                    <a:srgbClr val="FFFDFD">
                      <a:alpha val="100000"/>
                    </a:srgbClr>
                  </a:solidFill>
                  <a:latin typeface="Microsoft Yahei"/>
                  <a:ea typeface="Microsoft Yahei"/>
                  <a:cs typeface="Microsoft Yahei"/>
                </a:rPr>
                <a:t>优化业务流程</a:t>
              </a:r>
            </a:p>
          </p:txBody>
        </p:sp>
      </p:grpSp>
      <p:grpSp>
        <p:nvGrpSpPr>
          <p:cNvPr name="Group 43" id="43"/>
          <p:cNvGrpSpPr/>
          <p:nvPr/>
        </p:nvGrpSpPr>
        <p:grpSpPr>
          <a:xfrm rot="0">
            <a:off x="7880459" y="2039620"/>
            <a:ext cx="3286271" cy="1654845"/>
            <a:chOff x="7880459" y="2039620"/>
            <a:chExt cx="3286271" cy="1654845"/>
          </a:xfrm>
        </p:grpSpPr>
        <p:sp>
          <p:nvSpPr>
            <p:cNvPr name="TextBox 44" id="44"/>
            <p:cNvSpPr txBox="true"/>
            <p:nvPr/>
          </p:nvSpPr>
          <p:spPr>
            <a:xfrm rot="0">
              <a:off x="7880459" y="2039620"/>
              <a:ext cx="3286271"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rgbClr val="FFFDFD">
                      <a:alpha val="100000"/>
                    </a:srgbClr>
                  </a:solidFill>
                  <a:latin typeface="Microsoft Yahei"/>
                  <a:ea typeface="Microsoft Yahei"/>
                  <a:cs typeface="Microsoft Yahei"/>
                </a:rPr>
                <a:t>数字化转型通过对企业内部业务流程的优化和重构，提高运营效率，降低成本，增强企业敏捷性和适应性。</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592974" y="2746815"/>
            <a:ext cx="3456116" cy="3055762"/>
          </a:xfrm>
          <a:prstGeom prst="roundRect">
            <a:avLst>
              <a:gd fmla="val 12500" name="adj"/>
            </a:avLst>
          </a:prstGeom>
          <a:solidFill>
            <a:schemeClr val="lt1">
              <a:alpha val="100000"/>
            </a:schemeClr>
          </a:solidFill>
          <a:ln w="19050">
            <a:solidFill>
              <a:schemeClr val="accent1">
                <a:alpha val="100000"/>
              </a:schemeClr>
            </a:solidFill>
            <a:prstDash val="solid"/>
          </a:ln>
        </p:spPr>
        <p:style>
          <a:lnRef idx="0">
            <a:schemeClr val="accent1"/>
          </a:lnRef>
          <a:fillRef idx="1">
            <a:schemeClr val="accent1"/>
          </a:fillRef>
          <a:effectRef idx="0">
            <a:schemeClr val="accent1"/>
          </a:effectRef>
          <a:fontRef idx="minor">
            <a:schemeClr val="lt1"/>
          </a:fontRef>
        </p:style>
        <p:txBody>
          <a:bodyPr/>
          <a:p/>
        </p:txBody>
      </p:sp>
      <p:sp>
        <p:nvSpPr>
          <p:cNvPr name="AutoShape 3" id="3"/>
          <p:cNvSpPr/>
          <p:nvPr/>
        </p:nvSpPr>
        <p:spPr>
          <a:xfrm rot="0">
            <a:off x="4367942" y="2746815"/>
            <a:ext cx="3456116" cy="3055762"/>
          </a:xfrm>
          <a:prstGeom prst="roundRect">
            <a:avLst>
              <a:gd fmla="val 12500" name="adj"/>
            </a:avLst>
          </a:prstGeom>
          <a:solidFill>
            <a:schemeClr val="lt1">
              <a:alpha val="100000"/>
            </a:schemeClr>
          </a:solidFill>
          <a:ln w="19050">
            <a:solidFill>
              <a:schemeClr val="accent1">
                <a:alpha val="100000"/>
              </a:schemeClr>
            </a:solidFill>
            <a:prstDash val="solid"/>
          </a:ln>
        </p:spPr>
        <p:style>
          <a:lnRef idx="0">
            <a:schemeClr val="accent1"/>
          </a:lnRef>
          <a:fillRef idx="1">
            <a:schemeClr val="accent1"/>
          </a:fillRef>
          <a:effectRef idx="0">
            <a:schemeClr val="accent1"/>
          </a:effectRef>
          <a:fontRef idx="minor">
            <a:schemeClr val="lt1"/>
          </a:fontRef>
        </p:style>
        <p:txBody>
          <a:bodyPr/>
          <a:p/>
        </p:txBody>
      </p:sp>
      <p:sp>
        <p:nvSpPr>
          <p:cNvPr name="AutoShape 4" id="4"/>
          <p:cNvSpPr/>
          <p:nvPr/>
        </p:nvSpPr>
        <p:spPr>
          <a:xfrm rot="0">
            <a:off x="8133696" y="2746815"/>
            <a:ext cx="3456116" cy="3055762"/>
          </a:xfrm>
          <a:prstGeom prst="roundRect">
            <a:avLst>
              <a:gd fmla="val 12500" name="adj"/>
            </a:avLst>
          </a:prstGeom>
          <a:solidFill>
            <a:schemeClr val="lt1">
              <a:alpha val="100000"/>
            </a:schemeClr>
          </a:solidFill>
          <a:ln w="19050">
            <a:solidFill>
              <a:schemeClr val="accent1">
                <a:alpha val="100000"/>
              </a:schemeClr>
            </a:solidFill>
            <a:prstDash val="solid"/>
          </a:ln>
        </p:spPr>
        <p:style>
          <a:lnRef idx="0">
            <a:schemeClr val="accent1"/>
          </a:lnRef>
          <a:fillRef idx="1">
            <a:schemeClr val="accent1"/>
          </a:fillRef>
          <a:effectRef idx="0">
            <a:schemeClr val="accent1"/>
          </a:effectRef>
          <a:fontRef idx="minor">
            <a:schemeClr val="lt1"/>
          </a:fontRef>
        </p:style>
        <p:txBody>
          <a:bodyPr/>
          <a:p/>
        </p:txBody>
      </p:sp>
      <p:sp>
        <p:nvSpPr>
          <p:cNvPr name="AutoShape 5" id="5"/>
          <p:cNvSpPr/>
          <p:nvPr/>
        </p:nvSpPr>
        <p:spPr>
          <a:xfrm rot="-2700000" flipH="true" flipV="true">
            <a:off x="5274866" y="1333321"/>
            <a:ext cx="1642268" cy="1642268"/>
          </a:xfrm>
          <a:prstGeom prst="teardrop">
            <a:avLst/>
          </a:prstGeom>
          <a:solidFill>
            <a:schemeClr val="accent1">
              <a:alpha val="100000"/>
            </a:schemeClr>
          </a:solidFill>
        </p:spPr>
        <p:txBody>
          <a:bodyPr/>
          <a:p/>
        </p:txBody>
      </p:sp>
      <p:sp>
        <p:nvSpPr>
          <p:cNvPr name="TextBox 6" id="6"/>
          <p:cNvSpPr txBox="true"/>
          <p:nvPr/>
        </p:nvSpPr>
        <p:spPr>
          <a:xfrm rot="0">
            <a:off x="4583677" y="3404616"/>
            <a:ext cx="3024645" cy="321754"/>
          </a:xfrm>
          <a:prstGeom prst="rect">
            <a:avLst/>
          </a:prstGeom>
        </p:spPr>
        <p:txBody>
          <a:bodyPr anchor="t" rtlCol="false" lIns="114300" rIns="114300" tIns="57150" bIns="57150" anchorCtr="false" vert="horz" wrap="square">
            <a:spAutoFit/>
          </a:bodyPr>
          <a:lstStyle/>
          <a:p>
            <a:pPr algn="ctr">
              <a:lnSpc>
                <a:spcPct val="64000"/>
              </a:lnSpc>
            </a:pPr>
            <a:r>
              <a:rPr lang="en-US" b="true" sz="2025">
                <a:solidFill>
                  <a:schemeClr val="accent1">
                    <a:alpha val="100000"/>
                  </a:schemeClr>
                </a:solidFill>
                <a:latin typeface="Microsoft Yahei"/>
                <a:ea typeface="Microsoft Yahei"/>
                <a:cs typeface="Microsoft Yahei"/>
              </a:rPr>
              <a:t>创新产品和服务</a:t>
            </a:r>
          </a:p>
        </p:txBody>
      </p:sp>
      <p:sp>
        <p:nvSpPr>
          <p:cNvPr name="TextBox 7" id="7"/>
          <p:cNvSpPr txBox="true"/>
          <p:nvPr/>
        </p:nvSpPr>
        <p:spPr>
          <a:xfrm rot="0">
            <a:off x="4613687" y="3923118"/>
            <a:ext cx="2964626" cy="1580007"/>
          </a:xfrm>
          <a:prstGeom prst="rect">
            <a:avLst/>
          </a:prstGeom>
        </p:spPr>
        <p:txBody>
          <a:bodyPr anchor="t" rtlCol="false" lIns="114300" rIns="114300" tIns="57150" bIns="57150" anchorCtr="false" vert="horz" wrap="square">
            <a:spAutoFit/>
          </a:bodyPr>
          <a:lstStyle/>
          <a:p>
            <a:pPr algn="ctr">
              <a:lnSpc>
                <a:spcPct val="120000"/>
              </a:lnSpc>
            </a:pPr>
            <a:r>
              <a:rPr lang="en-US" sz="1500">
                <a:solidFill>
                  <a:schemeClr val="dk1">
                    <a:alpha val="100000"/>
                  </a:schemeClr>
                </a:solidFill>
                <a:latin typeface="Microsoft Yahei"/>
                <a:ea typeface="Microsoft Yahei"/>
                <a:cs typeface="Microsoft Yahei"/>
              </a:rPr>
              <a:t>数字化转型推动企业不断创新产品和服务，通过引入新技术、新材料、新工艺等，提升产品品质和附加值，满足客户日益多样化的需求。</a:t>
            </a:r>
          </a:p>
        </p:txBody>
      </p:sp>
      <p:sp>
        <p:nvSpPr>
          <p:cNvPr name="AutoShape 8" id="8"/>
          <p:cNvSpPr/>
          <p:nvPr/>
        </p:nvSpPr>
        <p:spPr>
          <a:xfrm rot="0">
            <a:off x="5818204" y="5524781"/>
            <a:ext cx="555593" cy="81705"/>
          </a:xfrm>
          <a:prstGeom prst="roundRect">
            <a:avLst>
              <a:gd fmla="val 12500" name="adj"/>
            </a:avLst>
          </a:prstGeom>
          <a:solidFill>
            <a:schemeClr val="accent2">
              <a:alpha val="100000"/>
            </a:schemeClr>
          </a:solidFill>
        </p:spPr>
        <p:txBody>
          <a:bodyPr/>
          <a:p/>
        </p:txBody>
      </p:sp>
      <p:sp>
        <p:nvSpPr>
          <p:cNvPr name="AutoShape 9" id="9"/>
          <p:cNvSpPr/>
          <p:nvPr/>
        </p:nvSpPr>
        <p:spPr>
          <a:xfrm rot="-2700000" flipH="true" flipV="true">
            <a:off x="1499898" y="1333321"/>
            <a:ext cx="1642268" cy="1642268"/>
          </a:xfrm>
          <a:prstGeom prst="teardrop">
            <a:avLst/>
          </a:prstGeom>
          <a:solidFill>
            <a:schemeClr val="accent1">
              <a:alpha val="100000"/>
            </a:schemeClr>
          </a:solidFill>
        </p:spPr>
        <p:txBody>
          <a:bodyPr/>
          <a:p/>
        </p:txBody>
      </p:sp>
      <p:sp>
        <p:nvSpPr>
          <p:cNvPr name="TextBox 10" id="10"/>
          <p:cNvSpPr txBox="true"/>
          <p:nvPr/>
        </p:nvSpPr>
        <p:spPr>
          <a:xfrm rot="0">
            <a:off x="808710" y="3404616"/>
            <a:ext cx="3024645" cy="321754"/>
          </a:xfrm>
          <a:prstGeom prst="rect">
            <a:avLst/>
          </a:prstGeom>
        </p:spPr>
        <p:txBody>
          <a:bodyPr anchor="t" rtlCol="false" lIns="114300" rIns="114300" tIns="57150" bIns="57150" anchorCtr="false" vert="horz" wrap="square">
            <a:spAutoFit/>
          </a:bodyPr>
          <a:lstStyle/>
          <a:p>
            <a:pPr algn="ctr">
              <a:lnSpc>
                <a:spcPct val="64000"/>
              </a:lnSpc>
            </a:pPr>
            <a:r>
              <a:rPr lang="en-US" b="true" sz="2025">
                <a:solidFill>
                  <a:schemeClr val="accent1">
                    <a:alpha val="100000"/>
                  </a:schemeClr>
                </a:solidFill>
                <a:latin typeface="Microsoft Yahei"/>
                <a:ea typeface="Microsoft Yahei"/>
                <a:cs typeface="Microsoft Yahei"/>
              </a:rPr>
              <a:t>数据驱动决策</a:t>
            </a:r>
          </a:p>
        </p:txBody>
      </p:sp>
      <p:sp>
        <p:nvSpPr>
          <p:cNvPr name="TextBox 11" id="11"/>
          <p:cNvSpPr txBox="true"/>
          <p:nvPr/>
        </p:nvSpPr>
        <p:spPr>
          <a:xfrm rot="0">
            <a:off x="838719" y="3923118"/>
            <a:ext cx="2964626" cy="1580007"/>
          </a:xfrm>
          <a:prstGeom prst="rect">
            <a:avLst/>
          </a:prstGeom>
        </p:spPr>
        <p:txBody>
          <a:bodyPr anchor="t" rtlCol="false" lIns="114300" rIns="114300" tIns="57150" bIns="57150" anchorCtr="false" vert="horz" wrap="square">
            <a:spAutoFit/>
          </a:bodyPr>
          <a:lstStyle/>
          <a:p>
            <a:pPr algn="ctr">
              <a:lnSpc>
                <a:spcPct val="120000"/>
              </a:lnSpc>
            </a:pPr>
            <a:r>
              <a:rPr lang="en-US" sz="1500">
                <a:solidFill>
                  <a:schemeClr val="dk1">
                    <a:alpha val="100000"/>
                  </a:schemeClr>
                </a:solidFill>
                <a:latin typeface="Microsoft Yahei"/>
                <a:ea typeface="Microsoft Yahei"/>
                <a:cs typeface="Microsoft Yahei"/>
              </a:rPr>
              <a:t>数字化转型使企业能够充分利用数据资源，通过数据分析和挖掘，洞察市场趋势和客户需求，为决策提供更加准确、全面的支持。</a:t>
            </a:r>
          </a:p>
        </p:txBody>
      </p:sp>
      <p:sp>
        <p:nvSpPr>
          <p:cNvPr name="AutoShape 12" id="12"/>
          <p:cNvSpPr/>
          <p:nvPr/>
        </p:nvSpPr>
        <p:spPr>
          <a:xfrm rot="0">
            <a:off x="2043236" y="5524781"/>
            <a:ext cx="555593" cy="81705"/>
          </a:xfrm>
          <a:prstGeom prst="roundRect">
            <a:avLst>
              <a:gd fmla="val 12500" name="adj"/>
            </a:avLst>
          </a:prstGeom>
          <a:solidFill>
            <a:schemeClr val="accent2">
              <a:alpha val="100000"/>
            </a:schemeClr>
          </a:solidFill>
        </p:spPr>
        <p:txBody>
          <a:bodyPr/>
          <a:p/>
        </p:txBody>
      </p:sp>
      <p:sp>
        <p:nvSpPr>
          <p:cNvPr name="AutoShape 13" id="13"/>
          <p:cNvSpPr/>
          <p:nvPr/>
        </p:nvSpPr>
        <p:spPr>
          <a:xfrm rot="-2700000" flipH="true" flipV="true">
            <a:off x="9040620" y="1333321"/>
            <a:ext cx="1642268" cy="1642268"/>
          </a:xfrm>
          <a:prstGeom prst="teardrop">
            <a:avLst/>
          </a:prstGeom>
          <a:solidFill>
            <a:schemeClr val="accent1">
              <a:alpha val="100000"/>
            </a:schemeClr>
          </a:solidFill>
        </p:spPr>
        <p:txBody>
          <a:bodyPr/>
          <a:p/>
        </p:txBody>
      </p:sp>
      <p:sp>
        <p:nvSpPr>
          <p:cNvPr name="TextBox 14" id="14"/>
          <p:cNvSpPr txBox="true"/>
          <p:nvPr/>
        </p:nvSpPr>
        <p:spPr>
          <a:xfrm rot="0">
            <a:off x="8349432" y="3404616"/>
            <a:ext cx="3024645" cy="321754"/>
          </a:xfrm>
          <a:prstGeom prst="rect">
            <a:avLst/>
          </a:prstGeom>
        </p:spPr>
        <p:txBody>
          <a:bodyPr anchor="t" rtlCol="false" lIns="114300" rIns="114300" tIns="57150" bIns="57150" anchorCtr="false" vert="horz" wrap="square">
            <a:spAutoFit/>
          </a:bodyPr>
          <a:lstStyle/>
          <a:p>
            <a:pPr algn="ctr">
              <a:lnSpc>
                <a:spcPct val="64000"/>
              </a:lnSpc>
            </a:pPr>
            <a:r>
              <a:rPr lang="en-US" b="true" sz="2025">
                <a:solidFill>
                  <a:schemeClr val="accent1">
                    <a:alpha val="100000"/>
                  </a:schemeClr>
                </a:solidFill>
                <a:latin typeface="Microsoft Yahei"/>
                <a:ea typeface="Microsoft Yahei"/>
                <a:cs typeface="Microsoft Yahei"/>
              </a:rPr>
              <a:t>强化供应链管理</a:t>
            </a:r>
          </a:p>
        </p:txBody>
      </p:sp>
      <p:sp>
        <p:nvSpPr>
          <p:cNvPr name="TextBox 15" id="15"/>
          <p:cNvSpPr txBox="true"/>
          <p:nvPr/>
        </p:nvSpPr>
        <p:spPr>
          <a:xfrm rot="0">
            <a:off x="8379441" y="3923118"/>
            <a:ext cx="2964626" cy="1580007"/>
          </a:xfrm>
          <a:prstGeom prst="rect">
            <a:avLst/>
          </a:prstGeom>
        </p:spPr>
        <p:txBody>
          <a:bodyPr anchor="t" rtlCol="false" lIns="114300" rIns="114300" tIns="57150" bIns="57150" anchorCtr="false" vert="horz" wrap="square">
            <a:spAutoFit/>
          </a:bodyPr>
          <a:lstStyle/>
          <a:p>
            <a:pPr algn="ctr">
              <a:lnSpc>
                <a:spcPct val="120000"/>
              </a:lnSpc>
            </a:pPr>
            <a:r>
              <a:rPr lang="en-US" sz="1500">
                <a:solidFill>
                  <a:schemeClr val="dk1">
                    <a:alpha val="100000"/>
                  </a:schemeClr>
                </a:solidFill>
                <a:latin typeface="Microsoft Yahei"/>
                <a:ea typeface="Microsoft Yahei"/>
                <a:cs typeface="Microsoft Yahei"/>
              </a:rPr>
              <a:t>数字化转型使企业能够实现供应链管理的智能化和可视化，提高供应链的协同效率和响应速度，降低库存和物流成本。</a:t>
            </a:r>
          </a:p>
        </p:txBody>
      </p:sp>
      <p:sp>
        <p:nvSpPr>
          <p:cNvPr name="AutoShape 16" id="16"/>
          <p:cNvSpPr/>
          <p:nvPr/>
        </p:nvSpPr>
        <p:spPr>
          <a:xfrm rot="0">
            <a:off x="9583957" y="5524781"/>
            <a:ext cx="555593" cy="81705"/>
          </a:xfrm>
          <a:prstGeom prst="roundRect">
            <a:avLst>
              <a:gd fmla="val 12500" name="adj"/>
            </a:avLst>
          </a:prstGeom>
          <a:solidFill>
            <a:schemeClr val="accent2">
              <a:alpha val="100000"/>
            </a:schemeClr>
          </a:solidFill>
        </p:spPr>
        <p:txBody>
          <a:bodyPr/>
          <a:p/>
        </p:txBody>
      </p:sp>
      <p:pic>
        <p:nvPicPr>
          <p:cNvPr name="Picture 17" id="17"/>
          <p:cNvPicPr>
            <a:picLocks noChangeAspect="true"/>
          </p:cNvPicPr>
          <p:nvPr/>
        </p:nvPicPr>
        <p:blipFill>
          <a:blip r:embed="rId3">
            <a:alphaModFix amt="100000"/>
          </a:blip>
          <a:srcRect l="16667" r="16667"/>
          <a:stretch>
            <a:fillRect/>
          </a:stretch>
        </p:blipFill>
        <p:spPr>
          <a:xfrm rot="0">
            <a:off x="1583319" y="1416742"/>
            <a:ext cx="1475427" cy="1475427"/>
          </a:xfrm>
          <a:prstGeom prst="ellipse">
            <a:avLst/>
          </a:prstGeom>
        </p:spPr>
      </p:pic>
      <p:pic>
        <p:nvPicPr>
          <p:cNvPr name="Picture 18" id="18"/>
          <p:cNvPicPr>
            <a:picLocks noChangeAspect="true"/>
          </p:cNvPicPr>
          <p:nvPr/>
        </p:nvPicPr>
        <p:blipFill>
          <a:blip r:embed="rId4">
            <a:alphaModFix amt="100000"/>
          </a:blip>
          <a:srcRect l="25317" r="25317"/>
          <a:stretch>
            <a:fillRect/>
          </a:stretch>
        </p:blipFill>
        <p:spPr>
          <a:xfrm rot="0">
            <a:off x="5358286" y="1416742"/>
            <a:ext cx="1475427" cy="1475427"/>
          </a:xfrm>
          <a:prstGeom prst="ellipse">
            <a:avLst/>
          </a:prstGeom>
        </p:spPr>
      </p:pic>
      <p:pic>
        <p:nvPicPr>
          <p:cNvPr name="Picture 19" id="19"/>
          <p:cNvPicPr>
            <a:picLocks noChangeAspect="true"/>
          </p:cNvPicPr>
          <p:nvPr/>
        </p:nvPicPr>
        <p:blipFill>
          <a:blip r:embed="rId5">
            <a:alphaModFix amt="100000"/>
          </a:blip>
          <a:srcRect l="19995" r="19995"/>
          <a:stretch>
            <a:fillRect/>
          </a:stretch>
        </p:blipFill>
        <p:spPr>
          <a:xfrm rot="0">
            <a:off x="9121095" y="1416742"/>
            <a:ext cx="1475427" cy="1475427"/>
          </a:xfrm>
          <a:prstGeom prst="ellipse">
            <a:avLst/>
          </a:prstGeom>
        </p:spPr>
      </p:pic>
      <p:grpSp>
        <p:nvGrpSpPr>
          <p:cNvPr name="Group 20" id="20"/>
          <p:cNvGrpSpPr/>
          <p:nvPr/>
        </p:nvGrpSpPr>
        <p:grpSpPr>
          <a:xfrm rot="0">
            <a:off x="454963" y="93878"/>
            <a:ext cx="10641129" cy="914400"/>
            <a:chOff x="454963" y="93878"/>
            <a:chExt cx="10641129" cy="914400"/>
          </a:xfrm>
        </p:grpSpPr>
        <p:sp>
          <p:nvSpPr>
            <p:cNvPr name="AutoShape 21" id="21"/>
            <p:cNvSpPr/>
            <p:nvPr/>
          </p:nvSpPr>
          <p:spPr>
            <a:xfrm rot="0">
              <a:off x="454963" y="331168"/>
              <a:ext cx="84147" cy="84147"/>
            </a:xfrm>
            <a:prstGeom prst="ellipse">
              <a:avLst/>
            </a:prstGeom>
            <a:solidFill>
              <a:schemeClr val="accent1">
                <a:alpha val="100000"/>
              </a:schemeClr>
            </a:solidFill>
          </p:spPr>
          <p:txBody>
            <a:bodyPr/>
            <a:p/>
          </p:txBody>
        </p:sp>
        <p:sp>
          <p:nvSpPr>
            <p:cNvPr name="AutoShape 22" id="22"/>
            <p:cNvSpPr/>
            <p:nvPr/>
          </p:nvSpPr>
          <p:spPr>
            <a:xfrm rot="0">
              <a:off x="575049" y="337743"/>
              <a:ext cx="78137" cy="78137"/>
            </a:xfrm>
            <a:prstGeom prst="ellipse">
              <a:avLst/>
            </a:prstGeom>
            <a:solidFill>
              <a:schemeClr val="accent1">
                <a:alpha val="80000"/>
              </a:schemeClr>
            </a:solidFill>
          </p:spPr>
          <p:txBody>
            <a:bodyPr/>
            <a:p/>
          </p:txBody>
        </p:sp>
        <p:sp>
          <p:nvSpPr>
            <p:cNvPr name="AutoShape 23" id="23"/>
            <p:cNvSpPr/>
            <p:nvPr/>
          </p:nvSpPr>
          <p:spPr>
            <a:xfrm rot="0">
              <a:off x="689125" y="339460"/>
              <a:ext cx="74704" cy="74704"/>
            </a:xfrm>
            <a:prstGeom prst="ellipse">
              <a:avLst/>
            </a:prstGeom>
            <a:solidFill>
              <a:schemeClr val="accent1">
                <a:alpha val="60000"/>
              </a:schemeClr>
            </a:solidFill>
          </p:spPr>
          <p:txBody>
            <a:bodyPr/>
            <a:p/>
          </p:txBody>
        </p:sp>
        <p:sp>
          <p:nvSpPr>
            <p:cNvPr name="AutoShape 24" id="24"/>
            <p:cNvSpPr/>
            <p:nvPr/>
          </p:nvSpPr>
          <p:spPr>
            <a:xfrm rot="0">
              <a:off x="799768" y="348430"/>
              <a:ext cx="69238" cy="69238"/>
            </a:xfrm>
            <a:prstGeom prst="ellipse">
              <a:avLst/>
            </a:prstGeom>
            <a:solidFill>
              <a:schemeClr val="accent1">
                <a:alpha val="40000"/>
              </a:schemeClr>
            </a:solidFill>
          </p:spPr>
          <p:txBody>
            <a:bodyPr/>
            <a:p/>
          </p:txBody>
        </p:sp>
        <p:sp>
          <p:nvSpPr>
            <p:cNvPr name="AutoShape 25" id="25"/>
            <p:cNvSpPr/>
            <p:nvPr/>
          </p:nvSpPr>
          <p:spPr>
            <a:xfrm rot="0">
              <a:off x="904945" y="344297"/>
              <a:ext cx="65594" cy="65594"/>
            </a:xfrm>
            <a:prstGeom prst="ellipse">
              <a:avLst/>
            </a:prstGeom>
            <a:solidFill>
              <a:schemeClr val="accent1">
                <a:alpha val="20000"/>
              </a:schemeClr>
            </a:solidFill>
          </p:spPr>
          <p:txBody>
            <a:bodyPr/>
            <a:p/>
          </p:txBody>
        </p:sp>
        <p:sp>
          <p:nvSpPr>
            <p:cNvPr name="AutoShape 26" id="26"/>
            <p:cNvSpPr/>
            <p:nvPr/>
          </p:nvSpPr>
          <p:spPr>
            <a:xfrm rot="0">
              <a:off x="454963" y="448942"/>
              <a:ext cx="84147" cy="84147"/>
            </a:xfrm>
            <a:prstGeom prst="ellipse">
              <a:avLst/>
            </a:prstGeom>
            <a:solidFill>
              <a:schemeClr val="accent1">
                <a:alpha val="100000"/>
              </a:schemeClr>
            </a:solidFill>
          </p:spPr>
          <p:txBody>
            <a:bodyPr/>
            <a:p/>
          </p:txBody>
        </p:sp>
        <p:sp>
          <p:nvSpPr>
            <p:cNvPr name="AutoShape 27" id="27"/>
            <p:cNvSpPr/>
            <p:nvPr/>
          </p:nvSpPr>
          <p:spPr>
            <a:xfrm rot="0">
              <a:off x="575049" y="455517"/>
              <a:ext cx="78137" cy="78137"/>
            </a:xfrm>
            <a:prstGeom prst="ellipse">
              <a:avLst/>
            </a:prstGeom>
            <a:solidFill>
              <a:schemeClr val="accent1">
                <a:alpha val="80000"/>
              </a:schemeClr>
            </a:solidFill>
          </p:spPr>
          <p:txBody>
            <a:bodyPr/>
            <a:p/>
          </p:txBody>
        </p:sp>
        <p:sp>
          <p:nvSpPr>
            <p:cNvPr name="AutoShape 28" id="28"/>
            <p:cNvSpPr/>
            <p:nvPr/>
          </p:nvSpPr>
          <p:spPr>
            <a:xfrm rot="0">
              <a:off x="689125" y="457233"/>
              <a:ext cx="74704" cy="74704"/>
            </a:xfrm>
            <a:prstGeom prst="ellipse">
              <a:avLst/>
            </a:prstGeom>
            <a:solidFill>
              <a:schemeClr val="accent1">
                <a:alpha val="60000"/>
              </a:schemeClr>
            </a:solidFill>
          </p:spPr>
          <p:txBody>
            <a:bodyPr/>
            <a:p/>
          </p:txBody>
        </p:sp>
        <p:sp>
          <p:nvSpPr>
            <p:cNvPr name="AutoShape 29" id="29"/>
            <p:cNvSpPr/>
            <p:nvPr/>
          </p:nvSpPr>
          <p:spPr>
            <a:xfrm rot="0">
              <a:off x="799768" y="466203"/>
              <a:ext cx="69238" cy="69238"/>
            </a:xfrm>
            <a:prstGeom prst="ellipse">
              <a:avLst/>
            </a:prstGeom>
            <a:solidFill>
              <a:schemeClr val="accent1">
                <a:alpha val="40000"/>
              </a:schemeClr>
            </a:solidFill>
          </p:spPr>
          <p:txBody>
            <a:bodyPr/>
            <a:p/>
          </p:txBody>
        </p:sp>
        <p:sp>
          <p:nvSpPr>
            <p:cNvPr name="AutoShape 30" id="30"/>
            <p:cNvSpPr/>
            <p:nvPr/>
          </p:nvSpPr>
          <p:spPr>
            <a:xfrm rot="0">
              <a:off x="904945" y="462070"/>
              <a:ext cx="65594" cy="65594"/>
            </a:xfrm>
            <a:prstGeom prst="ellipse">
              <a:avLst/>
            </a:prstGeom>
            <a:solidFill>
              <a:schemeClr val="accent1">
                <a:alpha val="20000"/>
              </a:schemeClr>
            </a:solidFill>
          </p:spPr>
          <p:txBody>
            <a:bodyPr/>
            <a:p/>
          </p:txBody>
        </p:sp>
        <p:sp>
          <p:nvSpPr>
            <p:cNvPr name="AutoShape 31" id="31"/>
            <p:cNvSpPr/>
            <p:nvPr/>
          </p:nvSpPr>
          <p:spPr>
            <a:xfrm rot="0">
              <a:off x="454963" y="566715"/>
              <a:ext cx="84147" cy="84147"/>
            </a:xfrm>
            <a:prstGeom prst="ellipse">
              <a:avLst/>
            </a:prstGeom>
            <a:solidFill>
              <a:schemeClr val="accent1">
                <a:alpha val="100000"/>
              </a:schemeClr>
            </a:solidFill>
          </p:spPr>
          <p:txBody>
            <a:bodyPr/>
            <a:p/>
          </p:txBody>
        </p:sp>
        <p:sp>
          <p:nvSpPr>
            <p:cNvPr name="AutoShape 32" id="32"/>
            <p:cNvSpPr/>
            <p:nvPr/>
          </p:nvSpPr>
          <p:spPr>
            <a:xfrm rot="0">
              <a:off x="575049" y="573291"/>
              <a:ext cx="78137" cy="78137"/>
            </a:xfrm>
            <a:prstGeom prst="ellipse">
              <a:avLst/>
            </a:prstGeom>
            <a:solidFill>
              <a:schemeClr val="accent1">
                <a:alpha val="80000"/>
              </a:schemeClr>
            </a:solidFill>
          </p:spPr>
          <p:txBody>
            <a:bodyPr/>
            <a:p/>
          </p:txBody>
        </p:sp>
        <p:sp>
          <p:nvSpPr>
            <p:cNvPr name="AutoShape 33" id="33"/>
            <p:cNvSpPr/>
            <p:nvPr/>
          </p:nvSpPr>
          <p:spPr>
            <a:xfrm rot="0">
              <a:off x="689125" y="575007"/>
              <a:ext cx="74704" cy="74704"/>
            </a:xfrm>
            <a:prstGeom prst="ellipse">
              <a:avLst/>
            </a:prstGeom>
            <a:solidFill>
              <a:schemeClr val="accent1">
                <a:alpha val="60000"/>
              </a:schemeClr>
            </a:solidFill>
          </p:spPr>
          <p:txBody>
            <a:bodyPr/>
            <a:p/>
          </p:txBody>
        </p:sp>
        <p:sp>
          <p:nvSpPr>
            <p:cNvPr name="AutoShape 34" id="34"/>
            <p:cNvSpPr/>
            <p:nvPr/>
          </p:nvSpPr>
          <p:spPr>
            <a:xfrm rot="0">
              <a:off x="799768" y="583977"/>
              <a:ext cx="69238" cy="69238"/>
            </a:xfrm>
            <a:prstGeom prst="ellipse">
              <a:avLst/>
            </a:prstGeom>
            <a:solidFill>
              <a:schemeClr val="accent1">
                <a:alpha val="40000"/>
              </a:schemeClr>
            </a:solidFill>
          </p:spPr>
          <p:txBody>
            <a:bodyPr/>
            <a:p/>
          </p:txBody>
        </p:sp>
        <p:sp>
          <p:nvSpPr>
            <p:cNvPr name="AutoShape 35" id="35"/>
            <p:cNvSpPr/>
            <p:nvPr/>
          </p:nvSpPr>
          <p:spPr>
            <a:xfrm rot="0">
              <a:off x="904945" y="579844"/>
              <a:ext cx="65594" cy="65594"/>
            </a:xfrm>
            <a:prstGeom prst="ellipse">
              <a:avLst/>
            </a:prstGeom>
            <a:solidFill>
              <a:schemeClr val="accent1">
                <a:alpha val="20000"/>
              </a:schemeClr>
            </a:solidFill>
          </p:spPr>
          <p:txBody>
            <a:bodyPr/>
            <a:p/>
          </p:txBody>
        </p:sp>
        <p:sp>
          <p:nvSpPr>
            <p:cNvPr name="AutoShape 36" id="36"/>
            <p:cNvSpPr/>
            <p:nvPr/>
          </p:nvSpPr>
          <p:spPr>
            <a:xfrm rot="0">
              <a:off x="454963" y="684489"/>
              <a:ext cx="84147" cy="84147"/>
            </a:xfrm>
            <a:prstGeom prst="ellipse">
              <a:avLst/>
            </a:prstGeom>
            <a:solidFill>
              <a:schemeClr val="accent1">
                <a:alpha val="100000"/>
              </a:schemeClr>
            </a:solidFill>
          </p:spPr>
          <p:txBody>
            <a:bodyPr/>
            <a:p/>
          </p:txBody>
        </p:sp>
        <p:sp>
          <p:nvSpPr>
            <p:cNvPr name="AutoShape 37" id="37"/>
            <p:cNvSpPr/>
            <p:nvPr/>
          </p:nvSpPr>
          <p:spPr>
            <a:xfrm rot="0">
              <a:off x="575049" y="691064"/>
              <a:ext cx="78137" cy="78137"/>
            </a:xfrm>
            <a:prstGeom prst="ellipse">
              <a:avLst/>
            </a:prstGeom>
            <a:solidFill>
              <a:schemeClr val="accent1">
                <a:alpha val="80000"/>
              </a:schemeClr>
            </a:solidFill>
          </p:spPr>
          <p:txBody>
            <a:bodyPr/>
            <a:p/>
          </p:txBody>
        </p:sp>
        <p:sp>
          <p:nvSpPr>
            <p:cNvPr name="AutoShape 38" id="38"/>
            <p:cNvSpPr/>
            <p:nvPr/>
          </p:nvSpPr>
          <p:spPr>
            <a:xfrm rot="0">
              <a:off x="689125" y="692781"/>
              <a:ext cx="74704" cy="74704"/>
            </a:xfrm>
            <a:prstGeom prst="ellipse">
              <a:avLst/>
            </a:prstGeom>
            <a:solidFill>
              <a:schemeClr val="accent1">
                <a:alpha val="60000"/>
              </a:schemeClr>
            </a:solidFill>
          </p:spPr>
          <p:txBody>
            <a:bodyPr/>
            <a:p/>
          </p:txBody>
        </p:sp>
        <p:sp>
          <p:nvSpPr>
            <p:cNvPr name="AutoShape 39" id="39"/>
            <p:cNvSpPr/>
            <p:nvPr/>
          </p:nvSpPr>
          <p:spPr>
            <a:xfrm rot="0">
              <a:off x="799768" y="701751"/>
              <a:ext cx="69238" cy="69238"/>
            </a:xfrm>
            <a:prstGeom prst="ellipse">
              <a:avLst/>
            </a:prstGeom>
            <a:solidFill>
              <a:schemeClr val="accent1">
                <a:alpha val="40000"/>
              </a:schemeClr>
            </a:solidFill>
          </p:spPr>
          <p:txBody>
            <a:bodyPr/>
            <a:p/>
          </p:txBody>
        </p:sp>
        <p:sp>
          <p:nvSpPr>
            <p:cNvPr name="AutoShape 40" id="40"/>
            <p:cNvSpPr/>
            <p:nvPr/>
          </p:nvSpPr>
          <p:spPr>
            <a:xfrm rot="0">
              <a:off x="904945" y="697618"/>
              <a:ext cx="65594" cy="65594"/>
            </a:xfrm>
            <a:prstGeom prst="ellipse">
              <a:avLst/>
            </a:prstGeom>
            <a:solidFill>
              <a:schemeClr val="accent1">
                <a:alpha val="20000"/>
              </a:schemeClr>
            </a:solidFill>
          </p:spPr>
          <p:txBody>
            <a:bodyPr/>
            <a:p/>
          </p:txBody>
        </p:sp>
        <p:sp>
          <p:nvSpPr>
            <p:cNvPr name="TextBox 41" id="41"/>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提升核心竞争力</a:t>
              </a: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4F7FF"/>
      </a:lt1>
      <a:dk2>
        <a:srgbClr val="0A0237"/>
      </a:dk2>
      <a:lt2>
        <a:srgbClr val="FFFFFF"/>
      </a:lt2>
      <a:accent1>
        <a:srgbClr val="0084FF"/>
      </a:accent1>
      <a:accent2>
        <a:srgbClr val="5196FF"/>
      </a:accent2>
      <a:accent3>
        <a:srgbClr val="4454DF"/>
      </a:accent3>
      <a:accent4>
        <a:srgbClr val="7FA9F1"/>
      </a:accent4>
      <a:accent5>
        <a:srgbClr val="ABDDFF"/>
      </a:accent5>
      <a:accent6>
        <a:srgbClr val="A2E5B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