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15.jpeg" Type="http://schemas.openxmlformats.org/officeDocument/2006/relationships/image"/><Relationship Id="rId4" Target="../media/image16.jpeg" Type="http://schemas.openxmlformats.org/officeDocument/2006/relationships/image"/><Relationship Id="rId5" Target="../media/image17.jpe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18.jpeg" Type="http://schemas.openxmlformats.org/officeDocument/2006/relationships/image"/><Relationship Id="rId4" Target="../media/image19.png" Type="http://schemas.openxmlformats.org/officeDocument/2006/relationships/image"/><Relationship Id="rId5" Target="../media/image20.pn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21.pn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22.jpe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23.jpeg" Type="http://schemas.openxmlformats.org/officeDocument/2006/relationships/image"/><Relationship Id="rId4" Target="../media/image24.jpeg" Type="http://schemas.openxmlformats.org/officeDocument/2006/relationships/image"/><Relationship Id="rId5" Target="../media/image25.jpeg" Type="http://schemas.openxmlformats.org/officeDocument/2006/relationships/image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26.jpeg" Type="http://schemas.openxmlformats.org/officeDocument/2006/relationships/image"/></Relationships>
</file>

<file path=ppt/slides/_rels/slide1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27.jpeg" Type="http://schemas.openxmlformats.org/officeDocument/2006/relationships/image"/></Relationships>
</file>

<file path=ppt/slides/_rels/slide1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2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28.jpeg" Type="http://schemas.openxmlformats.org/officeDocument/2006/relationships/image"/><Relationship Id="rId4" Target="../media/image29.png" Type="http://schemas.openxmlformats.org/officeDocument/2006/relationships/image"/></Relationships>
</file>

<file path=ppt/slides/_rels/slide2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30.jpeg" Type="http://schemas.openxmlformats.org/officeDocument/2006/relationships/image"/><Relationship Id="rId4" Target="../media/image31.jpeg" Type="http://schemas.openxmlformats.org/officeDocument/2006/relationships/image"/><Relationship Id="rId5" Target="../media/image32.jpeg" Type="http://schemas.openxmlformats.org/officeDocument/2006/relationships/image"/><Relationship Id="rId6" Target="../media/image33.jpeg" Type="http://schemas.openxmlformats.org/officeDocument/2006/relationships/image"/></Relationships>
</file>

<file path=ppt/slides/_rels/slide2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34.png" Type="http://schemas.openxmlformats.org/officeDocument/2006/relationships/image"/></Relationships>
</file>

<file path=ppt/slides/_rels/slide2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2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35.jpeg" Type="http://schemas.openxmlformats.org/officeDocument/2006/relationships/image"/></Relationships>
</file>

<file path=ppt/slides/_rels/slide2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36.png" Type="http://schemas.openxmlformats.org/officeDocument/2006/relationships/image"/></Relationships>
</file>

<file path=ppt/slides/_rels/slide2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37.jpeg" Type="http://schemas.openxmlformats.org/officeDocument/2006/relationships/image"/></Relationships>
</file>

<file path=ppt/slides/_rels/slide2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jpe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4.jpe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5.jpeg" Type="http://schemas.openxmlformats.org/officeDocument/2006/relationships/image"/><Relationship Id="rId4" Target="../media/image6.jpeg" Type="http://schemas.openxmlformats.org/officeDocument/2006/relationships/image"/><Relationship Id="rId5" Target="../media/image7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8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12.jpeg" Type="http://schemas.openxmlformats.org/officeDocument/2006/relationships/image"/><Relationship Id="rId4" Target="../media/image13.jpeg" Type="http://schemas.openxmlformats.org/officeDocument/2006/relationships/image"/><Relationship Id="rId5" Target="../media/image14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44631" y="1726035"/>
            <a:ext cx="9769862" cy="2104263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true" sz="5175">
                <a:solidFill>
                  <a:schemeClr val="dk1"/>
                </a:solidFill>
                <a:latin typeface="Arial"/>
                <a:ea typeface="Arial"/>
                <a:cs typeface="Arial"/>
              </a:rPr>
              <a:t>数字化转型与信息技术培训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744631" y="5235132"/>
            <a:ext cx="3273378" cy="379095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>
              <a:lnSpc>
                <a:spcPct val="80000"/>
              </a:lnSpc>
              <a:spcBef>
                <a:spcPts val="450"/>
              </a:spcBef>
            </a:pPr>
            <a:r>
              <a:rPr lang="en-US" sz="2025">
                <a:solidFill>
                  <a:schemeClr val="dk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</a:rPr>
              <a:t>汇报人：文小库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44631" y="5693115"/>
            <a:ext cx="2851551" cy="379095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>
              <a:lnSpc>
                <a:spcPct val="80000"/>
              </a:lnSpc>
              <a:spcBef>
                <a:spcPts val="450"/>
              </a:spcBef>
            </a:pPr>
            <a:r>
              <a:rPr lang="en-US" sz="2025">
                <a:solidFill>
                  <a:schemeClr val="dk1"/>
                </a:solidFill>
                <a:latin typeface="Arial"/>
                <a:ea typeface="Arial"/>
                <a:cs typeface="Arial"/>
              </a:rPr>
              <a:t>2023-12-23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3485416" y="3075841"/>
            <a:ext cx="1954703" cy="1969616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name="AutoShape 3" id="3"/>
          <p:cNvSpPr/>
          <p:nvPr/>
        </p:nvSpPr>
        <p:spPr>
          <a:xfrm rot="0">
            <a:off x="5660673" y="3426081"/>
            <a:ext cx="2699191" cy="2719784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name="AutoShape 4" id="4"/>
          <p:cNvSpPr/>
          <p:nvPr/>
        </p:nvSpPr>
        <p:spPr>
          <a:xfrm rot="0">
            <a:off x="5288494" y="1513149"/>
            <a:ext cx="1721774" cy="1721774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name="TextBox 5" id="5"/>
          <p:cNvSpPr txBox="true"/>
          <p:nvPr/>
        </p:nvSpPr>
        <p:spPr>
          <a:xfrm rot="0">
            <a:off x="280421" y="2711491"/>
            <a:ext cx="3039989" cy="1257300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500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通过数字化转型和信息技术培训，企业能够优化业务流程，提高运营效率，降低成本。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16667" r="16667"/>
          <a:stretch>
            <a:fillRect/>
          </a:stretch>
        </p:blipFill>
        <p:spPr>
          <a:xfrm rot="0">
            <a:off x="5399254" y="1623909"/>
            <a:ext cx="1500254" cy="1500254"/>
          </a:xfrm>
          <a:prstGeom prst="ellipse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613814" y="2226284"/>
            <a:ext cx="2703493" cy="398526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 algn="r">
              <a:lnSpc>
                <a:spcPct val="77000"/>
              </a:lnSpc>
            </a:pPr>
            <a:r>
              <a:rPr lang="en-US" b="true" sz="2325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优化业务流程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300757" y="1971492"/>
            <a:ext cx="3121877" cy="1287399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利用信息技术提升客户体验，提供更加便捷、个性化的服务，增强客户忠诚度。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300757" y="1513149"/>
            <a:ext cx="2703493" cy="398526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>
              <a:lnSpc>
                <a:spcPct val="77000"/>
              </a:lnSpc>
            </a:pPr>
            <a:r>
              <a:rPr lang="en-US" b="true" sz="2325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提升客户体验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0">
            <a:off x="5820154" y="3595858"/>
            <a:ext cx="2380229" cy="2380229"/>
          </a:xfrm>
          <a:prstGeom prst="ellipse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5"/>
          <a:srcRect l="16675" r="16675"/>
          <a:stretch>
            <a:fillRect/>
          </a:stretch>
        </p:blipFill>
        <p:spPr>
          <a:xfrm rot="0">
            <a:off x="3637042" y="3234923"/>
            <a:ext cx="1651452" cy="1651452"/>
          </a:xfrm>
          <a:prstGeom prst="ellipse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8621512" y="4777233"/>
            <a:ext cx="3219450" cy="1257300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数字化转型能够帮助企业拓展新的市场机会，发掘更多的商业价值。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621512" y="4318890"/>
            <a:ext cx="2703493" cy="398526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>
              <a:lnSpc>
                <a:spcPct val="77000"/>
              </a:lnSpc>
            </a:pPr>
            <a:r>
              <a:rPr lang="en-US" b="true" sz="2325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拓展市场机会</a:t>
            </a:r>
          </a:p>
        </p:txBody>
      </p:sp>
      <p:grpSp>
        <p:nvGrpSpPr>
          <p:cNvPr name="Group 14" id="14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name="AutoShape 15" id="15"/>
            <p:cNvSpPr/>
            <p:nvPr/>
          </p:nvSpPr>
          <p:spPr>
            <a:xfrm rot="0"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16" id="16"/>
            <p:cNvSpPr/>
            <p:nvPr/>
          </p:nvSpPr>
          <p:spPr>
            <a:xfrm rot="0"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17" id="17"/>
            <p:cNvSpPr/>
            <p:nvPr/>
          </p:nvSpPr>
          <p:spPr>
            <a:xfrm rot="0"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18" id="18"/>
            <p:cNvSpPr/>
            <p:nvPr/>
          </p:nvSpPr>
          <p:spPr>
            <a:xfrm rot="0"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19" id="19"/>
            <p:cNvSpPr/>
            <p:nvPr/>
          </p:nvSpPr>
          <p:spPr>
            <a:xfrm rot="0"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0" id="20"/>
            <p:cNvSpPr/>
            <p:nvPr/>
          </p:nvSpPr>
          <p:spPr>
            <a:xfrm rot="0"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1" id="21"/>
            <p:cNvSpPr/>
            <p:nvPr/>
          </p:nvSpPr>
          <p:spPr>
            <a:xfrm rot="0"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2" id="22"/>
            <p:cNvSpPr/>
            <p:nvPr/>
          </p:nvSpPr>
          <p:spPr>
            <a:xfrm rot="0"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3" id="23"/>
            <p:cNvSpPr/>
            <p:nvPr/>
          </p:nvSpPr>
          <p:spPr>
            <a:xfrm rot="0"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4" id="24"/>
            <p:cNvSpPr/>
            <p:nvPr/>
          </p:nvSpPr>
          <p:spPr>
            <a:xfrm rot="0"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5" id="25"/>
            <p:cNvSpPr/>
            <p:nvPr/>
          </p:nvSpPr>
          <p:spPr>
            <a:xfrm rot="0"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6" id="26"/>
            <p:cNvSpPr/>
            <p:nvPr/>
          </p:nvSpPr>
          <p:spPr>
            <a:xfrm rot="0"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7" id="27"/>
            <p:cNvSpPr/>
            <p:nvPr/>
          </p:nvSpPr>
          <p:spPr>
            <a:xfrm rot="0"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8" id="28"/>
            <p:cNvSpPr/>
            <p:nvPr/>
          </p:nvSpPr>
          <p:spPr>
            <a:xfrm rot="0"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9" id="29"/>
            <p:cNvSpPr/>
            <p:nvPr/>
          </p:nvSpPr>
          <p:spPr>
            <a:xfrm rot="0"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0" id="30"/>
            <p:cNvSpPr/>
            <p:nvPr/>
          </p:nvSpPr>
          <p:spPr>
            <a:xfrm rot="0"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1" id="31"/>
            <p:cNvSpPr/>
            <p:nvPr/>
          </p:nvSpPr>
          <p:spPr>
            <a:xfrm rot="0"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2" id="32"/>
            <p:cNvSpPr/>
            <p:nvPr/>
          </p:nvSpPr>
          <p:spPr>
            <a:xfrm rot="0"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3" id="33"/>
            <p:cNvSpPr/>
            <p:nvPr/>
          </p:nvSpPr>
          <p:spPr>
            <a:xfrm rot="0"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4" id="34"/>
            <p:cNvSpPr/>
            <p:nvPr/>
          </p:nvSpPr>
          <p:spPr>
            <a:xfrm rot="0"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TextBox 35" id="35"/>
            <p:cNvSpPr txBox="true"/>
            <p:nvPr/>
          </p:nvSpPr>
          <p:spPr>
            <a:xfrm rot="0">
              <a:off x="1094842" y="93878"/>
              <a:ext cx="10001250" cy="914400"/>
            </a:xfrm>
            <a:prstGeom prst="rect">
              <a:avLst/>
            </a:prstGeom>
          </p:spPr>
          <p:txBody>
            <a:bodyPr anchor="t" rtlCol="false" lIns="123825" rIns="57150" tIns="123825" bIns="123825" anchorCtr="false" vert="horz"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b="true" sz="3000">
                  <a:solidFill>
                    <a:schemeClr val="accent1"/>
                  </a:solidFill>
                  <a:latin typeface="Microsoft Yahei"/>
                  <a:ea typeface="Microsoft Yahei"/>
                  <a:cs typeface="Microsoft Yahei"/>
                </a:rPr>
                <a:t>增强企业竞争力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80034" y="1744495"/>
            <a:ext cx="4212758" cy="686181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b="true" sz="4575">
                <a:solidFill>
                  <a:schemeClr val="dk1"/>
                </a:solidFill>
                <a:latin typeface="Arial"/>
                <a:ea typeface="Arial"/>
                <a:cs typeface="Arial"/>
              </a:rPr>
              <a:t>03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464584" y="3009242"/>
            <a:ext cx="9262831" cy="2104263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true" sz="5175">
                <a:solidFill>
                  <a:schemeClr val="dk1"/>
                </a:solidFill>
                <a:latin typeface="Arial"/>
                <a:ea typeface="Arial"/>
                <a:cs typeface="Arial"/>
              </a:rPr>
              <a:t>数字化转型的关键技术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/>
          <a:srcRect l="23819" r="23819"/>
          <a:stretch>
            <a:fillRect/>
          </a:stretch>
        </p:blipFill>
        <p:spPr>
          <a:xfrm rot="0">
            <a:off x="875314" y="1869245"/>
            <a:ext cx="2050689" cy="3916435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/>
          <a:srcRect l="23819" r="23819"/>
          <a:stretch>
            <a:fillRect/>
          </a:stretch>
        </p:blipFill>
        <p:spPr>
          <a:xfrm rot="0">
            <a:off x="5906739" y="1869245"/>
            <a:ext cx="2050689" cy="3916435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5"/>
          <a:srcRect l="23819" r="23819"/>
          <a:stretch>
            <a:fillRect/>
          </a:stretch>
        </p:blipFill>
        <p:spPr>
          <a:xfrm rot="0">
            <a:off x="3391027" y="1869245"/>
            <a:ext cx="2050689" cy="3916435"/>
          </a:xfrm>
          <a:prstGeom prst="rect">
            <a:avLst/>
          </a:prstGeom>
        </p:spPr>
      </p:pic>
      <p:sp>
        <p:nvSpPr>
          <p:cNvPr name="Freeform 5" id="5"/>
          <p:cNvSpPr/>
          <p:nvPr/>
        </p:nvSpPr>
        <p:spPr>
          <a:xfrm rot="0">
            <a:off x="8503615" y="1869245"/>
            <a:ext cx="300899" cy="495300"/>
          </a:xfrm>
          <a:custGeom>
            <a:avLst/>
            <a:gdLst/>
            <a:ahLst/>
            <a:cxnLst/>
            <a:rect r="r" b="b" t="t" l="l"/>
            <a:pathLst>
              <a:path h="607851" w="369275">
                <a:moveTo>
                  <a:pt x="139276" y="570066"/>
                </a:moveTo>
                <a:cubicBezTo>
                  <a:pt x="144275" y="565371"/>
                  <a:pt x="152183" y="565744"/>
                  <a:pt x="156809" y="570811"/>
                </a:cubicBezTo>
                <a:cubicBezTo>
                  <a:pt x="171730" y="587133"/>
                  <a:pt x="197544" y="587133"/>
                  <a:pt x="212465" y="570811"/>
                </a:cubicBezTo>
                <a:cubicBezTo>
                  <a:pt x="217091" y="565744"/>
                  <a:pt x="224999" y="565371"/>
                  <a:pt x="229998" y="570066"/>
                </a:cubicBezTo>
                <a:cubicBezTo>
                  <a:pt x="235071" y="574687"/>
                  <a:pt x="235444" y="582512"/>
                  <a:pt x="230818" y="587580"/>
                </a:cubicBezTo>
                <a:cubicBezTo>
                  <a:pt x="218956" y="600473"/>
                  <a:pt x="202170" y="607851"/>
                  <a:pt x="184637" y="607851"/>
                </a:cubicBezTo>
                <a:cubicBezTo>
                  <a:pt x="167105" y="607851"/>
                  <a:pt x="150318" y="600473"/>
                  <a:pt x="138456" y="587580"/>
                </a:cubicBezTo>
                <a:cubicBezTo>
                  <a:pt x="133830" y="582512"/>
                  <a:pt x="134203" y="574687"/>
                  <a:pt x="139276" y="570066"/>
                </a:cubicBezTo>
                <a:close/>
                <a:moveTo>
                  <a:pt x="273919" y="497785"/>
                </a:moveTo>
                <a:cubicBezTo>
                  <a:pt x="280558" y="496146"/>
                  <a:pt x="287345" y="500169"/>
                  <a:pt x="288986" y="506874"/>
                </a:cubicBezTo>
                <a:cubicBezTo>
                  <a:pt x="290627" y="513505"/>
                  <a:pt x="286599" y="520210"/>
                  <a:pt x="279961" y="521849"/>
                </a:cubicBezTo>
                <a:cubicBezTo>
                  <a:pt x="218426" y="537271"/>
                  <a:pt x="156891" y="552619"/>
                  <a:pt x="95356" y="567966"/>
                </a:cubicBezTo>
                <a:cubicBezTo>
                  <a:pt x="88717" y="569605"/>
                  <a:pt x="81930" y="565582"/>
                  <a:pt x="80289" y="558951"/>
                </a:cubicBezTo>
                <a:cubicBezTo>
                  <a:pt x="78648" y="552321"/>
                  <a:pt x="82676" y="545541"/>
                  <a:pt x="89314" y="543902"/>
                </a:cubicBezTo>
                <a:cubicBezTo>
                  <a:pt x="150849" y="528554"/>
                  <a:pt x="212384" y="513207"/>
                  <a:pt x="273919" y="497785"/>
                </a:cubicBezTo>
                <a:close/>
                <a:moveTo>
                  <a:pt x="273919" y="452696"/>
                </a:moveTo>
                <a:cubicBezTo>
                  <a:pt x="280558" y="450984"/>
                  <a:pt x="287345" y="455003"/>
                  <a:pt x="288986" y="461701"/>
                </a:cubicBezTo>
                <a:cubicBezTo>
                  <a:pt x="290627" y="468325"/>
                  <a:pt x="286599" y="475024"/>
                  <a:pt x="279961" y="476736"/>
                </a:cubicBezTo>
                <a:cubicBezTo>
                  <a:pt x="218426" y="492067"/>
                  <a:pt x="156891" y="507399"/>
                  <a:pt x="95356" y="522731"/>
                </a:cubicBezTo>
                <a:cubicBezTo>
                  <a:pt x="88717" y="524443"/>
                  <a:pt x="81930" y="520350"/>
                  <a:pt x="80289" y="513726"/>
                </a:cubicBezTo>
                <a:cubicBezTo>
                  <a:pt x="78648" y="507102"/>
                  <a:pt x="82676" y="500403"/>
                  <a:pt x="89314" y="498691"/>
                </a:cubicBezTo>
                <a:cubicBezTo>
                  <a:pt x="150849" y="483360"/>
                  <a:pt x="212384" y="468028"/>
                  <a:pt x="273919" y="452696"/>
                </a:cubicBezTo>
                <a:close/>
                <a:moveTo>
                  <a:pt x="184673" y="227009"/>
                </a:moveTo>
                <a:cubicBezTo>
                  <a:pt x="189222" y="227009"/>
                  <a:pt x="193698" y="227158"/>
                  <a:pt x="198173" y="227456"/>
                </a:cubicBezTo>
                <a:cubicBezTo>
                  <a:pt x="202723" y="227829"/>
                  <a:pt x="207273" y="228276"/>
                  <a:pt x="211748" y="228947"/>
                </a:cubicBezTo>
                <a:cubicBezTo>
                  <a:pt x="216223" y="229617"/>
                  <a:pt x="220773" y="230437"/>
                  <a:pt x="225248" y="231406"/>
                </a:cubicBezTo>
                <a:cubicBezTo>
                  <a:pt x="229723" y="232449"/>
                  <a:pt x="234199" y="233567"/>
                  <a:pt x="238674" y="234908"/>
                </a:cubicBezTo>
                <a:cubicBezTo>
                  <a:pt x="248370" y="237740"/>
                  <a:pt x="250757" y="250408"/>
                  <a:pt x="242776" y="256593"/>
                </a:cubicBezTo>
                <a:cubicBezTo>
                  <a:pt x="242403" y="256891"/>
                  <a:pt x="242030" y="257190"/>
                  <a:pt x="241657" y="257562"/>
                </a:cubicBezTo>
                <a:cubicBezTo>
                  <a:pt x="241284" y="257935"/>
                  <a:pt x="240837" y="258307"/>
                  <a:pt x="240464" y="258680"/>
                </a:cubicBezTo>
                <a:cubicBezTo>
                  <a:pt x="240091" y="259127"/>
                  <a:pt x="239644" y="259574"/>
                  <a:pt x="239271" y="260021"/>
                </a:cubicBezTo>
                <a:cubicBezTo>
                  <a:pt x="238823" y="260543"/>
                  <a:pt x="238450" y="261065"/>
                  <a:pt x="238003" y="261586"/>
                </a:cubicBezTo>
                <a:cubicBezTo>
                  <a:pt x="237555" y="262182"/>
                  <a:pt x="237182" y="262779"/>
                  <a:pt x="236735" y="263449"/>
                </a:cubicBezTo>
                <a:cubicBezTo>
                  <a:pt x="236287" y="264120"/>
                  <a:pt x="235914" y="264791"/>
                  <a:pt x="235467" y="265461"/>
                </a:cubicBezTo>
                <a:cubicBezTo>
                  <a:pt x="235019" y="266206"/>
                  <a:pt x="234646" y="266952"/>
                  <a:pt x="234199" y="267697"/>
                </a:cubicBezTo>
                <a:cubicBezTo>
                  <a:pt x="233826" y="268442"/>
                  <a:pt x="233453" y="269187"/>
                  <a:pt x="233080" y="269932"/>
                </a:cubicBezTo>
                <a:cubicBezTo>
                  <a:pt x="232632" y="270827"/>
                  <a:pt x="232259" y="271721"/>
                  <a:pt x="231812" y="272615"/>
                </a:cubicBezTo>
                <a:cubicBezTo>
                  <a:pt x="231439" y="273584"/>
                  <a:pt x="230991" y="274553"/>
                  <a:pt x="230618" y="275521"/>
                </a:cubicBezTo>
                <a:cubicBezTo>
                  <a:pt x="230171" y="276565"/>
                  <a:pt x="229798" y="277608"/>
                  <a:pt x="229425" y="278726"/>
                </a:cubicBezTo>
                <a:cubicBezTo>
                  <a:pt x="228978" y="279844"/>
                  <a:pt x="228605" y="280961"/>
                  <a:pt x="228232" y="282079"/>
                </a:cubicBezTo>
                <a:cubicBezTo>
                  <a:pt x="227859" y="283271"/>
                  <a:pt x="227486" y="284464"/>
                  <a:pt x="227113" y="285656"/>
                </a:cubicBezTo>
                <a:cubicBezTo>
                  <a:pt x="226740" y="286923"/>
                  <a:pt x="226367" y="288190"/>
                  <a:pt x="225994" y="289457"/>
                </a:cubicBezTo>
                <a:cubicBezTo>
                  <a:pt x="225621" y="290798"/>
                  <a:pt x="225248" y="292214"/>
                  <a:pt x="224950" y="293555"/>
                </a:cubicBezTo>
                <a:cubicBezTo>
                  <a:pt x="224577" y="294971"/>
                  <a:pt x="224204" y="296387"/>
                  <a:pt x="223906" y="297803"/>
                </a:cubicBezTo>
                <a:cubicBezTo>
                  <a:pt x="223533" y="299293"/>
                  <a:pt x="223234" y="300784"/>
                  <a:pt x="222936" y="302274"/>
                </a:cubicBezTo>
                <a:cubicBezTo>
                  <a:pt x="222265" y="305478"/>
                  <a:pt x="221593" y="308608"/>
                  <a:pt x="221071" y="311813"/>
                </a:cubicBezTo>
                <a:cubicBezTo>
                  <a:pt x="220475" y="315315"/>
                  <a:pt x="219878" y="318817"/>
                  <a:pt x="219430" y="322245"/>
                </a:cubicBezTo>
                <a:cubicBezTo>
                  <a:pt x="218983" y="325152"/>
                  <a:pt x="218610" y="328058"/>
                  <a:pt x="218237" y="330964"/>
                </a:cubicBezTo>
                <a:cubicBezTo>
                  <a:pt x="217789" y="334914"/>
                  <a:pt x="217342" y="338938"/>
                  <a:pt x="216969" y="342887"/>
                </a:cubicBezTo>
                <a:cubicBezTo>
                  <a:pt x="216521" y="347135"/>
                  <a:pt x="216148" y="351383"/>
                  <a:pt x="215776" y="355630"/>
                </a:cubicBezTo>
                <a:cubicBezTo>
                  <a:pt x="215477" y="360101"/>
                  <a:pt x="215179" y="364647"/>
                  <a:pt x="214880" y="369193"/>
                </a:cubicBezTo>
                <a:cubicBezTo>
                  <a:pt x="214508" y="376049"/>
                  <a:pt x="208615" y="381265"/>
                  <a:pt x="201753" y="380818"/>
                </a:cubicBezTo>
                <a:cubicBezTo>
                  <a:pt x="194891" y="380445"/>
                  <a:pt x="189670" y="374558"/>
                  <a:pt x="190117" y="367702"/>
                </a:cubicBezTo>
                <a:cubicBezTo>
                  <a:pt x="190490" y="361517"/>
                  <a:pt x="190863" y="355332"/>
                  <a:pt x="191385" y="349221"/>
                </a:cubicBezTo>
                <a:cubicBezTo>
                  <a:pt x="191684" y="346241"/>
                  <a:pt x="191908" y="343334"/>
                  <a:pt x="192206" y="340428"/>
                </a:cubicBezTo>
                <a:cubicBezTo>
                  <a:pt x="192504" y="337596"/>
                  <a:pt x="192803" y="334839"/>
                  <a:pt x="193101" y="332007"/>
                </a:cubicBezTo>
                <a:cubicBezTo>
                  <a:pt x="193399" y="329325"/>
                  <a:pt x="193772" y="326642"/>
                  <a:pt x="194071" y="323959"/>
                </a:cubicBezTo>
                <a:cubicBezTo>
                  <a:pt x="194294" y="322171"/>
                  <a:pt x="194593" y="320457"/>
                  <a:pt x="194816" y="318743"/>
                </a:cubicBezTo>
                <a:cubicBezTo>
                  <a:pt x="195189" y="316209"/>
                  <a:pt x="195562" y="313750"/>
                  <a:pt x="196010" y="311216"/>
                </a:cubicBezTo>
                <a:cubicBezTo>
                  <a:pt x="196383" y="308832"/>
                  <a:pt x="196756" y="306447"/>
                  <a:pt x="197203" y="303988"/>
                </a:cubicBezTo>
                <a:cubicBezTo>
                  <a:pt x="197651" y="301752"/>
                  <a:pt x="198098" y="299442"/>
                  <a:pt x="198620" y="297132"/>
                </a:cubicBezTo>
                <a:cubicBezTo>
                  <a:pt x="199068" y="294971"/>
                  <a:pt x="199515" y="292810"/>
                  <a:pt x="200038" y="290574"/>
                </a:cubicBezTo>
                <a:cubicBezTo>
                  <a:pt x="200560" y="288488"/>
                  <a:pt x="201082" y="286476"/>
                  <a:pt x="201604" y="284389"/>
                </a:cubicBezTo>
                <a:cubicBezTo>
                  <a:pt x="202126" y="282377"/>
                  <a:pt x="202723" y="280440"/>
                  <a:pt x="203319" y="278502"/>
                </a:cubicBezTo>
                <a:cubicBezTo>
                  <a:pt x="203916" y="276565"/>
                  <a:pt x="204513" y="274702"/>
                  <a:pt x="205110" y="272839"/>
                </a:cubicBezTo>
                <a:cubicBezTo>
                  <a:pt x="205706" y="271125"/>
                  <a:pt x="206378" y="269336"/>
                  <a:pt x="207049" y="267548"/>
                </a:cubicBezTo>
                <a:cubicBezTo>
                  <a:pt x="207720" y="265908"/>
                  <a:pt x="208391" y="264269"/>
                  <a:pt x="209137" y="262629"/>
                </a:cubicBezTo>
                <a:cubicBezTo>
                  <a:pt x="209809" y="260990"/>
                  <a:pt x="210554" y="259425"/>
                  <a:pt x="211300" y="257935"/>
                </a:cubicBezTo>
                <a:cubicBezTo>
                  <a:pt x="211673" y="257190"/>
                  <a:pt x="212046" y="256519"/>
                  <a:pt x="212419" y="255848"/>
                </a:cubicBezTo>
                <a:cubicBezTo>
                  <a:pt x="212643" y="255401"/>
                  <a:pt x="212941" y="254879"/>
                  <a:pt x="213240" y="254358"/>
                </a:cubicBezTo>
                <a:cubicBezTo>
                  <a:pt x="211524" y="254060"/>
                  <a:pt x="209809" y="253762"/>
                  <a:pt x="208093" y="253538"/>
                </a:cubicBezTo>
                <a:cubicBezTo>
                  <a:pt x="204214" y="252942"/>
                  <a:pt x="200336" y="252495"/>
                  <a:pt x="196383" y="252197"/>
                </a:cubicBezTo>
                <a:cubicBezTo>
                  <a:pt x="192504" y="251973"/>
                  <a:pt x="188551" y="251824"/>
                  <a:pt x="184673" y="251824"/>
                </a:cubicBezTo>
                <a:cubicBezTo>
                  <a:pt x="180794" y="251824"/>
                  <a:pt x="176841" y="251899"/>
                  <a:pt x="172962" y="252197"/>
                </a:cubicBezTo>
                <a:cubicBezTo>
                  <a:pt x="169009" y="252495"/>
                  <a:pt x="165131" y="252942"/>
                  <a:pt x="161252" y="253538"/>
                </a:cubicBezTo>
                <a:cubicBezTo>
                  <a:pt x="159537" y="253762"/>
                  <a:pt x="157821" y="254060"/>
                  <a:pt x="156106" y="254358"/>
                </a:cubicBezTo>
                <a:cubicBezTo>
                  <a:pt x="156404" y="254879"/>
                  <a:pt x="156702" y="255401"/>
                  <a:pt x="157001" y="255848"/>
                </a:cubicBezTo>
                <a:cubicBezTo>
                  <a:pt x="157299" y="256519"/>
                  <a:pt x="157672" y="257190"/>
                  <a:pt x="158045" y="257935"/>
                </a:cubicBezTo>
                <a:cubicBezTo>
                  <a:pt x="158791" y="259425"/>
                  <a:pt x="159537" y="260990"/>
                  <a:pt x="160208" y="262629"/>
                </a:cubicBezTo>
                <a:cubicBezTo>
                  <a:pt x="160954" y="264269"/>
                  <a:pt x="161625" y="265908"/>
                  <a:pt x="162296" y="267548"/>
                </a:cubicBezTo>
                <a:cubicBezTo>
                  <a:pt x="162968" y="269336"/>
                  <a:pt x="163639" y="271125"/>
                  <a:pt x="164236" y="272839"/>
                </a:cubicBezTo>
                <a:cubicBezTo>
                  <a:pt x="164832" y="274702"/>
                  <a:pt x="165429" y="276565"/>
                  <a:pt x="166026" y="278502"/>
                </a:cubicBezTo>
                <a:cubicBezTo>
                  <a:pt x="166622" y="280440"/>
                  <a:pt x="167219" y="282377"/>
                  <a:pt x="167741" y="284389"/>
                </a:cubicBezTo>
                <a:cubicBezTo>
                  <a:pt x="168263" y="286476"/>
                  <a:pt x="168785" y="288488"/>
                  <a:pt x="169308" y="290574"/>
                </a:cubicBezTo>
                <a:cubicBezTo>
                  <a:pt x="169830" y="292810"/>
                  <a:pt x="170277" y="294971"/>
                  <a:pt x="170725" y="297132"/>
                </a:cubicBezTo>
                <a:cubicBezTo>
                  <a:pt x="171247" y="299442"/>
                  <a:pt x="171694" y="301752"/>
                  <a:pt x="172142" y="303988"/>
                </a:cubicBezTo>
                <a:cubicBezTo>
                  <a:pt x="172589" y="306447"/>
                  <a:pt x="172962" y="308832"/>
                  <a:pt x="173410" y="311216"/>
                </a:cubicBezTo>
                <a:cubicBezTo>
                  <a:pt x="173783" y="313750"/>
                  <a:pt x="174156" y="316209"/>
                  <a:pt x="174529" y="318743"/>
                </a:cubicBezTo>
                <a:cubicBezTo>
                  <a:pt x="175200" y="323140"/>
                  <a:pt x="175722" y="327611"/>
                  <a:pt x="176244" y="332007"/>
                </a:cubicBezTo>
                <a:cubicBezTo>
                  <a:pt x="176915" y="337745"/>
                  <a:pt x="177438" y="343483"/>
                  <a:pt x="177960" y="349221"/>
                </a:cubicBezTo>
                <a:cubicBezTo>
                  <a:pt x="178482" y="355332"/>
                  <a:pt x="178929" y="361517"/>
                  <a:pt x="179228" y="367702"/>
                </a:cubicBezTo>
                <a:cubicBezTo>
                  <a:pt x="179675" y="374558"/>
                  <a:pt x="174454" y="380445"/>
                  <a:pt x="167592" y="380818"/>
                </a:cubicBezTo>
                <a:cubicBezTo>
                  <a:pt x="160730" y="381265"/>
                  <a:pt x="154838" y="376049"/>
                  <a:pt x="154465" y="369193"/>
                </a:cubicBezTo>
                <a:cubicBezTo>
                  <a:pt x="154166" y="364647"/>
                  <a:pt x="153868" y="360101"/>
                  <a:pt x="153570" y="355630"/>
                </a:cubicBezTo>
                <a:cubicBezTo>
                  <a:pt x="153197" y="351383"/>
                  <a:pt x="152824" y="347135"/>
                  <a:pt x="152451" y="342887"/>
                </a:cubicBezTo>
                <a:cubicBezTo>
                  <a:pt x="152003" y="338938"/>
                  <a:pt x="151556" y="334914"/>
                  <a:pt x="151108" y="330964"/>
                </a:cubicBezTo>
                <a:cubicBezTo>
                  <a:pt x="150735" y="328058"/>
                  <a:pt x="150362" y="325152"/>
                  <a:pt x="149915" y="322245"/>
                </a:cubicBezTo>
                <a:cubicBezTo>
                  <a:pt x="149467" y="318817"/>
                  <a:pt x="148871" y="315315"/>
                  <a:pt x="148274" y="311813"/>
                </a:cubicBezTo>
                <a:cubicBezTo>
                  <a:pt x="147752" y="308608"/>
                  <a:pt x="147080" y="305404"/>
                  <a:pt x="146409" y="302274"/>
                </a:cubicBezTo>
                <a:cubicBezTo>
                  <a:pt x="145812" y="299368"/>
                  <a:pt x="145141" y="296387"/>
                  <a:pt x="144395" y="293555"/>
                </a:cubicBezTo>
                <a:cubicBezTo>
                  <a:pt x="143799" y="290872"/>
                  <a:pt x="143053" y="288264"/>
                  <a:pt x="142232" y="285656"/>
                </a:cubicBezTo>
                <a:cubicBezTo>
                  <a:pt x="141859" y="284464"/>
                  <a:pt x="141486" y="283271"/>
                  <a:pt x="141113" y="282079"/>
                </a:cubicBezTo>
                <a:cubicBezTo>
                  <a:pt x="140741" y="280961"/>
                  <a:pt x="140368" y="279844"/>
                  <a:pt x="139920" y="278726"/>
                </a:cubicBezTo>
                <a:cubicBezTo>
                  <a:pt x="139547" y="277608"/>
                  <a:pt x="139174" y="276565"/>
                  <a:pt x="138727" y="275521"/>
                </a:cubicBezTo>
                <a:cubicBezTo>
                  <a:pt x="138354" y="274553"/>
                  <a:pt x="137906" y="273584"/>
                  <a:pt x="137533" y="272615"/>
                </a:cubicBezTo>
                <a:cubicBezTo>
                  <a:pt x="137086" y="271721"/>
                  <a:pt x="136713" y="270827"/>
                  <a:pt x="136265" y="269932"/>
                </a:cubicBezTo>
                <a:cubicBezTo>
                  <a:pt x="135892" y="269187"/>
                  <a:pt x="135519" y="268442"/>
                  <a:pt x="135146" y="267697"/>
                </a:cubicBezTo>
                <a:cubicBezTo>
                  <a:pt x="134699" y="266952"/>
                  <a:pt x="134326" y="266206"/>
                  <a:pt x="133878" y="265461"/>
                </a:cubicBezTo>
                <a:cubicBezTo>
                  <a:pt x="133431" y="264791"/>
                  <a:pt x="133058" y="264120"/>
                  <a:pt x="132611" y="263449"/>
                </a:cubicBezTo>
                <a:cubicBezTo>
                  <a:pt x="132163" y="262779"/>
                  <a:pt x="131790" y="262182"/>
                  <a:pt x="131343" y="261586"/>
                </a:cubicBezTo>
                <a:cubicBezTo>
                  <a:pt x="130895" y="261065"/>
                  <a:pt x="130522" y="260543"/>
                  <a:pt x="130075" y="260021"/>
                </a:cubicBezTo>
                <a:cubicBezTo>
                  <a:pt x="129702" y="259574"/>
                  <a:pt x="129254" y="259127"/>
                  <a:pt x="128881" y="258680"/>
                </a:cubicBezTo>
                <a:cubicBezTo>
                  <a:pt x="128508" y="258307"/>
                  <a:pt x="128061" y="257935"/>
                  <a:pt x="127688" y="257562"/>
                </a:cubicBezTo>
                <a:cubicBezTo>
                  <a:pt x="127315" y="257190"/>
                  <a:pt x="126942" y="256891"/>
                  <a:pt x="126569" y="256593"/>
                </a:cubicBezTo>
                <a:cubicBezTo>
                  <a:pt x="118588" y="250408"/>
                  <a:pt x="120975" y="237740"/>
                  <a:pt x="130671" y="234908"/>
                </a:cubicBezTo>
                <a:cubicBezTo>
                  <a:pt x="135146" y="233567"/>
                  <a:pt x="139622" y="232449"/>
                  <a:pt x="144097" y="231406"/>
                </a:cubicBezTo>
                <a:cubicBezTo>
                  <a:pt x="148572" y="230437"/>
                  <a:pt x="153122" y="229617"/>
                  <a:pt x="157597" y="228947"/>
                </a:cubicBezTo>
                <a:cubicBezTo>
                  <a:pt x="162147" y="228276"/>
                  <a:pt x="166622" y="227829"/>
                  <a:pt x="171172" y="227456"/>
                </a:cubicBezTo>
                <a:cubicBezTo>
                  <a:pt x="175647" y="227158"/>
                  <a:pt x="180123" y="227009"/>
                  <a:pt x="184673" y="227009"/>
                </a:cubicBezTo>
                <a:close/>
                <a:moveTo>
                  <a:pt x="184638" y="0"/>
                </a:moveTo>
                <a:cubicBezTo>
                  <a:pt x="244994" y="0"/>
                  <a:pt x="301546" y="29424"/>
                  <a:pt x="336088" y="78887"/>
                </a:cubicBezTo>
                <a:cubicBezTo>
                  <a:pt x="370631" y="128350"/>
                  <a:pt x="378763" y="191444"/>
                  <a:pt x="357873" y="248058"/>
                </a:cubicBezTo>
                <a:cubicBezTo>
                  <a:pt x="336461" y="306087"/>
                  <a:pt x="272822" y="336703"/>
                  <a:pt x="262900" y="410227"/>
                </a:cubicBezTo>
                <a:cubicBezTo>
                  <a:pt x="266555" y="409259"/>
                  <a:pt x="270286" y="408365"/>
                  <a:pt x="273941" y="407471"/>
                </a:cubicBezTo>
                <a:cubicBezTo>
                  <a:pt x="280581" y="405757"/>
                  <a:pt x="287370" y="409855"/>
                  <a:pt x="289012" y="416484"/>
                </a:cubicBezTo>
                <a:cubicBezTo>
                  <a:pt x="290653" y="423114"/>
                  <a:pt x="286624" y="429893"/>
                  <a:pt x="279984" y="431532"/>
                </a:cubicBezTo>
                <a:cubicBezTo>
                  <a:pt x="218434" y="446877"/>
                  <a:pt x="156884" y="462222"/>
                  <a:pt x="95334" y="477642"/>
                </a:cubicBezTo>
                <a:cubicBezTo>
                  <a:pt x="88694" y="479281"/>
                  <a:pt x="81905" y="475258"/>
                  <a:pt x="80263" y="468554"/>
                </a:cubicBezTo>
                <a:cubicBezTo>
                  <a:pt x="78622" y="461924"/>
                  <a:pt x="82651" y="455220"/>
                  <a:pt x="89291" y="453507"/>
                </a:cubicBezTo>
                <a:cubicBezTo>
                  <a:pt x="139575" y="440992"/>
                  <a:pt x="189860" y="428403"/>
                  <a:pt x="240145" y="415888"/>
                </a:cubicBezTo>
                <a:cubicBezTo>
                  <a:pt x="238354" y="413132"/>
                  <a:pt x="237757" y="410599"/>
                  <a:pt x="238205" y="407396"/>
                </a:cubicBezTo>
                <a:cubicBezTo>
                  <a:pt x="238876" y="402182"/>
                  <a:pt x="239772" y="397116"/>
                  <a:pt x="240965" y="392051"/>
                </a:cubicBezTo>
                <a:cubicBezTo>
                  <a:pt x="242084" y="387134"/>
                  <a:pt x="243427" y="382367"/>
                  <a:pt x="245069" y="377674"/>
                </a:cubicBezTo>
                <a:cubicBezTo>
                  <a:pt x="246561" y="373130"/>
                  <a:pt x="248277" y="368660"/>
                  <a:pt x="250216" y="364265"/>
                </a:cubicBezTo>
                <a:cubicBezTo>
                  <a:pt x="252007" y="360019"/>
                  <a:pt x="254021" y="355848"/>
                  <a:pt x="256185" y="351751"/>
                </a:cubicBezTo>
                <a:cubicBezTo>
                  <a:pt x="258274" y="347877"/>
                  <a:pt x="260587" y="344004"/>
                  <a:pt x="262900" y="340205"/>
                </a:cubicBezTo>
                <a:cubicBezTo>
                  <a:pt x="265212" y="336554"/>
                  <a:pt x="267600" y="332979"/>
                  <a:pt x="270062" y="329403"/>
                </a:cubicBezTo>
                <a:cubicBezTo>
                  <a:pt x="272449" y="325977"/>
                  <a:pt x="274986" y="322624"/>
                  <a:pt x="277522" y="319347"/>
                </a:cubicBezTo>
                <a:cubicBezTo>
                  <a:pt x="279984" y="316069"/>
                  <a:pt x="282521" y="312941"/>
                  <a:pt x="285058" y="309812"/>
                </a:cubicBezTo>
                <a:cubicBezTo>
                  <a:pt x="287594" y="306758"/>
                  <a:pt x="290056" y="303704"/>
                  <a:pt x="292593" y="300724"/>
                </a:cubicBezTo>
                <a:cubicBezTo>
                  <a:pt x="294906" y="297968"/>
                  <a:pt x="297218" y="295211"/>
                  <a:pt x="299531" y="292530"/>
                </a:cubicBezTo>
                <a:cubicBezTo>
                  <a:pt x="300725" y="291114"/>
                  <a:pt x="301919" y="289699"/>
                  <a:pt x="303038" y="288284"/>
                </a:cubicBezTo>
                <a:cubicBezTo>
                  <a:pt x="305351" y="285528"/>
                  <a:pt x="307663" y="282771"/>
                  <a:pt x="309827" y="279941"/>
                </a:cubicBezTo>
                <a:cubicBezTo>
                  <a:pt x="311990" y="277259"/>
                  <a:pt x="314079" y="274577"/>
                  <a:pt x="316168" y="271821"/>
                </a:cubicBezTo>
                <a:cubicBezTo>
                  <a:pt x="318108" y="269214"/>
                  <a:pt x="320048" y="266532"/>
                  <a:pt x="321838" y="263776"/>
                </a:cubicBezTo>
                <a:cubicBezTo>
                  <a:pt x="323554" y="261169"/>
                  <a:pt x="325270" y="258487"/>
                  <a:pt x="326837" y="255731"/>
                </a:cubicBezTo>
                <a:cubicBezTo>
                  <a:pt x="328329" y="253124"/>
                  <a:pt x="329747" y="250442"/>
                  <a:pt x="331090" y="247686"/>
                </a:cubicBezTo>
                <a:cubicBezTo>
                  <a:pt x="332358" y="245004"/>
                  <a:pt x="333552" y="242248"/>
                  <a:pt x="334596" y="239492"/>
                </a:cubicBezTo>
                <a:cubicBezTo>
                  <a:pt x="352651" y="190550"/>
                  <a:pt x="345563" y="135873"/>
                  <a:pt x="315721" y="93115"/>
                </a:cubicBezTo>
                <a:cubicBezTo>
                  <a:pt x="285804" y="50282"/>
                  <a:pt x="236862" y="24806"/>
                  <a:pt x="184638" y="24806"/>
                </a:cubicBezTo>
                <a:cubicBezTo>
                  <a:pt x="132413" y="24806"/>
                  <a:pt x="83471" y="50282"/>
                  <a:pt x="53554" y="93115"/>
                </a:cubicBezTo>
                <a:cubicBezTo>
                  <a:pt x="23712" y="135873"/>
                  <a:pt x="16624" y="190550"/>
                  <a:pt x="34679" y="239492"/>
                </a:cubicBezTo>
                <a:cubicBezTo>
                  <a:pt x="35425" y="241428"/>
                  <a:pt x="36246" y="243365"/>
                  <a:pt x="37066" y="245302"/>
                </a:cubicBezTo>
                <a:cubicBezTo>
                  <a:pt x="37962" y="247239"/>
                  <a:pt x="38857" y="249175"/>
                  <a:pt x="39827" y="251038"/>
                </a:cubicBezTo>
                <a:cubicBezTo>
                  <a:pt x="40871" y="252975"/>
                  <a:pt x="41916" y="254837"/>
                  <a:pt x="43035" y="256699"/>
                </a:cubicBezTo>
                <a:cubicBezTo>
                  <a:pt x="44154" y="258636"/>
                  <a:pt x="45273" y="260498"/>
                  <a:pt x="46541" y="262361"/>
                </a:cubicBezTo>
                <a:cubicBezTo>
                  <a:pt x="47810" y="264297"/>
                  <a:pt x="49078" y="266234"/>
                  <a:pt x="50421" y="268096"/>
                </a:cubicBezTo>
                <a:cubicBezTo>
                  <a:pt x="51241" y="269288"/>
                  <a:pt x="52062" y="270406"/>
                  <a:pt x="52957" y="271598"/>
                </a:cubicBezTo>
                <a:cubicBezTo>
                  <a:pt x="54375" y="273534"/>
                  <a:pt x="55867" y="275471"/>
                  <a:pt x="57359" y="277333"/>
                </a:cubicBezTo>
                <a:cubicBezTo>
                  <a:pt x="58851" y="279345"/>
                  <a:pt x="60418" y="281281"/>
                  <a:pt x="61985" y="283144"/>
                </a:cubicBezTo>
                <a:cubicBezTo>
                  <a:pt x="63626" y="285155"/>
                  <a:pt x="65267" y="287092"/>
                  <a:pt x="66909" y="289103"/>
                </a:cubicBezTo>
                <a:cubicBezTo>
                  <a:pt x="68774" y="291338"/>
                  <a:pt x="70714" y="293573"/>
                  <a:pt x="72579" y="295882"/>
                </a:cubicBezTo>
                <a:cubicBezTo>
                  <a:pt x="74593" y="298191"/>
                  <a:pt x="76608" y="300575"/>
                  <a:pt x="78547" y="302959"/>
                </a:cubicBezTo>
                <a:cubicBezTo>
                  <a:pt x="80338" y="305119"/>
                  <a:pt x="82128" y="307205"/>
                  <a:pt x="83844" y="309365"/>
                </a:cubicBezTo>
                <a:cubicBezTo>
                  <a:pt x="85635" y="311600"/>
                  <a:pt x="87425" y="313760"/>
                  <a:pt x="89216" y="315995"/>
                </a:cubicBezTo>
                <a:cubicBezTo>
                  <a:pt x="91007" y="318304"/>
                  <a:pt x="92797" y="320613"/>
                  <a:pt x="94513" y="322922"/>
                </a:cubicBezTo>
                <a:cubicBezTo>
                  <a:pt x="96304" y="325306"/>
                  <a:pt x="98020" y="327764"/>
                  <a:pt x="99736" y="330223"/>
                </a:cubicBezTo>
                <a:cubicBezTo>
                  <a:pt x="101526" y="332681"/>
                  <a:pt x="103167" y="335214"/>
                  <a:pt x="104883" y="337821"/>
                </a:cubicBezTo>
                <a:cubicBezTo>
                  <a:pt x="105928" y="339460"/>
                  <a:pt x="106898" y="341024"/>
                  <a:pt x="107868" y="342737"/>
                </a:cubicBezTo>
                <a:cubicBezTo>
                  <a:pt x="109509" y="345419"/>
                  <a:pt x="111076" y="348175"/>
                  <a:pt x="112642" y="350931"/>
                </a:cubicBezTo>
                <a:cubicBezTo>
                  <a:pt x="114135" y="353762"/>
                  <a:pt x="115627" y="356667"/>
                  <a:pt x="116970" y="359572"/>
                </a:cubicBezTo>
                <a:cubicBezTo>
                  <a:pt x="118387" y="362627"/>
                  <a:pt x="119730" y="365681"/>
                  <a:pt x="120998" y="368735"/>
                </a:cubicBezTo>
                <a:cubicBezTo>
                  <a:pt x="122267" y="371938"/>
                  <a:pt x="123386" y="375141"/>
                  <a:pt x="124505" y="378344"/>
                </a:cubicBezTo>
                <a:cubicBezTo>
                  <a:pt x="125549" y="381697"/>
                  <a:pt x="126519" y="385049"/>
                  <a:pt x="127415" y="388401"/>
                </a:cubicBezTo>
                <a:cubicBezTo>
                  <a:pt x="129131" y="395031"/>
                  <a:pt x="125102" y="401809"/>
                  <a:pt x="118462" y="403523"/>
                </a:cubicBezTo>
                <a:cubicBezTo>
                  <a:pt x="111822" y="405236"/>
                  <a:pt x="105033" y="401213"/>
                  <a:pt x="103391" y="394584"/>
                </a:cubicBezTo>
                <a:cubicBezTo>
                  <a:pt x="87276" y="332085"/>
                  <a:pt x="31247" y="301767"/>
                  <a:pt x="11402" y="248058"/>
                </a:cubicBezTo>
                <a:cubicBezTo>
                  <a:pt x="-9488" y="191444"/>
                  <a:pt x="-1356" y="128350"/>
                  <a:pt x="33187" y="78887"/>
                </a:cubicBezTo>
                <a:cubicBezTo>
                  <a:pt x="67729" y="29424"/>
                  <a:pt x="124281" y="0"/>
                  <a:pt x="184638" y="0"/>
                </a:cubicBezTo>
                <a:close/>
              </a:path>
            </a:pathLst>
          </a:custGeom>
          <a:solidFill>
            <a:schemeClr val="accent1">
              <a:lumMod val="75000"/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name="Freeform 6" id="6"/>
          <p:cNvSpPr/>
          <p:nvPr/>
        </p:nvSpPr>
        <p:spPr>
          <a:xfrm rot="0">
            <a:off x="8503615" y="4081478"/>
            <a:ext cx="334477" cy="307945"/>
          </a:xfrm>
          <a:custGeom>
            <a:avLst/>
            <a:gdLst/>
            <a:ahLst/>
            <a:cxnLst/>
            <a:rect r="r" b="b" t="t" l="l"/>
            <a:pathLst>
              <a:path h="535" w="580">
                <a:moveTo>
                  <a:pt x="164" y="525"/>
                </a:moveTo>
                <a:cubicBezTo>
                  <a:pt x="172" y="534"/>
                  <a:pt x="186" y="535"/>
                  <a:pt x="196" y="526"/>
                </a:cubicBezTo>
                <a:lnTo>
                  <a:pt x="570" y="187"/>
                </a:lnTo>
                <a:cubicBezTo>
                  <a:pt x="579" y="179"/>
                  <a:pt x="580" y="165"/>
                  <a:pt x="572" y="155"/>
                </a:cubicBezTo>
                <a:lnTo>
                  <a:pt x="475" y="49"/>
                </a:lnTo>
                <a:cubicBezTo>
                  <a:pt x="466" y="39"/>
                  <a:pt x="452" y="39"/>
                  <a:pt x="443" y="47"/>
                </a:cubicBezTo>
                <a:lnTo>
                  <a:pt x="124" y="335"/>
                </a:lnTo>
                <a:cubicBezTo>
                  <a:pt x="115" y="344"/>
                  <a:pt x="114" y="358"/>
                  <a:pt x="123" y="367"/>
                </a:cubicBezTo>
                <a:lnTo>
                  <a:pt x="175" y="425"/>
                </a:lnTo>
                <a:cubicBezTo>
                  <a:pt x="183" y="434"/>
                  <a:pt x="198" y="435"/>
                  <a:pt x="207" y="426"/>
                </a:cubicBezTo>
                <a:lnTo>
                  <a:pt x="341" y="305"/>
                </a:lnTo>
                <a:cubicBezTo>
                  <a:pt x="350" y="297"/>
                  <a:pt x="351" y="282"/>
                  <a:pt x="343" y="273"/>
                </a:cubicBezTo>
                <a:lnTo>
                  <a:pt x="327" y="256"/>
                </a:lnTo>
                <a:lnTo>
                  <a:pt x="193" y="378"/>
                </a:lnTo>
                <a:lnTo>
                  <a:pt x="172" y="354"/>
                </a:lnTo>
                <a:lnTo>
                  <a:pt x="457" y="96"/>
                </a:lnTo>
                <a:lnTo>
                  <a:pt x="523" y="169"/>
                </a:lnTo>
                <a:lnTo>
                  <a:pt x="182" y="478"/>
                </a:lnTo>
                <a:lnTo>
                  <a:pt x="58" y="340"/>
                </a:lnTo>
                <a:lnTo>
                  <a:pt x="404" y="26"/>
                </a:lnTo>
                <a:lnTo>
                  <a:pt x="389" y="10"/>
                </a:lnTo>
                <a:cubicBezTo>
                  <a:pt x="380" y="0"/>
                  <a:pt x="366" y="0"/>
                  <a:pt x="357" y="8"/>
                </a:cubicBezTo>
                <a:lnTo>
                  <a:pt x="10" y="322"/>
                </a:lnTo>
                <a:cubicBezTo>
                  <a:pt x="1" y="330"/>
                  <a:pt x="0" y="344"/>
                  <a:pt x="9" y="354"/>
                </a:cubicBezTo>
                <a:lnTo>
                  <a:pt x="164" y="525"/>
                </a:lnTo>
                <a:close/>
              </a:path>
            </a:pathLst>
          </a:custGeom>
          <a:solidFill>
            <a:schemeClr val="accent1">
              <a:lumMod val="75000"/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name="AutoShape 7" id="7"/>
          <p:cNvSpPr/>
          <p:nvPr/>
        </p:nvSpPr>
        <p:spPr>
          <a:xfrm rot="0">
            <a:off x="8406414" y="2422663"/>
            <a:ext cx="2708275" cy="1383030"/>
          </a:xfrm>
          <a:prstGeom prst="rect">
            <a:avLst/>
          </a:prstGeom>
        </p:spPr>
        <p:txBody>
          <a:bodyPr anchor="t" rtlCol="false" tIns="45720" lIns="91440" bIns="45720" rIns="91440" anchorCtr="false" wrap="square"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1350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大数据技术能够处理海量数据，挖掘出有价值的信息，为企业决策提供支持。</a:t>
            </a:r>
            <a:endParaRPr lang="en-US" sz="1100"/>
          </a:p>
        </p:txBody>
      </p:sp>
      <p:sp>
        <p:nvSpPr>
          <p:cNvPr name="AutoShape 8" id="8"/>
          <p:cNvSpPr/>
          <p:nvPr/>
        </p:nvSpPr>
        <p:spPr>
          <a:xfrm rot="0">
            <a:off x="8901714" y="1901965"/>
            <a:ext cx="2084387" cy="460375"/>
          </a:xfrm>
          <a:prstGeom prst="rect">
            <a:avLst/>
          </a:prstGeom>
        </p:spPr>
        <p:txBody>
          <a:bodyPr anchor="t" rtlCol="false" tIns="45720" lIns="91440" bIns="45720" rIns="91440" anchorCtr="false" wrap="square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b="true" sz="1575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大数据</a:t>
            </a:r>
            <a:endParaRPr lang="en-US" sz="1100"/>
          </a:p>
        </p:txBody>
      </p:sp>
      <p:sp>
        <p:nvSpPr>
          <p:cNvPr name="AutoShape 9" id="9"/>
          <p:cNvSpPr/>
          <p:nvPr/>
        </p:nvSpPr>
        <p:spPr>
          <a:xfrm rot="0">
            <a:off x="8406414" y="4525963"/>
            <a:ext cx="2708275" cy="1383030"/>
          </a:xfrm>
          <a:prstGeom prst="rect">
            <a:avLst/>
          </a:prstGeom>
        </p:spPr>
        <p:txBody>
          <a:bodyPr anchor="t" rtlCol="false" tIns="45720" lIns="91440" bIns="45720" rIns="91440" anchorCtr="false" wrap="square"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1350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人工智能技术通过机器学习和深度学习算法，实现自动化决策和智能分析。</a:t>
            </a:r>
            <a:endParaRPr lang="en-US" sz="1100"/>
          </a:p>
        </p:txBody>
      </p:sp>
      <p:sp>
        <p:nvSpPr>
          <p:cNvPr name="AutoShape 10" id="10"/>
          <p:cNvSpPr/>
          <p:nvPr/>
        </p:nvSpPr>
        <p:spPr>
          <a:xfrm rot="0">
            <a:off x="8901714" y="4005263"/>
            <a:ext cx="2084387" cy="460375"/>
          </a:xfrm>
          <a:prstGeom prst="rect">
            <a:avLst/>
          </a:prstGeom>
        </p:spPr>
        <p:txBody>
          <a:bodyPr anchor="ctr" rtlCol="false" tIns="45720" lIns="91440" bIns="45720" rIns="91440" anchorCtr="false" wrap="square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b="true" sz="1575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人工智能</a:t>
            </a:r>
            <a:endParaRPr lang="en-US" sz="1100"/>
          </a:p>
        </p:txBody>
      </p:sp>
      <p:grpSp>
        <p:nvGrpSpPr>
          <p:cNvPr name="Group 11" id="11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name="AutoShape 12" id="12"/>
            <p:cNvSpPr/>
            <p:nvPr/>
          </p:nvSpPr>
          <p:spPr>
            <a:xfrm rot="0"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13" id="13"/>
            <p:cNvSpPr/>
            <p:nvPr/>
          </p:nvSpPr>
          <p:spPr>
            <a:xfrm rot="0"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14" id="14"/>
            <p:cNvSpPr/>
            <p:nvPr/>
          </p:nvSpPr>
          <p:spPr>
            <a:xfrm rot="0"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15" id="15"/>
            <p:cNvSpPr/>
            <p:nvPr/>
          </p:nvSpPr>
          <p:spPr>
            <a:xfrm rot="0"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16" id="16"/>
            <p:cNvSpPr/>
            <p:nvPr/>
          </p:nvSpPr>
          <p:spPr>
            <a:xfrm rot="0"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17" id="17"/>
            <p:cNvSpPr/>
            <p:nvPr/>
          </p:nvSpPr>
          <p:spPr>
            <a:xfrm rot="0"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18" id="18"/>
            <p:cNvSpPr/>
            <p:nvPr/>
          </p:nvSpPr>
          <p:spPr>
            <a:xfrm rot="0"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19" id="19"/>
            <p:cNvSpPr/>
            <p:nvPr/>
          </p:nvSpPr>
          <p:spPr>
            <a:xfrm rot="0"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0" id="20"/>
            <p:cNvSpPr/>
            <p:nvPr/>
          </p:nvSpPr>
          <p:spPr>
            <a:xfrm rot="0"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1" id="21"/>
            <p:cNvSpPr/>
            <p:nvPr/>
          </p:nvSpPr>
          <p:spPr>
            <a:xfrm rot="0"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2" id="22"/>
            <p:cNvSpPr/>
            <p:nvPr/>
          </p:nvSpPr>
          <p:spPr>
            <a:xfrm rot="0"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3" id="23"/>
            <p:cNvSpPr/>
            <p:nvPr/>
          </p:nvSpPr>
          <p:spPr>
            <a:xfrm rot="0"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4" id="24"/>
            <p:cNvSpPr/>
            <p:nvPr/>
          </p:nvSpPr>
          <p:spPr>
            <a:xfrm rot="0"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5" id="25"/>
            <p:cNvSpPr/>
            <p:nvPr/>
          </p:nvSpPr>
          <p:spPr>
            <a:xfrm rot="0"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6" id="26"/>
            <p:cNvSpPr/>
            <p:nvPr/>
          </p:nvSpPr>
          <p:spPr>
            <a:xfrm rot="0"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7" id="27"/>
            <p:cNvSpPr/>
            <p:nvPr/>
          </p:nvSpPr>
          <p:spPr>
            <a:xfrm rot="0"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8" id="28"/>
            <p:cNvSpPr/>
            <p:nvPr/>
          </p:nvSpPr>
          <p:spPr>
            <a:xfrm rot="0"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9" id="29"/>
            <p:cNvSpPr/>
            <p:nvPr/>
          </p:nvSpPr>
          <p:spPr>
            <a:xfrm rot="0"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0" id="30"/>
            <p:cNvSpPr/>
            <p:nvPr/>
          </p:nvSpPr>
          <p:spPr>
            <a:xfrm rot="0"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1" id="31"/>
            <p:cNvSpPr/>
            <p:nvPr/>
          </p:nvSpPr>
          <p:spPr>
            <a:xfrm rot="0"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TextBox 32" id="32"/>
            <p:cNvSpPr txBox="true"/>
            <p:nvPr/>
          </p:nvSpPr>
          <p:spPr>
            <a:xfrm rot="0">
              <a:off x="1094842" y="93878"/>
              <a:ext cx="10001250" cy="914400"/>
            </a:xfrm>
            <a:prstGeom prst="rect">
              <a:avLst/>
            </a:prstGeom>
          </p:spPr>
          <p:txBody>
            <a:bodyPr anchor="t" rtlCol="false" lIns="123825" rIns="57150" tIns="123825" bIns="123825" anchorCtr="false" vert="horz"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b="true" sz="3000">
                  <a:solidFill>
                    <a:schemeClr val="accent1"/>
                  </a:solidFill>
                  <a:latin typeface="Microsoft Yahei"/>
                  <a:ea typeface="Microsoft Yahei"/>
                  <a:cs typeface="Microsoft Yahei"/>
                </a:rPr>
                <a:t>大数据与人工智能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/>
          <a:srcRect t="16566" b="16566"/>
          <a:stretch>
            <a:fillRect/>
          </a:stretch>
        </p:blipFill>
        <p:spPr>
          <a:xfrm rot="0">
            <a:off x="3909691" y="1250241"/>
            <a:ext cx="7848600" cy="5248275"/>
          </a:xfrm>
          <a:prstGeom prst="rect">
            <a:avLst/>
          </a:prstGeom>
        </p:spPr>
      </p:pic>
      <p:sp>
        <p:nvSpPr>
          <p:cNvPr name="AutoShape 3" id="3"/>
          <p:cNvSpPr/>
          <p:nvPr/>
        </p:nvSpPr>
        <p:spPr>
          <a:xfrm rot="0">
            <a:off x="466496" y="3766754"/>
            <a:ext cx="3974251" cy="2472718"/>
          </a:xfrm>
          <a:prstGeom prst="rect">
            <a:avLst/>
          </a:prstGeom>
          <a:solidFill>
            <a:schemeClr val="accent1">
              <a:lumMod val="75000"/>
              <a:alpha val="76862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name="AutoShape 4" id="4"/>
          <p:cNvSpPr/>
          <p:nvPr/>
        </p:nvSpPr>
        <p:spPr>
          <a:xfrm rot="0">
            <a:off x="563624" y="1824409"/>
            <a:ext cx="2936423" cy="1604591"/>
          </a:xfrm>
          <a:prstGeom prst="rect">
            <a:avLst/>
          </a:prstGeom>
        </p:spPr>
        <p:txBody>
          <a:bodyPr anchor="t" rtlCol="false" tIns="45720" lIns="91440" bIns="45720" rIns="91440" anchorCtr="false" wrap="square">
            <a:noAutofit/>
          </a:bodyPr>
          <a:lstStyle/>
          <a:p>
            <a:pPr algn="l">
              <a:lnSpc>
                <a:spcPct val="150000"/>
              </a:lnSpc>
              <a:spcBef>
                <a:spcPts val="270"/>
              </a:spcBef>
              <a:defRPr/>
            </a:pPr>
            <a:r>
              <a:rPr lang="en-US" sz="1350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云计算技术提供弹性可扩展的计算资源，实现数据存储和应用程序的远程访问。</a:t>
            </a:r>
            <a:endParaRPr lang="en-US" sz="1100"/>
          </a:p>
        </p:txBody>
      </p:sp>
      <p:sp>
        <p:nvSpPr>
          <p:cNvPr name="AutoShape 5" id="5"/>
          <p:cNvSpPr/>
          <p:nvPr/>
        </p:nvSpPr>
        <p:spPr>
          <a:xfrm rot="0">
            <a:off x="601724" y="4315960"/>
            <a:ext cx="3052052" cy="1604591"/>
          </a:xfrm>
          <a:prstGeom prst="rect">
            <a:avLst/>
          </a:prstGeom>
        </p:spPr>
        <p:txBody>
          <a:bodyPr anchor="t" rtlCol="false" tIns="45720" lIns="91440" bIns="45720" rIns="91440" anchorCtr="false" wrap="square">
            <a:noAutofit/>
          </a:bodyPr>
          <a:lstStyle/>
          <a:p>
            <a:pPr algn="l">
              <a:lnSpc>
                <a:spcPct val="150000"/>
              </a:lnSpc>
              <a:spcBef>
                <a:spcPts val="270"/>
              </a:spcBef>
              <a:defRPr/>
            </a:pPr>
            <a:r>
              <a:rPr lang="en-US" sz="135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物联网技术通过设备连接和数据交换，实现智能化管理和控制。</a:t>
            </a:r>
            <a:endParaRPr lang="en-US" sz="1100"/>
          </a:p>
        </p:txBody>
      </p:sp>
      <p:grpSp>
        <p:nvGrpSpPr>
          <p:cNvPr name="Group 6" id="6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name="AutoShape 7" id="7"/>
            <p:cNvSpPr/>
            <p:nvPr/>
          </p:nvSpPr>
          <p:spPr>
            <a:xfrm rot="0"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8" id="8"/>
            <p:cNvSpPr/>
            <p:nvPr/>
          </p:nvSpPr>
          <p:spPr>
            <a:xfrm rot="0"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9" id="9"/>
            <p:cNvSpPr/>
            <p:nvPr/>
          </p:nvSpPr>
          <p:spPr>
            <a:xfrm rot="0"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10" id="10"/>
            <p:cNvSpPr/>
            <p:nvPr/>
          </p:nvSpPr>
          <p:spPr>
            <a:xfrm rot="0"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11" id="11"/>
            <p:cNvSpPr/>
            <p:nvPr/>
          </p:nvSpPr>
          <p:spPr>
            <a:xfrm rot="0"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12" id="12"/>
            <p:cNvSpPr/>
            <p:nvPr/>
          </p:nvSpPr>
          <p:spPr>
            <a:xfrm rot="0"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13" id="13"/>
            <p:cNvSpPr/>
            <p:nvPr/>
          </p:nvSpPr>
          <p:spPr>
            <a:xfrm rot="0"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14" id="14"/>
            <p:cNvSpPr/>
            <p:nvPr/>
          </p:nvSpPr>
          <p:spPr>
            <a:xfrm rot="0"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15" id="15"/>
            <p:cNvSpPr/>
            <p:nvPr/>
          </p:nvSpPr>
          <p:spPr>
            <a:xfrm rot="0"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16" id="16"/>
            <p:cNvSpPr/>
            <p:nvPr/>
          </p:nvSpPr>
          <p:spPr>
            <a:xfrm rot="0"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17" id="17"/>
            <p:cNvSpPr/>
            <p:nvPr/>
          </p:nvSpPr>
          <p:spPr>
            <a:xfrm rot="0"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18" id="18"/>
            <p:cNvSpPr/>
            <p:nvPr/>
          </p:nvSpPr>
          <p:spPr>
            <a:xfrm rot="0"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19" id="19"/>
            <p:cNvSpPr/>
            <p:nvPr/>
          </p:nvSpPr>
          <p:spPr>
            <a:xfrm rot="0"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0" id="20"/>
            <p:cNvSpPr/>
            <p:nvPr/>
          </p:nvSpPr>
          <p:spPr>
            <a:xfrm rot="0"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1" id="21"/>
            <p:cNvSpPr/>
            <p:nvPr/>
          </p:nvSpPr>
          <p:spPr>
            <a:xfrm rot="0"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2" id="22"/>
            <p:cNvSpPr/>
            <p:nvPr/>
          </p:nvSpPr>
          <p:spPr>
            <a:xfrm rot="0"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3" id="23"/>
            <p:cNvSpPr/>
            <p:nvPr/>
          </p:nvSpPr>
          <p:spPr>
            <a:xfrm rot="0"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4" id="24"/>
            <p:cNvSpPr/>
            <p:nvPr/>
          </p:nvSpPr>
          <p:spPr>
            <a:xfrm rot="0"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5" id="25"/>
            <p:cNvSpPr/>
            <p:nvPr/>
          </p:nvSpPr>
          <p:spPr>
            <a:xfrm rot="0"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6" id="26"/>
            <p:cNvSpPr/>
            <p:nvPr/>
          </p:nvSpPr>
          <p:spPr>
            <a:xfrm rot="0"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TextBox 27" id="27"/>
            <p:cNvSpPr txBox="true"/>
            <p:nvPr/>
          </p:nvSpPr>
          <p:spPr>
            <a:xfrm rot="0">
              <a:off x="1094842" y="93878"/>
              <a:ext cx="10001250" cy="914400"/>
            </a:xfrm>
            <a:prstGeom prst="rect">
              <a:avLst/>
            </a:prstGeom>
          </p:spPr>
          <p:txBody>
            <a:bodyPr anchor="t" rtlCol="false" lIns="123825" rIns="57150" tIns="123825" bIns="123825" anchorCtr="false" vert="horz"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b="true" sz="3000">
                  <a:solidFill>
                    <a:schemeClr val="accent1"/>
                  </a:solidFill>
                  <a:latin typeface="Microsoft Yahei"/>
                  <a:ea typeface="Microsoft Yahei"/>
                  <a:cs typeface="Microsoft Yahei"/>
                </a:rPr>
                <a:t>云计算与物联网</a:t>
              </a:r>
            </a:p>
          </p:txBody>
        </p:sp>
      </p:grpSp>
      <p:sp>
        <p:nvSpPr>
          <p:cNvPr name="AutoShape 28" id="28"/>
          <p:cNvSpPr/>
          <p:nvPr/>
        </p:nvSpPr>
        <p:spPr>
          <a:xfrm rot="0">
            <a:off x="601724" y="3976765"/>
            <a:ext cx="2936423" cy="339195"/>
          </a:xfrm>
          <a:prstGeom prst="rect">
            <a:avLst/>
          </a:prstGeom>
        </p:spPr>
        <p:txBody>
          <a:bodyPr anchor="t" rtlCol="false" tIns="45720" lIns="91440" bIns="45720" rIns="91440" anchorCtr="false" wrap="square">
            <a:noAutofit/>
          </a:bodyPr>
          <a:lstStyle/>
          <a:p>
            <a:pPr algn="just">
              <a:defRPr/>
            </a:pPr>
            <a:r>
              <a:rPr lang="en-US" b="true" sz="157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物联网</a:t>
            </a:r>
            <a:endParaRPr lang="en-US" sz="1100"/>
          </a:p>
        </p:txBody>
      </p:sp>
      <p:sp>
        <p:nvSpPr>
          <p:cNvPr name="AutoShape 29" id="29"/>
          <p:cNvSpPr/>
          <p:nvPr/>
        </p:nvSpPr>
        <p:spPr>
          <a:xfrm rot="0">
            <a:off x="563624" y="1405309"/>
            <a:ext cx="2936423" cy="339195"/>
          </a:xfrm>
          <a:prstGeom prst="rect">
            <a:avLst/>
          </a:prstGeom>
        </p:spPr>
        <p:txBody>
          <a:bodyPr anchor="t" rtlCol="false" tIns="45720" lIns="91440" bIns="45720" rIns="91440" anchorCtr="false" wrap="square">
            <a:noAutofit/>
          </a:bodyPr>
          <a:lstStyle/>
          <a:p>
            <a:pPr algn="just">
              <a:defRPr/>
            </a:pPr>
            <a:r>
              <a:rPr lang="en-US" b="true" sz="1575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云计算</a:t>
            </a:r>
            <a:endParaRPr lang="en-US" sz="1100"/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rot="0">
            <a:off x="4073227" y="1168478"/>
            <a:ext cx="455409" cy="206922"/>
          </a:xfrm>
          <a:custGeom>
            <a:avLst/>
            <a:gdLst/>
            <a:ahLst/>
            <a:cxnLst/>
            <a:rect r="r" b="b" t="t" l="l"/>
            <a:pathLst>
              <a:path h="1905000" w="1905000">
                <a:moveTo>
                  <a:pt x="0" y="0"/>
                </a:moveTo>
                <a:lnTo>
                  <a:pt x="1428750" y="0"/>
                </a:lnTo>
                <a:lnTo>
                  <a:pt x="1905000" y="1905000"/>
                </a:lnTo>
                <a:lnTo>
                  <a:pt x="476250" y="1905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5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name="AutoShape 3" id="3"/>
          <p:cNvSpPr/>
          <p:nvPr/>
        </p:nvSpPr>
        <p:spPr>
          <a:xfrm rot="0">
            <a:off x="472404" y="1375400"/>
            <a:ext cx="11247191" cy="4699510"/>
          </a:xfrm>
          <a:prstGeom prst="rect">
            <a:avLst/>
          </a:prstGeom>
          <a:solidFill>
            <a:schemeClr val="accent2">
              <a:alpha val="8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alphaModFix amt="100000"/>
          </a:blip>
          <a:srcRect l="20000" r="20000"/>
          <a:stretch>
            <a:fillRect/>
          </a:stretch>
        </p:blipFill>
        <p:spPr>
          <a:xfrm rot="0">
            <a:off x="740688" y="1168478"/>
            <a:ext cx="3679824" cy="4906431"/>
          </a:xfrm>
          <a:prstGeom prst="parallelogram">
            <a:avLst/>
          </a:prstGeom>
        </p:spPr>
      </p:pic>
      <p:sp>
        <p:nvSpPr>
          <p:cNvPr name="AutoShape 5" id="5"/>
          <p:cNvSpPr/>
          <p:nvPr/>
        </p:nvSpPr>
        <p:spPr>
          <a:xfrm rot="0">
            <a:off x="2499430" y="6236295"/>
            <a:ext cx="9220165" cy="67345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name="AutoShape 6" id="6"/>
          <p:cNvSpPr/>
          <p:nvPr/>
        </p:nvSpPr>
        <p:spPr>
          <a:xfrm rot="0">
            <a:off x="483810" y="6236295"/>
            <a:ext cx="740059" cy="67345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name="AutoShape 7" id="7"/>
          <p:cNvSpPr/>
          <p:nvPr/>
        </p:nvSpPr>
        <p:spPr>
          <a:xfrm rot="0">
            <a:off x="1375876" y="6200641"/>
            <a:ext cx="158719" cy="158719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name="AutoShape 8" id="8"/>
          <p:cNvSpPr/>
          <p:nvPr/>
        </p:nvSpPr>
        <p:spPr>
          <a:xfrm rot="0">
            <a:off x="1607200" y="6207253"/>
            <a:ext cx="147382" cy="147382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name="AutoShape 9" id="9"/>
          <p:cNvSpPr/>
          <p:nvPr/>
        </p:nvSpPr>
        <p:spPr>
          <a:xfrm rot="0">
            <a:off x="1827186" y="6213864"/>
            <a:ext cx="136045" cy="136045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name="AutoShape 10" id="10"/>
          <p:cNvSpPr/>
          <p:nvPr/>
        </p:nvSpPr>
        <p:spPr>
          <a:xfrm rot="0">
            <a:off x="2027323" y="6220476"/>
            <a:ext cx="124708" cy="124708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name="AutoShape 11" id="11"/>
          <p:cNvSpPr/>
          <p:nvPr/>
        </p:nvSpPr>
        <p:spPr>
          <a:xfrm rot="0">
            <a:off x="2224635" y="6214895"/>
            <a:ext cx="113371" cy="11337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name="TextBox 12" id="12"/>
          <p:cNvSpPr txBox="true"/>
          <p:nvPr/>
        </p:nvSpPr>
        <p:spPr>
          <a:xfrm rot="0">
            <a:off x="4754880" y="1727606"/>
            <a:ext cx="6467541" cy="755904"/>
          </a:xfrm>
          <a:prstGeom prst="rect">
            <a:avLst/>
          </a:prstGeom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b="true" sz="232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区块链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754880" y="2304006"/>
            <a:ext cx="6240618" cy="1203960"/>
          </a:xfrm>
          <a:prstGeom prst="rect">
            <a:avLst/>
          </a:prstGeom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区块链技术通过去中心化的账本记录交易信息，保障数据安全和透明性。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754880" y="3783405"/>
            <a:ext cx="6240618" cy="755904"/>
          </a:xfrm>
          <a:prstGeom prst="rect">
            <a:avLst/>
          </a:prstGeom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b="true" sz="232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网络安全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754880" y="4436820"/>
            <a:ext cx="6240618" cy="1203960"/>
          </a:xfrm>
          <a:prstGeom prst="rect">
            <a:avLst/>
          </a:prstGeom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网络安全技术保护网络系统和数据免受攻击和窃取，确保信息安全。</a:t>
            </a:r>
          </a:p>
        </p:txBody>
      </p:sp>
      <p:grpSp>
        <p:nvGrpSpPr>
          <p:cNvPr name="Group 16" id="16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name="AutoShape 17" id="17"/>
            <p:cNvSpPr/>
            <p:nvPr/>
          </p:nvSpPr>
          <p:spPr>
            <a:xfrm rot="0"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18" id="18"/>
            <p:cNvSpPr/>
            <p:nvPr/>
          </p:nvSpPr>
          <p:spPr>
            <a:xfrm rot="0"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19" id="19"/>
            <p:cNvSpPr/>
            <p:nvPr/>
          </p:nvSpPr>
          <p:spPr>
            <a:xfrm rot="0"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0" id="20"/>
            <p:cNvSpPr/>
            <p:nvPr/>
          </p:nvSpPr>
          <p:spPr>
            <a:xfrm rot="0"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1" id="21"/>
            <p:cNvSpPr/>
            <p:nvPr/>
          </p:nvSpPr>
          <p:spPr>
            <a:xfrm rot="0"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2" id="22"/>
            <p:cNvSpPr/>
            <p:nvPr/>
          </p:nvSpPr>
          <p:spPr>
            <a:xfrm rot="0"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3" id="23"/>
            <p:cNvSpPr/>
            <p:nvPr/>
          </p:nvSpPr>
          <p:spPr>
            <a:xfrm rot="0"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4" id="24"/>
            <p:cNvSpPr/>
            <p:nvPr/>
          </p:nvSpPr>
          <p:spPr>
            <a:xfrm rot="0"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5" id="25"/>
            <p:cNvSpPr/>
            <p:nvPr/>
          </p:nvSpPr>
          <p:spPr>
            <a:xfrm rot="0"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6" id="26"/>
            <p:cNvSpPr/>
            <p:nvPr/>
          </p:nvSpPr>
          <p:spPr>
            <a:xfrm rot="0"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7" id="27"/>
            <p:cNvSpPr/>
            <p:nvPr/>
          </p:nvSpPr>
          <p:spPr>
            <a:xfrm rot="0"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8" id="28"/>
            <p:cNvSpPr/>
            <p:nvPr/>
          </p:nvSpPr>
          <p:spPr>
            <a:xfrm rot="0"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9" id="29"/>
            <p:cNvSpPr/>
            <p:nvPr/>
          </p:nvSpPr>
          <p:spPr>
            <a:xfrm rot="0"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0" id="30"/>
            <p:cNvSpPr/>
            <p:nvPr/>
          </p:nvSpPr>
          <p:spPr>
            <a:xfrm rot="0"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1" id="31"/>
            <p:cNvSpPr/>
            <p:nvPr/>
          </p:nvSpPr>
          <p:spPr>
            <a:xfrm rot="0"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2" id="32"/>
            <p:cNvSpPr/>
            <p:nvPr/>
          </p:nvSpPr>
          <p:spPr>
            <a:xfrm rot="0"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3" id="33"/>
            <p:cNvSpPr/>
            <p:nvPr/>
          </p:nvSpPr>
          <p:spPr>
            <a:xfrm rot="0"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4" id="34"/>
            <p:cNvSpPr/>
            <p:nvPr/>
          </p:nvSpPr>
          <p:spPr>
            <a:xfrm rot="0"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5" id="35"/>
            <p:cNvSpPr/>
            <p:nvPr/>
          </p:nvSpPr>
          <p:spPr>
            <a:xfrm rot="0"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6" id="36"/>
            <p:cNvSpPr/>
            <p:nvPr/>
          </p:nvSpPr>
          <p:spPr>
            <a:xfrm rot="0"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TextBox 37" id="37"/>
            <p:cNvSpPr txBox="true"/>
            <p:nvPr/>
          </p:nvSpPr>
          <p:spPr>
            <a:xfrm rot="0">
              <a:off x="1094842" y="93878"/>
              <a:ext cx="10001250" cy="914400"/>
            </a:xfrm>
            <a:prstGeom prst="rect">
              <a:avLst/>
            </a:prstGeom>
          </p:spPr>
          <p:txBody>
            <a:bodyPr anchor="t" rtlCol="false" lIns="123825" rIns="57150" tIns="123825" bIns="123825" anchorCtr="false" vert="horz"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b="true" sz="3000">
                  <a:solidFill>
                    <a:schemeClr val="accent1"/>
                  </a:solidFill>
                  <a:latin typeface="Microsoft Yahei"/>
                  <a:ea typeface="Microsoft Yahei"/>
                  <a:cs typeface="Microsoft Yahei"/>
                </a:rPr>
                <a:t>区块链与网络安全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80034" y="1744495"/>
            <a:ext cx="4212758" cy="686181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b="true" sz="4575">
                <a:solidFill>
                  <a:schemeClr val="dk1"/>
                </a:solidFill>
                <a:latin typeface="Arial"/>
                <a:ea typeface="Arial"/>
                <a:cs typeface="Arial"/>
              </a:rPr>
              <a:t>04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464584" y="3009242"/>
            <a:ext cx="9262831" cy="2104263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true" sz="5175">
                <a:solidFill>
                  <a:schemeClr val="dk1"/>
                </a:solidFill>
                <a:latin typeface="Arial"/>
                <a:ea typeface="Arial"/>
                <a:cs typeface="Arial"/>
              </a:rPr>
              <a:t>信息技术培训的内容与形式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592974" y="2746815"/>
            <a:ext cx="3456116" cy="3055762"/>
          </a:xfrm>
          <a:prstGeom prst="roundRect">
            <a:avLst>
              <a:gd fmla="val 12500" name="adj"/>
            </a:avLst>
          </a:prstGeom>
          <a:solidFill>
            <a:schemeClr val="lt1">
              <a:alpha val="100000"/>
            </a:schemeClr>
          </a:solidFill>
          <a:ln w="19050">
            <a:solidFill>
              <a:schemeClr val="accent1">
                <a:alpha val="100000"/>
              </a:schemeClr>
            </a:solidFill>
            <a:prstDash val="solid"/>
          </a:ln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</p:sp>
      <p:sp>
        <p:nvSpPr>
          <p:cNvPr name="AutoShape 3" id="3"/>
          <p:cNvSpPr/>
          <p:nvPr/>
        </p:nvSpPr>
        <p:spPr>
          <a:xfrm rot="0">
            <a:off x="4367942" y="2746815"/>
            <a:ext cx="3456116" cy="3055762"/>
          </a:xfrm>
          <a:prstGeom prst="roundRect">
            <a:avLst>
              <a:gd fmla="val 12500" name="adj"/>
            </a:avLst>
          </a:prstGeom>
          <a:solidFill>
            <a:schemeClr val="lt1">
              <a:alpha val="100000"/>
            </a:schemeClr>
          </a:solidFill>
          <a:ln w="19050">
            <a:solidFill>
              <a:schemeClr val="accent1">
                <a:alpha val="100000"/>
              </a:schemeClr>
            </a:solidFill>
            <a:prstDash val="solid"/>
          </a:ln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</p:sp>
      <p:sp>
        <p:nvSpPr>
          <p:cNvPr name="AutoShape 4" id="4"/>
          <p:cNvSpPr/>
          <p:nvPr/>
        </p:nvSpPr>
        <p:spPr>
          <a:xfrm rot="0">
            <a:off x="8133696" y="2746815"/>
            <a:ext cx="3456116" cy="3055762"/>
          </a:xfrm>
          <a:prstGeom prst="roundRect">
            <a:avLst>
              <a:gd fmla="val 12500" name="adj"/>
            </a:avLst>
          </a:prstGeom>
          <a:solidFill>
            <a:schemeClr val="lt1">
              <a:alpha val="100000"/>
            </a:schemeClr>
          </a:solidFill>
          <a:ln w="19050">
            <a:solidFill>
              <a:schemeClr val="accent1">
                <a:alpha val="100000"/>
              </a:schemeClr>
            </a:solidFill>
            <a:prstDash val="solid"/>
          </a:ln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</p:sp>
      <p:sp>
        <p:nvSpPr>
          <p:cNvPr name="AutoShape 5" id="5"/>
          <p:cNvSpPr/>
          <p:nvPr/>
        </p:nvSpPr>
        <p:spPr>
          <a:xfrm rot="-2700000" flipH="true" flipV="true">
            <a:off x="5274866" y="1333321"/>
            <a:ext cx="1642268" cy="1642268"/>
          </a:xfrm>
          <a:prstGeom prst="teardrop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name="TextBox 6" id="6"/>
          <p:cNvSpPr txBox="true"/>
          <p:nvPr/>
        </p:nvSpPr>
        <p:spPr>
          <a:xfrm rot="0">
            <a:off x="4583677" y="3404616"/>
            <a:ext cx="3024645" cy="321754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 algn="ctr">
              <a:lnSpc>
                <a:spcPct val="64000"/>
              </a:lnSpc>
            </a:pPr>
            <a:r>
              <a:rPr lang="en-US" b="true" sz="2025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技能提升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613687" y="3923118"/>
            <a:ext cx="2964626" cy="1580007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500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针对特定技术领域，如软件开发、数据分析、云计算等进行深入培训。</a:t>
            </a:r>
          </a:p>
        </p:txBody>
      </p:sp>
      <p:sp>
        <p:nvSpPr>
          <p:cNvPr name="AutoShape 8" id="8"/>
          <p:cNvSpPr/>
          <p:nvPr/>
        </p:nvSpPr>
        <p:spPr>
          <a:xfrm rot="0">
            <a:off x="5818204" y="5524781"/>
            <a:ext cx="555593" cy="81705"/>
          </a:xfrm>
          <a:prstGeom prst="roundRect">
            <a:avLst>
              <a:gd fmla="val 12500" name="adj"/>
            </a:avLst>
          </a:prstGeom>
          <a:solidFill>
            <a:schemeClr val="accent2">
              <a:alpha val="10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name="AutoShape 9" id="9"/>
          <p:cNvSpPr/>
          <p:nvPr/>
        </p:nvSpPr>
        <p:spPr>
          <a:xfrm rot="-2700000" flipH="true" flipV="true">
            <a:off x="1499898" y="1333321"/>
            <a:ext cx="1642268" cy="1642268"/>
          </a:xfrm>
          <a:prstGeom prst="teardrop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name="TextBox 10" id="10"/>
          <p:cNvSpPr txBox="true"/>
          <p:nvPr/>
        </p:nvSpPr>
        <p:spPr>
          <a:xfrm rot="0">
            <a:off x="808710" y="3404616"/>
            <a:ext cx="3024645" cy="321754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 algn="ctr">
              <a:lnSpc>
                <a:spcPct val="64000"/>
              </a:lnSpc>
            </a:pPr>
            <a:r>
              <a:rPr lang="en-US" b="true" sz="2025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基础理论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38719" y="3923118"/>
            <a:ext cx="2964626" cy="1580007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500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提供关于计算机原理、网络通信、信息安全等方面的基础理论知识。</a:t>
            </a:r>
          </a:p>
        </p:txBody>
      </p:sp>
      <p:sp>
        <p:nvSpPr>
          <p:cNvPr name="AutoShape 12" id="12"/>
          <p:cNvSpPr/>
          <p:nvPr/>
        </p:nvSpPr>
        <p:spPr>
          <a:xfrm rot="0">
            <a:off x="2043236" y="5524781"/>
            <a:ext cx="555593" cy="81705"/>
          </a:xfrm>
          <a:prstGeom prst="roundRect">
            <a:avLst>
              <a:gd fmla="val 12500" name="adj"/>
            </a:avLst>
          </a:prstGeom>
          <a:solidFill>
            <a:schemeClr val="accent2">
              <a:alpha val="10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name="AutoShape 13" id="13"/>
          <p:cNvSpPr/>
          <p:nvPr/>
        </p:nvSpPr>
        <p:spPr>
          <a:xfrm rot="-2700000" flipH="true" flipV="true">
            <a:off x="9040620" y="1333321"/>
            <a:ext cx="1642268" cy="1642268"/>
          </a:xfrm>
          <a:prstGeom prst="teardrop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name="TextBox 14" id="14"/>
          <p:cNvSpPr txBox="true"/>
          <p:nvPr/>
        </p:nvSpPr>
        <p:spPr>
          <a:xfrm rot="0">
            <a:off x="8349432" y="3404616"/>
            <a:ext cx="3024645" cy="321754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 algn="ctr">
              <a:lnSpc>
                <a:spcPct val="64000"/>
              </a:lnSpc>
            </a:pPr>
            <a:r>
              <a:rPr lang="en-US" b="true" sz="2025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认证考试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379441" y="3923118"/>
            <a:ext cx="2964626" cy="1580007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500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提供与各类IT认证考试相关的培训课程，帮助学员顺利通过考试。</a:t>
            </a:r>
          </a:p>
        </p:txBody>
      </p:sp>
      <p:sp>
        <p:nvSpPr>
          <p:cNvPr name="AutoShape 16" id="16"/>
          <p:cNvSpPr/>
          <p:nvPr/>
        </p:nvSpPr>
        <p:spPr>
          <a:xfrm rot="0">
            <a:off x="9583957" y="5524781"/>
            <a:ext cx="555593" cy="81705"/>
          </a:xfrm>
          <a:prstGeom prst="roundRect">
            <a:avLst>
              <a:gd fmla="val 12500" name="adj"/>
            </a:avLst>
          </a:prstGeom>
          <a:solidFill>
            <a:schemeClr val="accent2">
              <a:alpha val="10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pic>
        <p:nvPicPr>
          <p:cNvPr name="Picture 17" id="17"/>
          <p:cNvPicPr>
            <a:picLocks noChangeAspect="true"/>
          </p:cNvPicPr>
          <p:nvPr/>
        </p:nvPicPr>
        <p:blipFill>
          <a:blip r:embed="rId3">
            <a:alphaModFix amt="100000"/>
          </a:blip>
          <a:srcRect l="16667" r="16667"/>
          <a:stretch>
            <a:fillRect/>
          </a:stretch>
        </p:blipFill>
        <p:spPr>
          <a:xfrm rot="0">
            <a:off x="1583319" y="1416742"/>
            <a:ext cx="1475427" cy="1475427"/>
          </a:xfrm>
          <a:prstGeom prst="ellipse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4">
            <a:alphaModFix amt="100000"/>
          </a:blip>
          <a:srcRect l="31708" r="31708"/>
          <a:stretch>
            <a:fillRect/>
          </a:stretch>
        </p:blipFill>
        <p:spPr>
          <a:xfrm rot="0">
            <a:off x="5358286" y="1416742"/>
            <a:ext cx="1475427" cy="1475427"/>
          </a:xfrm>
          <a:prstGeom prst="ellipse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5">
            <a:alphaModFix amt="100000"/>
          </a:blip>
          <a:srcRect l="16708" r="16708"/>
          <a:stretch>
            <a:fillRect/>
          </a:stretch>
        </p:blipFill>
        <p:spPr>
          <a:xfrm rot="0">
            <a:off x="9121095" y="1416742"/>
            <a:ext cx="1475427" cy="1475427"/>
          </a:xfrm>
          <a:prstGeom prst="ellipse">
            <a:avLst/>
          </a:prstGeom>
        </p:spPr>
      </p:pic>
      <p:grpSp>
        <p:nvGrpSpPr>
          <p:cNvPr name="Group 20" id="20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name="AutoShape 21" id="21"/>
            <p:cNvSpPr/>
            <p:nvPr/>
          </p:nvSpPr>
          <p:spPr>
            <a:xfrm rot="0"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2" id="22"/>
            <p:cNvSpPr/>
            <p:nvPr/>
          </p:nvSpPr>
          <p:spPr>
            <a:xfrm rot="0"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3" id="23"/>
            <p:cNvSpPr/>
            <p:nvPr/>
          </p:nvSpPr>
          <p:spPr>
            <a:xfrm rot="0"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4" id="24"/>
            <p:cNvSpPr/>
            <p:nvPr/>
          </p:nvSpPr>
          <p:spPr>
            <a:xfrm rot="0"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5" id="25"/>
            <p:cNvSpPr/>
            <p:nvPr/>
          </p:nvSpPr>
          <p:spPr>
            <a:xfrm rot="0"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6" id="26"/>
            <p:cNvSpPr/>
            <p:nvPr/>
          </p:nvSpPr>
          <p:spPr>
            <a:xfrm rot="0"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7" id="27"/>
            <p:cNvSpPr/>
            <p:nvPr/>
          </p:nvSpPr>
          <p:spPr>
            <a:xfrm rot="0"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8" id="28"/>
            <p:cNvSpPr/>
            <p:nvPr/>
          </p:nvSpPr>
          <p:spPr>
            <a:xfrm rot="0"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9" id="29"/>
            <p:cNvSpPr/>
            <p:nvPr/>
          </p:nvSpPr>
          <p:spPr>
            <a:xfrm rot="0"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0" id="30"/>
            <p:cNvSpPr/>
            <p:nvPr/>
          </p:nvSpPr>
          <p:spPr>
            <a:xfrm rot="0"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1" id="31"/>
            <p:cNvSpPr/>
            <p:nvPr/>
          </p:nvSpPr>
          <p:spPr>
            <a:xfrm rot="0"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2" id="32"/>
            <p:cNvSpPr/>
            <p:nvPr/>
          </p:nvSpPr>
          <p:spPr>
            <a:xfrm rot="0"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3" id="33"/>
            <p:cNvSpPr/>
            <p:nvPr/>
          </p:nvSpPr>
          <p:spPr>
            <a:xfrm rot="0"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4" id="34"/>
            <p:cNvSpPr/>
            <p:nvPr/>
          </p:nvSpPr>
          <p:spPr>
            <a:xfrm rot="0"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5" id="35"/>
            <p:cNvSpPr/>
            <p:nvPr/>
          </p:nvSpPr>
          <p:spPr>
            <a:xfrm rot="0"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6" id="36"/>
            <p:cNvSpPr/>
            <p:nvPr/>
          </p:nvSpPr>
          <p:spPr>
            <a:xfrm rot="0"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7" id="37"/>
            <p:cNvSpPr/>
            <p:nvPr/>
          </p:nvSpPr>
          <p:spPr>
            <a:xfrm rot="0"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8" id="38"/>
            <p:cNvSpPr/>
            <p:nvPr/>
          </p:nvSpPr>
          <p:spPr>
            <a:xfrm rot="0"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9" id="39"/>
            <p:cNvSpPr/>
            <p:nvPr/>
          </p:nvSpPr>
          <p:spPr>
            <a:xfrm rot="0"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40" id="40"/>
            <p:cNvSpPr/>
            <p:nvPr/>
          </p:nvSpPr>
          <p:spPr>
            <a:xfrm rot="0"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TextBox 41" id="41"/>
            <p:cNvSpPr txBox="true"/>
            <p:nvPr/>
          </p:nvSpPr>
          <p:spPr>
            <a:xfrm rot="0">
              <a:off x="1094842" y="93878"/>
              <a:ext cx="10001250" cy="914400"/>
            </a:xfrm>
            <a:prstGeom prst="rect">
              <a:avLst/>
            </a:prstGeom>
          </p:spPr>
          <p:txBody>
            <a:bodyPr anchor="t" rtlCol="false" lIns="123825" rIns="57150" tIns="123825" bIns="123825" anchorCtr="false" vert="horz"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b="true" sz="3000">
                  <a:solidFill>
                    <a:schemeClr val="accent1"/>
                  </a:solidFill>
                  <a:latin typeface="Microsoft Yahei"/>
                  <a:ea typeface="Microsoft Yahei"/>
                  <a:cs typeface="Microsoft Yahei"/>
                </a:rPr>
                <a:t>在线培训课程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763829" y="1628258"/>
            <a:ext cx="230516" cy="23051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name="TextBox 3" id="3"/>
          <p:cNvSpPr txBox="true"/>
          <p:nvPr/>
        </p:nvSpPr>
        <p:spPr>
          <a:xfrm rot="0">
            <a:off x="994345" y="2028557"/>
            <a:ext cx="4394883" cy="702183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500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提供实际操作环境，学员可以在指导下进行实践操作，加深理解。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94345" y="1509487"/>
            <a:ext cx="4152900" cy="495300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>
              <a:lnSpc>
                <a:spcPct val="96000"/>
              </a:lnSpc>
            </a:pPr>
            <a:r>
              <a:rPr lang="en-US" b="true" sz="2325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实验室实践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16667" r="16667"/>
          <a:stretch>
            <a:fillRect/>
          </a:stretch>
        </p:blipFill>
        <p:spPr>
          <a:xfrm rot="0">
            <a:off x="6096000" y="1153983"/>
            <a:ext cx="5194483" cy="5194482"/>
          </a:xfrm>
          <a:prstGeom prst="ellipse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994345" y="3637901"/>
            <a:ext cx="4394883" cy="702183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500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设计模拟项目让学员实际操作，提高解决实际问题的能力。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94345" y="3118831"/>
            <a:ext cx="4152900" cy="495300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>
              <a:lnSpc>
                <a:spcPct val="96000"/>
              </a:lnSpc>
            </a:pPr>
            <a:r>
              <a:rPr lang="en-US" b="true" sz="2325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模拟项目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94345" y="5274339"/>
            <a:ext cx="4394883" cy="702183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500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安排学员进入企业实习，在实际工作环境中应用所学知识。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94345" y="4755268"/>
            <a:ext cx="4152900" cy="495300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>
              <a:lnSpc>
                <a:spcPct val="96000"/>
              </a:lnSpc>
            </a:pPr>
            <a:r>
              <a:rPr lang="en-US" b="true" sz="2325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企业实习</a:t>
            </a:r>
          </a:p>
        </p:txBody>
      </p:sp>
      <p:sp>
        <p:nvSpPr>
          <p:cNvPr name="AutoShape 10" id="10"/>
          <p:cNvSpPr/>
          <p:nvPr/>
        </p:nvSpPr>
        <p:spPr>
          <a:xfrm rot="0">
            <a:off x="763829" y="3237602"/>
            <a:ext cx="230516" cy="23051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name="AutoShape 11" id="11"/>
          <p:cNvSpPr/>
          <p:nvPr/>
        </p:nvSpPr>
        <p:spPr>
          <a:xfrm rot="0">
            <a:off x="763829" y="4874039"/>
            <a:ext cx="230516" cy="23051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name="Group 12" id="12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name="AutoShape 13" id="13"/>
            <p:cNvSpPr/>
            <p:nvPr/>
          </p:nvSpPr>
          <p:spPr>
            <a:xfrm rot="0"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14" id="14"/>
            <p:cNvSpPr/>
            <p:nvPr/>
          </p:nvSpPr>
          <p:spPr>
            <a:xfrm rot="0"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15" id="15"/>
            <p:cNvSpPr/>
            <p:nvPr/>
          </p:nvSpPr>
          <p:spPr>
            <a:xfrm rot="0"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16" id="16"/>
            <p:cNvSpPr/>
            <p:nvPr/>
          </p:nvSpPr>
          <p:spPr>
            <a:xfrm rot="0"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17" id="17"/>
            <p:cNvSpPr/>
            <p:nvPr/>
          </p:nvSpPr>
          <p:spPr>
            <a:xfrm rot="0"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18" id="18"/>
            <p:cNvSpPr/>
            <p:nvPr/>
          </p:nvSpPr>
          <p:spPr>
            <a:xfrm rot="0"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19" id="19"/>
            <p:cNvSpPr/>
            <p:nvPr/>
          </p:nvSpPr>
          <p:spPr>
            <a:xfrm rot="0"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0" id="20"/>
            <p:cNvSpPr/>
            <p:nvPr/>
          </p:nvSpPr>
          <p:spPr>
            <a:xfrm rot="0"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1" id="21"/>
            <p:cNvSpPr/>
            <p:nvPr/>
          </p:nvSpPr>
          <p:spPr>
            <a:xfrm rot="0"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2" id="22"/>
            <p:cNvSpPr/>
            <p:nvPr/>
          </p:nvSpPr>
          <p:spPr>
            <a:xfrm rot="0"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3" id="23"/>
            <p:cNvSpPr/>
            <p:nvPr/>
          </p:nvSpPr>
          <p:spPr>
            <a:xfrm rot="0"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4" id="24"/>
            <p:cNvSpPr/>
            <p:nvPr/>
          </p:nvSpPr>
          <p:spPr>
            <a:xfrm rot="0"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5" id="25"/>
            <p:cNvSpPr/>
            <p:nvPr/>
          </p:nvSpPr>
          <p:spPr>
            <a:xfrm rot="0"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6" id="26"/>
            <p:cNvSpPr/>
            <p:nvPr/>
          </p:nvSpPr>
          <p:spPr>
            <a:xfrm rot="0"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7" id="27"/>
            <p:cNvSpPr/>
            <p:nvPr/>
          </p:nvSpPr>
          <p:spPr>
            <a:xfrm rot="0"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8" id="28"/>
            <p:cNvSpPr/>
            <p:nvPr/>
          </p:nvSpPr>
          <p:spPr>
            <a:xfrm rot="0"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9" id="29"/>
            <p:cNvSpPr/>
            <p:nvPr/>
          </p:nvSpPr>
          <p:spPr>
            <a:xfrm rot="0"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0" id="30"/>
            <p:cNvSpPr/>
            <p:nvPr/>
          </p:nvSpPr>
          <p:spPr>
            <a:xfrm rot="0"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1" id="31"/>
            <p:cNvSpPr/>
            <p:nvPr/>
          </p:nvSpPr>
          <p:spPr>
            <a:xfrm rot="0"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2" id="32"/>
            <p:cNvSpPr/>
            <p:nvPr/>
          </p:nvSpPr>
          <p:spPr>
            <a:xfrm rot="0"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TextBox 33" id="33"/>
            <p:cNvSpPr txBox="true"/>
            <p:nvPr/>
          </p:nvSpPr>
          <p:spPr>
            <a:xfrm rot="0">
              <a:off x="1094842" y="93878"/>
              <a:ext cx="10001250" cy="914400"/>
            </a:xfrm>
            <a:prstGeom prst="rect">
              <a:avLst/>
            </a:prstGeom>
          </p:spPr>
          <p:txBody>
            <a:bodyPr anchor="t" rtlCol="false" lIns="123825" rIns="57150" tIns="123825" bIns="123825" anchorCtr="false" vert="horz"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b="true" sz="3000">
                  <a:solidFill>
                    <a:schemeClr val="accent1"/>
                  </a:solidFill>
                  <a:latin typeface="Microsoft Yahei"/>
                  <a:ea typeface="Microsoft Yahei"/>
                  <a:cs typeface="Microsoft Yahei"/>
                </a:rPr>
                <a:t>实践操作培训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5982796" y="3116804"/>
            <a:ext cx="5783287" cy="1160526"/>
            <a:chOff x="5982796" y="3116804"/>
            <a:chExt cx="5783287" cy="1160526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5982796" y="3116804"/>
              <a:ext cx="4521094" cy="398526"/>
            </a:xfrm>
            <a:prstGeom prst="rect">
              <a:avLst/>
            </a:prstGeom>
          </p:spPr>
          <p:txBody>
            <a:bodyPr anchor="t" rtlCol="false" lIns="114300" rIns="114300" tIns="57150" bIns="57150" anchorCtr="false" vert="horz" wrap="square">
              <a:spAutoFit/>
            </a:bodyPr>
            <a:lstStyle/>
            <a:p>
              <a:pPr>
                <a:lnSpc>
                  <a:spcPct val="77000"/>
                </a:lnSpc>
              </a:pPr>
              <a:r>
                <a:rPr lang="en-US" b="true" sz="2325">
                  <a:solidFill>
                    <a:schemeClr val="accent1"/>
                  </a:solidFill>
                  <a:latin typeface="Microsoft Yahei"/>
                  <a:ea typeface="Microsoft Yahei"/>
                  <a:cs typeface="Microsoft Yahei"/>
                </a:rPr>
                <a:t>专家讲座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5982796" y="3575147"/>
              <a:ext cx="5783287" cy="702183"/>
            </a:xfrm>
            <a:prstGeom prst="rect">
              <a:avLst/>
            </a:prstGeom>
          </p:spPr>
          <p:txBody>
            <a:bodyPr anchor="t" rtlCol="false" lIns="114300" rIns="114300" tIns="57150" bIns="57150" anchorCtr="false" vert="horz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5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</a:rPr>
                <a:t>邀请行业专家进行授课，分享行业前沿知识和经验。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>
            <a:off x="5982796" y="4769459"/>
            <a:ext cx="5783287" cy="1160526"/>
            <a:chOff x="5982796" y="4769459"/>
            <a:chExt cx="5783287" cy="1160526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5982796" y="4769459"/>
              <a:ext cx="4521094" cy="398526"/>
            </a:xfrm>
            <a:prstGeom prst="rect">
              <a:avLst/>
            </a:prstGeom>
          </p:spPr>
          <p:txBody>
            <a:bodyPr anchor="t" rtlCol="false" lIns="114300" rIns="114300" tIns="57150" bIns="57150" anchorCtr="false" vert="horz" wrap="square">
              <a:spAutoFit/>
            </a:bodyPr>
            <a:lstStyle/>
            <a:p>
              <a:pPr>
                <a:lnSpc>
                  <a:spcPct val="77000"/>
                </a:lnSpc>
              </a:pPr>
              <a:r>
                <a:rPr lang="en-US" b="true" sz="2325">
                  <a:solidFill>
                    <a:schemeClr val="accent1"/>
                  </a:solidFill>
                  <a:latin typeface="Microsoft Yahei"/>
                  <a:ea typeface="Microsoft Yahei"/>
                  <a:cs typeface="Microsoft Yahei"/>
                </a:rPr>
                <a:t>团队建设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5982796" y="5227802"/>
              <a:ext cx="5783287" cy="702183"/>
            </a:xfrm>
            <a:prstGeom prst="rect">
              <a:avLst/>
            </a:prstGeom>
          </p:spPr>
          <p:txBody>
            <a:bodyPr anchor="t" rtlCol="false" lIns="114300" rIns="114300" tIns="57150" bIns="57150" anchorCtr="false" vert="horz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5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</a:rPr>
                <a:t>组织团队建设活动，提高团队协作和沟通能力。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5982796" y="1468163"/>
            <a:ext cx="4521094" cy="398526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>
              <a:lnSpc>
                <a:spcPct val="77000"/>
              </a:lnSpc>
            </a:pPr>
            <a:r>
              <a:rPr lang="en-US" b="true" sz="2325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定制课程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982796" y="1926506"/>
            <a:ext cx="5700871" cy="702183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根据企业需求定制培训课程，满足企业特定的培训目标。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3"/>
          <a:srcRect l="9625" r="9625"/>
          <a:stretch>
            <a:fillRect/>
          </a:stretch>
        </p:blipFill>
        <p:spPr>
          <a:xfrm rot="0">
            <a:off x="869006" y="1293634"/>
            <a:ext cx="4563025" cy="4563025"/>
          </a:xfrm>
          <a:prstGeom prst="diamond">
            <a:avLst/>
          </a:prstGeom>
        </p:spPr>
      </p:pic>
      <p:grpSp>
        <p:nvGrpSpPr>
          <p:cNvPr name="Group 11" id="11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name="AutoShape 12" id="12"/>
            <p:cNvSpPr/>
            <p:nvPr/>
          </p:nvSpPr>
          <p:spPr>
            <a:xfrm rot="0"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13" id="13"/>
            <p:cNvSpPr/>
            <p:nvPr/>
          </p:nvSpPr>
          <p:spPr>
            <a:xfrm rot="0"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14" id="14"/>
            <p:cNvSpPr/>
            <p:nvPr/>
          </p:nvSpPr>
          <p:spPr>
            <a:xfrm rot="0"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15" id="15"/>
            <p:cNvSpPr/>
            <p:nvPr/>
          </p:nvSpPr>
          <p:spPr>
            <a:xfrm rot="0"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16" id="16"/>
            <p:cNvSpPr/>
            <p:nvPr/>
          </p:nvSpPr>
          <p:spPr>
            <a:xfrm rot="0"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17" id="17"/>
            <p:cNvSpPr/>
            <p:nvPr/>
          </p:nvSpPr>
          <p:spPr>
            <a:xfrm rot="0"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18" id="18"/>
            <p:cNvSpPr/>
            <p:nvPr/>
          </p:nvSpPr>
          <p:spPr>
            <a:xfrm rot="0"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19" id="19"/>
            <p:cNvSpPr/>
            <p:nvPr/>
          </p:nvSpPr>
          <p:spPr>
            <a:xfrm rot="0"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0" id="20"/>
            <p:cNvSpPr/>
            <p:nvPr/>
          </p:nvSpPr>
          <p:spPr>
            <a:xfrm rot="0"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1" id="21"/>
            <p:cNvSpPr/>
            <p:nvPr/>
          </p:nvSpPr>
          <p:spPr>
            <a:xfrm rot="0"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2" id="22"/>
            <p:cNvSpPr/>
            <p:nvPr/>
          </p:nvSpPr>
          <p:spPr>
            <a:xfrm rot="0"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3" id="23"/>
            <p:cNvSpPr/>
            <p:nvPr/>
          </p:nvSpPr>
          <p:spPr>
            <a:xfrm rot="0"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4" id="24"/>
            <p:cNvSpPr/>
            <p:nvPr/>
          </p:nvSpPr>
          <p:spPr>
            <a:xfrm rot="0"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5" id="25"/>
            <p:cNvSpPr/>
            <p:nvPr/>
          </p:nvSpPr>
          <p:spPr>
            <a:xfrm rot="0"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6" id="26"/>
            <p:cNvSpPr/>
            <p:nvPr/>
          </p:nvSpPr>
          <p:spPr>
            <a:xfrm rot="0"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7" id="27"/>
            <p:cNvSpPr/>
            <p:nvPr/>
          </p:nvSpPr>
          <p:spPr>
            <a:xfrm rot="0"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8" id="28"/>
            <p:cNvSpPr/>
            <p:nvPr/>
          </p:nvSpPr>
          <p:spPr>
            <a:xfrm rot="0"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9" id="29"/>
            <p:cNvSpPr/>
            <p:nvPr/>
          </p:nvSpPr>
          <p:spPr>
            <a:xfrm rot="0"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0" id="30"/>
            <p:cNvSpPr/>
            <p:nvPr/>
          </p:nvSpPr>
          <p:spPr>
            <a:xfrm rot="0"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1" id="31"/>
            <p:cNvSpPr/>
            <p:nvPr/>
          </p:nvSpPr>
          <p:spPr>
            <a:xfrm rot="0"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TextBox 32" id="32"/>
            <p:cNvSpPr txBox="true"/>
            <p:nvPr/>
          </p:nvSpPr>
          <p:spPr>
            <a:xfrm rot="0">
              <a:off x="1094842" y="93878"/>
              <a:ext cx="10001250" cy="914400"/>
            </a:xfrm>
            <a:prstGeom prst="rect">
              <a:avLst/>
            </a:prstGeom>
          </p:spPr>
          <p:txBody>
            <a:bodyPr anchor="t" rtlCol="false" lIns="123825" rIns="57150" tIns="123825" bIns="123825" anchorCtr="false" vert="horz"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b="true" sz="3000">
                  <a:solidFill>
                    <a:schemeClr val="accent1"/>
                  </a:solidFill>
                  <a:latin typeface="Microsoft Yahei"/>
                  <a:ea typeface="Microsoft Yahei"/>
                  <a:cs typeface="Microsoft Yahei"/>
                </a:rPr>
                <a:t>企业内部培训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80034" y="1744495"/>
            <a:ext cx="4212758" cy="686181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b="true" sz="4575">
                <a:solidFill>
                  <a:schemeClr val="dk1"/>
                </a:solidFill>
                <a:latin typeface="Arial"/>
                <a:ea typeface="Arial"/>
                <a:cs typeface="Arial"/>
              </a:rPr>
              <a:t>05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464584" y="3009242"/>
            <a:ext cx="9262831" cy="2104263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true" sz="5175">
                <a:solidFill>
                  <a:schemeClr val="dk1"/>
                </a:solidFill>
                <a:latin typeface="Arial"/>
                <a:ea typeface="Arial"/>
                <a:cs typeface="Arial"/>
              </a:rPr>
              <a:t>数字化转型与信息技术培训的案例分析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140760" y="0"/>
            <a:ext cx="2809137" cy="3421221"/>
          </a:xfrm>
          <a:prstGeom prst="rect">
            <a:avLst/>
          </a:prstGeom>
          <a:gradFill>
            <a:gsLst>
              <a:gs pos="0">
                <a:schemeClr val="accent2">
                  <a:alpha val="75000"/>
                </a:schemeClr>
              </a:gs>
              <a:gs pos="100000">
                <a:schemeClr val="lt1">
                  <a:alpha val="75000"/>
                </a:schemeClr>
              </a:gs>
            </a:gsLst>
            <a:lin ang="16200000"/>
          </a:gradFill>
        </p:spPr>
      </p:sp>
      <p:sp>
        <p:nvSpPr>
          <p:cNvPr name="AutoShape 3" id="3"/>
          <p:cNvSpPr/>
          <p:nvPr/>
        </p:nvSpPr>
        <p:spPr>
          <a:xfrm rot="0">
            <a:off x="1140760" y="1983274"/>
            <a:ext cx="2809137" cy="2809137"/>
          </a:xfrm>
          <a:prstGeom prst="ellipse">
            <a:avLst/>
          </a:prstGeom>
          <a:gradFill>
            <a:gsLst>
              <a:gs pos="0">
                <a:schemeClr val="accent2">
                  <a:alpha val="100000"/>
                </a:schemeClr>
              </a:gs>
              <a:gs pos="100000">
                <a:schemeClr val="accent2">
                  <a:alpha val="100000"/>
                  <a:lumMod val="60000"/>
                  <a:lumOff val="40000"/>
                </a:schemeClr>
              </a:gs>
            </a:gsLst>
            <a:lin ang="0"/>
          </a:gradFill>
        </p:spPr>
      </p:sp>
      <p:sp>
        <p:nvSpPr>
          <p:cNvPr name="TextBox 4" id="4"/>
          <p:cNvSpPr txBox="true"/>
          <p:nvPr/>
        </p:nvSpPr>
        <p:spPr>
          <a:xfrm rot="0">
            <a:off x="1884456" y="2656540"/>
            <a:ext cx="2004496" cy="614934"/>
          </a:xfrm>
          <a:prstGeom prst="rect">
            <a:avLst/>
          </a:prstGeom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>
              <a:lnSpc>
                <a:spcPct val="174000"/>
              </a:lnSpc>
              <a:spcBef>
                <a:spcPct val="0"/>
              </a:spcBef>
            </a:pPr>
            <a:r>
              <a:rPr lang="en-US" sz="1350">
                <a:solidFill>
                  <a:srgbClr val="FFFFFF">
                    <a:alpha val="40000"/>
                  </a:srgbClr>
                </a:solidFill>
                <a:latin typeface="Microsoft Yahei"/>
                <a:ea typeface="Microsoft Yahei"/>
                <a:cs typeface="Microsoft Yahei"/>
              </a:rPr>
              <a:t>CATALOGUE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649672" y="2818600"/>
            <a:ext cx="1766929" cy="1834896"/>
          </a:xfrm>
          <a:prstGeom prst="rect">
            <a:avLst/>
          </a:prstGeom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>
              <a:lnSpc>
                <a:spcPct val="174000"/>
              </a:lnSpc>
            </a:pPr>
            <a:r>
              <a:rPr lang="en-US" b="true" sz="577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目录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344782" y="1304925"/>
            <a:ext cx="5981700" cy="4248150"/>
          </a:xfrm>
          <a:prstGeom prst="rect">
            <a:avLst/>
          </a:prstGeom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 lvl="0" indent="-203200" marL="203200">
              <a:lnSpc>
                <a:spcPct val="150000"/>
              </a:lnSpc>
              <a:buFont typeface="Arial"/>
              <a:buChar char="•"/>
            </a:pPr>
            <a:r>
              <a:rPr lang="en-US" b="true" sz="24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数字化转型概述</a:t>
            </a:r>
          </a:p>
          <a:p>
            <a:pPr lvl="0" indent="-203200" marL="203200">
              <a:lnSpc>
                <a:spcPct val="150000"/>
              </a:lnSpc>
              <a:buFont typeface="Arial"/>
              <a:buChar char="•"/>
            </a:pPr>
            <a:r>
              <a:rPr lang="en-US" b="true" sz="24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信息技术培训的重要性</a:t>
            </a:r>
          </a:p>
          <a:p>
            <a:pPr lvl="0" indent="-203200" marL="203200">
              <a:lnSpc>
                <a:spcPct val="150000"/>
              </a:lnSpc>
              <a:buFont typeface="Arial"/>
              <a:buChar char="•"/>
            </a:pPr>
            <a:r>
              <a:rPr lang="en-US" b="true" sz="24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数字化转型的关键技术</a:t>
            </a:r>
          </a:p>
          <a:p>
            <a:pPr lvl="0" indent="-203200" marL="203200">
              <a:lnSpc>
                <a:spcPct val="150000"/>
              </a:lnSpc>
              <a:buFont typeface="Arial"/>
              <a:buChar char="•"/>
            </a:pPr>
            <a:r>
              <a:rPr lang="en-US" b="true" sz="24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信息技术培训的内容与形式</a:t>
            </a:r>
          </a:p>
          <a:p>
            <a:pPr lvl="0" indent="-203200" marL="203200">
              <a:lnSpc>
                <a:spcPct val="150000"/>
              </a:lnSpc>
              <a:buFont typeface="Arial"/>
              <a:buChar char="•"/>
            </a:pPr>
            <a:r>
              <a:rPr lang="en-US" b="true" sz="24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数字化转型与信息技术培训的案例分析</a:t>
            </a:r>
          </a:p>
          <a:p>
            <a:pPr lvl="0" indent="-203200" marL="203200">
              <a:lnSpc>
                <a:spcPct val="150000"/>
              </a:lnSpc>
              <a:buFont typeface="Arial"/>
              <a:buChar char="•"/>
            </a:pPr>
            <a:r>
              <a:rPr lang="en-US" b="true" sz="24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数字化转型与信息技术培训的未来发展</a:t>
            </a:r>
          </a:p>
        </p:txBody>
      </p:sp>
      <p:cxnSp>
        <p:nvCxnSpPr>
          <p:cNvPr name="Connector 7" id="7"/>
          <p:cNvCxnSpPr/>
          <p:nvPr/>
        </p:nvCxnSpPr>
        <p:spPr>
          <a:xfrm>
            <a:off x="3198500" y="2897445"/>
            <a:ext cx="0" cy="130951"/>
          </a:xfrm>
          <a:prstGeom prst="line">
            <a:avLst/>
          </a:prstGeom>
          <a:ln w="9525">
            <a:solidFill>
              <a:srgbClr val="FFFFFF">
                <a:alpha val="100000"/>
              </a:srgbClr>
            </a:solidFill>
            <a:prstDash val="solid"/>
          </a:ln>
        </p:spPr>
      </p:cxnSp>
      <p:cxnSp>
        <p:nvCxnSpPr>
          <p:cNvPr name="Connector 8" id="8"/>
          <p:cNvCxnSpPr/>
          <p:nvPr/>
        </p:nvCxnSpPr>
        <p:spPr>
          <a:xfrm>
            <a:off x="1823497" y="2897445"/>
            <a:ext cx="0" cy="130951"/>
          </a:xfrm>
          <a:prstGeom prst="line">
            <a:avLst/>
          </a:prstGeom>
          <a:ln w="9525">
            <a:solidFill>
              <a:srgbClr val="FFFFFF">
                <a:alpha val="100000"/>
              </a:srgbClr>
            </a:solidFill>
            <a:prstDash val="solid"/>
          </a:ln>
        </p:spPr>
      </p:cxnSp>
      <p:sp>
        <p:nvSpPr>
          <p:cNvPr name="AutoShape 9" id="9"/>
          <p:cNvSpPr/>
          <p:nvPr/>
        </p:nvSpPr>
        <p:spPr>
          <a:xfrm rot="0">
            <a:off x="611546" y="2481967"/>
            <a:ext cx="259567" cy="1408741"/>
          </a:xfrm>
          <a:prstGeom prst="rect">
            <a:avLst/>
          </a:prstGeom>
          <a:gradFill>
            <a:gsLst>
              <a:gs pos="0">
                <a:schemeClr val="accent2">
                  <a:alpha val="51000"/>
                </a:schemeClr>
              </a:gs>
              <a:gs pos="100000">
                <a:schemeClr val="lt1">
                  <a:alpha val="51000"/>
                </a:schemeClr>
              </a:gs>
            </a:gsLst>
            <a:lin ang="5400000"/>
          </a:gradFill>
        </p:spPr>
      </p:sp>
      <p:sp>
        <p:nvSpPr>
          <p:cNvPr name="AutoShape 10" id="10"/>
          <p:cNvSpPr/>
          <p:nvPr/>
        </p:nvSpPr>
        <p:spPr>
          <a:xfrm rot="0">
            <a:off x="611546" y="2352184"/>
            <a:ext cx="259567" cy="259567"/>
          </a:xfrm>
          <a:prstGeom prst="ellipse">
            <a:avLst/>
          </a:prstGeom>
          <a:solidFill>
            <a:schemeClr val="accent2">
              <a:lumMod val="40000"/>
              <a:lumOff val="60000"/>
              <a:alpha val="10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name="AutoShape 11" id="11"/>
          <p:cNvSpPr/>
          <p:nvPr/>
        </p:nvSpPr>
        <p:spPr>
          <a:xfrm rot="0">
            <a:off x="-1022221" y="4869455"/>
            <a:ext cx="1813010" cy="1813010"/>
          </a:xfrm>
          <a:prstGeom prst="ellipse">
            <a:avLst/>
          </a:prstGeom>
          <a:gradFill>
            <a:gsLst>
              <a:gs pos="0">
                <a:schemeClr val="accent2">
                  <a:alpha val="27000"/>
                </a:schemeClr>
              </a:gs>
              <a:gs pos="100000">
                <a:schemeClr val="accent2">
                  <a:alpha val="27000"/>
                  <a:lumMod val="40000"/>
                  <a:lumOff val="60000"/>
                </a:schemeClr>
              </a:gs>
            </a:gsLst>
            <a:lin ang="0"/>
          </a:gradFill>
        </p:spPr>
      </p:sp>
      <p:sp>
        <p:nvSpPr>
          <p:cNvPr name="AutoShape 12" id="12"/>
          <p:cNvSpPr/>
          <p:nvPr/>
        </p:nvSpPr>
        <p:spPr>
          <a:xfrm rot="0">
            <a:off x="4298477" y="0"/>
            <a:ext cx="668835" cy="1915360"/>
          </a:xfrm>
          <a:prstGeom prst="rect">
            <a:avLst/>
          </a:prstGeom>
          <a:gradFill>
            <a:gsLst>
              <a:gs pos="0">
                <a:schemeClr val="accent2">
                  <a:alpha val="62000"/>
                </a:schemeClr>
              </a:gs>
              <a:gs pos="100000">
                <a:schemeClr val="lt1">
                  <a:alpha val="62000"/>
                </a:schemeClr>
              </a:gs>
            </a:gsLst>
            <a:lin ang="16200000"/>
          </a:gradFill>
        </p:spPr>
      </p:sp>
      <p:sp>
        <p:nvSpPr>
          <p:cNvPr name="AutoShape 13" id="13"/>
          <p:cNvSpPr/>
          <p:nvPr/>
        </p:nvSpPr>
        <p:spPr>
          <a:xfrm rot="0">
            <a:off x="4298477" y="1580942"/>
            <a:ext cx="668835" cy="66883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name="AutoShape 14" id="14"/>
          <p:cNvSpPr/>
          <p:nvPr/>
        </p:nvSpPr>
        <p:spPr>
          <a:xfrm rot="0">
            <a:off x="10066688" y="5912672"/>
            <a:ext cx="531248" cy="531248"/>
          </a:xfrm>
          <a:prstGeom prst="ellipse">
            <a:avLst/>
          </a:prstGeom>
          <a:gradFill>
            <a:gsLst>
              <a:gs pos="0">
                <a:schemeClr val="accent2">
                  <a:alpha val="59000"/>
                </a:schemeClr>
              </a:gs>
              <a:gs pos="100000">
                <a:schemeClr val="accent2">
                  <a:alpha val="59000"/>
                  <a:lumMod val="40000"/>
                  <a:lumOff val="60000"/>
                </a:schemeClr>
              </a:gs>
            </a:gsLst>
            <a:lin ang="0"/>
          </a:gradFill>
        </p:spPr>
      </p:sp>
      <p:sp>
        <p:nvSpPr>
          <p:cNvPr name="AutoShape 15" id="15"/>
          <p:cNvSpPr/>
          <p:nvPr/>
        </p:nvSpPr>
        <p:spPr>
          <a:xfrm rot="0">
            <a:off x="10779576" y="-508283"/>
            <a:ext cx="2423643" cy="2423643"/>
          </a:xfrm>
          <a:prstGeom prst="ellipse">
            <a:avLst/>
          </a:prstGeom>
          <a:gradFill>
            <a:gsLst>
              <a:gs pos="0">
                <a:schemeClr val="accent2">
                  <a:alpha val="27000"/>
                </a:schemeClr>
              </a:gs>
              <a:gs pos="100000">
                <a:schemeClr val="accent2">
                  <a:alpha val="27000"/>
                  <a:lumMod val="40000"/>
                  <a:lumOff val="60000"/>
                </a:schemeClr>
              </a:gs>
            </a:gsLst>
            <a:lin ang="0"/>
          </a:gradFill>
        </p:spPr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18900000">
            <a:off x="6319999" y="2790217"/>
            <a:ext cx="1078663" cy="1078663"/>
          </a:xfrm>
          <a:prstGeom prst="frame">
            <a:avLst>
              <a:gd fmla="val 7163" name="adj1"/>
            </a:avLst>
          </a:prstGeom>
          <a:solidFill>
            <a:schemeClr val="dk1">
              <a:lumMod val="20000"/>
              <a:lumOff val="80000"/>
              <a:alpha val="100000"/>
            </a:schemeClr>
          </a:solidFill>
        </p:spPr>
        <p:style>
          <a:lnRef idx="0">
            <a:schemeClr val="dk1"/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sp>
      <p:sp>
        <p:nvSpPr>
          <p:cNvPr name="AutoShape 3" id="3"/>
          <p:cNvSpPr/>
          <p:nvPr/>
        </p:nvSpPr>
        <p:spPr>
          <a:xfrm rot="18900000">
            <a:off x="4794540" y="2790217"/>
            <a:ext cx="1078663" cy="1078663"/>
          </a:xfrm>
          <a:prstGeom prst="frame">
            <a:avLst>
              <a:gd fmla="val 7163" name="adj1"/>
            </a:avLst>
          </a:prstGeom>
          <a:solidFill>
            <a:schemeClr val="dk1">
              <a:lumMod val="20000"/>
              <a:lumOff val="80000"/>
              <a:alpha val="100000"/>
            </a:schemeClr>
          </a:solidFill>
        </p:spPr>
        <p:style>
          <a:lnRef idx="0">
            <a:schemeClr val="dk1"/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15002" r="15002"/>
          <a:stretch>
            <a:fillRect/>
          </a:stretch>
        </p:blipFill>
        <p:spPr>
          <a:xfrm rot="0">
            <a:off x="3352886" y="2107432"/>
            <a:ext cx="2465519" cy="2459823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rcRect l="1291" r="1291"/>
          <a:stretch>
            <a:fillRect/>
          </a:stretch>
        </p:blipFill>
        <p:spPr>
          <a:xfrm rot="0">
            <a:off x="6374798" y="2037636"/>
            <a:ext cx="2465519" cy="2529619"/>
          </a:xfrm>
          <a:prstGeom prst="rect">
            <a:avLst/>
          </a:prstGeom>
        </p:spPr>
      </p:pic>
      <p:sp>
        <p:nvSpPr>
          <p:cNvPr name="AutoShape 6" id="6"/>
          <p:cNvSpPr/>
          <p:nvPr/>
        </p:nvSpPr>
        <p:spPr>
          <a:xfrm rot="0">
            <a:off x="3541855" y="2335881"/>
            <a:ext cx="665795" cy="665791"/>
          </a:xfrm>
          <a:prstGeom prst="ellipse">
            <a:avLst/>
          </a:prstGeom>
          <a:solidFill>
            <a:schemeClr val="accent1">
              <a:alpha val="100000"/>
            </a:schemeClr>
          </a:solidFill>
          <a:ln w="28575">
            <a:solidFill>
              <a:schemeClr val="accent1">
                <a:lumMod val="60000"/>
                <a:lumMod val="40000"/>
                <a:alpha val="100000"/>
              </a:schemeClr>
            </a:solidFill>
            <a:prstDash val="solid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name="Freeform 7" id="7"/>
          <p:cNvSpPr/>
          <p:nvPr/>
        </p:nvSpPr>
        <p:spPr>
          <a:xfrm rot="0">
            <a:off x="3721695" y="2521355"/>
            <a:ext cx="306115" cy="294843"/>
          </a:xfrm>
          <a:custGeom>
            <a:avLst/>
            <a:gdLst/>
            <a:ahLst/>
            <a:cxnLst/>
            <a:rect r="r" b="b" t="t" l="l"/>
            <a:pathLst>
              <a:path h="6827" w="6827">
                <a:moveTo>
                  <a:pt x="1263" y="5234"/>
                </a:moveTo>
                <a:cubicBezTo>
                  <a:pt x="1316" y="5493"/>
                  <a:pt x="1546" y="5689"/>
                  <a:pt x="1820" y="5689"/>
                </a:cubicBezTo>
                <a:cubicBezTo>
                  <a:pt x="2114" y="5689"/>
                  <a:pt x="2354" y="5464"/>
                  <a:pt x="2383" y="5178"/>
                </a:cubicBezTo>
                <a:lnTo>
                  <a:pt x="3568" y="4191"/>
                </a:lnTo>
                <a:cubicBezTo>
                  <a:pt x="3652" y="4401"/>
                  <a:pt x="3856" y="4551"/>
                  <a:pt x="4096" y="4551"/>
                </a:cubicBezTo>
                <a:cubicBezTo>
                  <a:pt x="4348" y="4551"/>
                  <a:pt x="4560" y="4385"/>
                  <a:pt x="4635" y="4157"/>
                </a:cubicBezTo>
                <a:lnTo>
                  <a:pt x="5696" y="4736"/>
                </a:lnTo>
                <a:cubicBezTo>
                  <a:pt x="5732" y="5016"/>
                  <a:pt x="5969" y="5234"/>
                  <a:pt x="6258" y="5234"/>
                </a:cubicBezTo>
                <a:cubicBezTo>
                  <a:pt x="6571" y="5234"/>
                  <a:pt x="6827" y="4979"/>
                  <a:pt x="6827" y="4665"/>
                </a:cubicBezTo>
                <a:cubicBezTo>
                  <a:pt x="6827" y="4351"/>
                  <a:pt x="6571" y="4096"/>
                  <a:pt x="6258" y="4096"/>
                </a:cubicBezTo>
                <a:cubicBezTo>
                  <a:pt x="6006" y="4096"/>
                  <a:pt x="5794" y="4262"/>
                  <a:pt x="5719" y="4490"/>
                </a:cubicBezTo>
                <a:lnTo>
                  <a:pt x="4658" y="3911"/>
                </a:lnTo>
                <a:cubicBezTo>
                  <a:pt x="4622" y="3631"/>
                  <a:pt x="4385" y="3413"/>
                  <a:pt x="4096" y="3413"/>
                </a:cubicBezTo>
                <a:cubicBezTo>
                  <a:pt x="3802" y="3413"/>
                  <a:pt x="3563" y="3638"/>
                  <a:pt x="3533" y="3924"/>
                </a:cubicBezTo>
                <a:lnTo>
                  <a:pt x="2348" y="4911"/>
                </a:lnTo>
                <a:cubicBezTo>
                  <a:pt x="2265" y="4701"/>
                  <a:pt x="2060" y="4551"/>
                  <a:pt x="1820" y="4551"/>
                </a:cubicBezTo>
                <a:cubicBezTo>
                  <a:pt x="1546" y="4551"/>
                  <a:pt x="1316" y="4747"/>
                  <a:pt x="1263" y="5006"/>
                </a:cubicBezTo>
                <a:lnTo>
                  <a:pt x="455" y="5006"/>
                </a:lnTo>
                <a:lnTo>
                  <a:pt x="455" y="4551"/>
                </a:lnTo>
                <a:lnTo>
                  <a:pt x="569" y="4551"/>
                </a:lnTo>
                <a:cubicBezTo>
                  <a:pt x="632" y="4551"/>
                  <a:pt x="683" y="4500"/>
                  <a:pt x="683" y="4437"/>
                </a:cubicBezTo>
                <a:cubicBezTo>
                  <a:pt x="683" y="4374"/>
                  <a:pt x="632" y="4324"/>
                  <a:pt x="569" y="4324"/>
                </a:cubicBezTo>
                <a:lnTo>
                  <a:pt x="455" y="4324"/>
                </a:lnTo>
                <a:lnTo>
                  <a:pt x="455" y="3982"/>
                </a:lnTo>
                <a:lnTo>
                  <a:pt x="569" y="3982"/>
                </a:lnTo>
                <a:cubicBezTo>
                  <a:pt x="632" y="3982"/>
                  <a:pt x="683" y="3931"/>
                  <a:pt x="683" y="3868"/>
                </a:cubicBezTo>
                <a:cubicBezTo>
                  <a:pt x="683" y="3806"/>
                  <a:pt x="632" y="3755"/>
                  <a:pt x="569" y="3755"/>
                </a:cubicBezTo>
                <a:lnTo>
                  <a:pt x="480" y="3755"/>
                </a:lnTo>
                <a:lnTo>
                  <a:pt x="1407" y="2416"/>
                </a:lnTo>
                <a:cubicBezTo>
                  <a:pt x="1494" y="2470"/>
                  <a:pt x="1596" y="2503"/>
                  <a:pt x="1707" y="2503"/>
                </a:cubicBezTo>
                <a:cubicBezTo>
                  <a:pt x="1888" y="2503"/>
                  <a:pt x="2048" y="2416"/>
                  <a:pt x="2152" y="2284"/>
                </a:cubicBezTo>
                <a:lnTo>
                  <a:pt x="2752" y="2584"/>
                </a:lnTo>
                <a:cubicBezTo>
                  <a:pt x="2740" y="2631"/>
                  <a:pt x="2731" y="2680"/>
                  <a:pt x="2731" y="2731"/>
                </a:cubicBezTo>
                <a:cubicBezTo>
                  <a:pt x="2731" y="3044"/>
                  <a:pt x="2986" y="3300"/>
                  <a:pt x="3300" y="3300"/>
                </a:cubicBezTo>
                <a:cubicBezTo>
                  <a:pt x="3613" y="3300"/>
                  <a:pt x="3868" y="3044"/>
                  <a:pt x="3868" y="2731"/>
                </a:cubicBezTo>
                <a:cubicBezTo>
                  <a:pt x="3868" y="2608"/>
                  <a:pt x="3829" y="2496"/>
                  <a:pt x="3763" y="2403"/>
                </a:cubicBezTo>
                <a:lnTo>
                  <a:pt x="4488" y="1055"/>
                </a:lnTo>
                <a:cubicBezTo>
                  <a:pt x="4574" y="1107"/>
                  <a:pt x="4672" y="1138"/>
                  <a:pt x="4779" y="1138"/>
                </a:cubicBezTo>
                <a:cubicBezTo>
                  <a:pt x="4891" y="1138"/>
                  <a:pt x="4995" y="1104"/>
                  <a:pt x="5083" y="1048"/>
                </a:cubicBezTo>
                <a:lnTo>
                  <a:pt x="5827" y="2004"/>
                </a:lnTo>
                <a:cubicBezTo>
                  <a:pt x="5829" y="2007"/>
                  <a:pt x="5833" y="2009"/>
                  <a:pt x="5836" y="2011"/>
                </a:cubicBezTo>
                <a:cubicBezTo>
                  <a:pt x="5745" y="2112"/>
                  <a:pt x="5689" y="2244"/>
                  <a:pt x="5689" y="2389"/>
                </a:cubicBezTo>
                <a:cubicBezTo>
                  <a:pt x="5689" y="2703"/>
                  <a:pt x="5944" y="2958"/>
                  <a:pt x="6258" y="2958"/>
                </a:cubicBezTo>
                <a:cubicBezTo>
                  <a:pt x="6571" y="2958"/>
                  <a:pt x="6827" y="2703"/>
                  <a:pt x="6827" y="2389"/>
                </a:cubicBezTo>
                <a:cubicBezTo>
                  <a:pt x="6827" y="2076"/>
                  <a:pt x="6571" y="1820"/>
                  <a:pt x="6258" y="1820"/>
                </a:cubicBezTo>
                <a:cubicBezTo>
                  <a:pt x="6170" y="1820"/>
                  <a:pt x="6087" y="1842"/>
                  <a:pt x="6013" y="1878"/>
                </a:cubicBezTo>
                <a:cubicBezTo>
                  <a:pt x="6010" y="1874"/>
                  <a:pt x="6010" y="1869"/>
                  <a:pt x="6006" y="1864"/>
                </a:cubicBezTo>
                <a:lnTo>
                  <a:pt x="5248" y="890"/>
                </a:lnTo>
                <a:cubicBezTo>
                  <a:pt x="5311" y="798"/>
                  <a:pt x="5348" y="688"/>
                  <a:pt x="5348" y="569"/>
                </a:cubicBezTo>
                <a:cubicBezTo>
                  <a:pt x="5348" y="255"/>
                  <a:pt x="5092" y="0"/>
                  <a:pt x="4779" y="0"/>
                </a:cubicBezTo>
                <a:cubicBezTo>
                  <a:pt x="4465" y="0"/>
                  <a:pt x="4210" y="255"/>
                  <a:pt x="4210" y="569"/>
                </a:cubicBezTo>
                <a:cubicBezTo>
                  <a:pt x="4210" y="691"/>
                  <a:pt x="4249" y="804"/>
                  <a:pt x="4315" y="897"/>
                </a:cubicBezTo>
                <a:lnTo>
                  <a:pt x="3590" y="2244"/>
                </a:lnTo>
                <a:cubicBezTo>
                  <a:pt x="3505" y="2193"/>
                  <a:pt x="3406" y="2162"/>
                  <a:pt x="3300" y="2162"/>
                </a:cubicBezTo>
                <a:cubicBezTo>
                  <a:pt x="3118" y="2162"/>
                  <a:pt x="2959" y="2248"/>
                  <a:pt x="2854" y="2381"/>
                </a:cubicBezTo>
                <a:lnTo>
                  <a:pt x="2254" y="2081"/>
                </a:lnTo>
                <a:cubicBezTo>
                  <a:pt x="2267" y="2034"/>
                  <a:pt x="2276" y="1985"/>
                  <a:pt x="2276" y="1934"/>
                </a:cubicBezTo>
                <a:cubicBezTo>
                  <a:pt x="2276" y="1621"/>
                  <a:pt x="2020" y="1365"/>
                  <a:pt x="1707" y="1365"/>
                </a:cubicBezTo>
                <a:cubicBezTo>
                  <a:pt x="1393" y="1365"/>
                  <a:pt x="1138" y="1621"/>
                  <a:pt x="1138" y="1934"/>
                </a:cubicBezTo>
                <a:cubicBezTo>
                  <a:pt x="1138" y="2054"/>
                  <a:pt x="1176" y="2166"/>
                  <a:pt x="1239" y="2257"/>
                </a:cubicBezTo>
                <a:lnTo>
                  <a:pt x="593" y="3191"/>
                </a:lnTo>
                <a:cubicBezTo>
                  <a:pt x="585" y="3189"/>
                  <a:pt x="578" y="3186"/>
                  <a:pt x="569" y="3186"/>
                </a:cubicBezTo>
                <a:lnTo>
                  <a:pt x="455" y="3186"/>
                </a:lnTo>
                <a:lnTo>
                  <a:pt x="455" y="2844"/>
                </a:lnTo>
                <a:lnTo>
                  <a:pt x="569" y="2844"/>
                </a:lnTo>
                <a:cubicBezTo>
                  <a:pt x="632" y="2844"/>
                  <a:pt x="683" y="2794"/>
                  <a:pt x="683" y="2731"/>
                </a:cubicBezTo>
                <a:cubicBezTo>
                  <a:pt x="683" y="2668"/>
                  <a:pt x="632" y="2617"/>
                  <a:pt x="569" y="2617"/>
                </a:cubicBezTo>
                <a:lnTo>
                  <a:pt x="455" y="2617"/>
                </a:lnTo>
                <a:lnTo>
                  <a:pt x="455" y="2276"/>
                </a:lnTo>
                <a:lnTo>
                  <a:pt x="569" y="2276"/>
                </a:lnTo>
                <a:cubicBezTo>
                  <a:pt x="632" y="2276"/>
                  <a:pt x="683" y="2225"/>
                  <a:pt x="683" y="2162"/>
                </a:cubicBezTo>
                <a:cubicBezTo>
                  <a:pt x="683" y="2099"/>
                  <a:pt x="632" y="2048"/>
                  <a:pt x="569" y="2048"/>
                </a:cubicBezTo>
                <a:lnTo>
                  <a:pt x="455" y="2048"/>
                </a:lnTo>
                <a:lnTo>
                  <a:pt x="455" y="1707"/>
                </a:lnTo>
                <a:lnTo>
                  <a:pt x="569" y="1707"/>
                </a:lnTo>
                <a:cubicBezTo>
                  <a:pt x="632" y="1707"/>
                  <a:pt x="683" y="1656"/>
                  <a:pt x="683" y="1593"/>
                </a:cubicBezTo>
                <a:cubicBezTo>
                  <a:pt x="683" y="1530"/>
                  <a:pt x="632" y="1479"/>
                  <a:pt x="569" y="1479"/>
                </a:cubicBezTo>
                <a:lnTo>
                  <a:pt x="455" y="1479"/>
                </a:lnTo>
                <a:lnTo>
                  <a:pt x="455" y="1138"/>
                </a:lnTo>
                <a:lnTo>
                  <a:pt x="569" y="1138"/>
                </a:lnTo>
                <a:cubicBezTo>
                  <a:pt x="632" y="1138"/>
                  <a:pt x="683" y="1087"/>
                  <a:pt x="683" y="1024"/>
                </a:cubicBezTo>
                <a:cubicBezTo>
                  <a:pt x="683" y="961"/>
                  <a:pt x="632" y="910"/>
                  <a:pt x="569" y="910"/>
                </a:cubicBezTo>
                <a:lnTo>
                  <a:pt x="455" y="910"/>
                </a:lnTo>
                <a:lnTo>
                  <a:pt x="455" y="569"/>
                </a:lnTo>
                <a:lnTo>
                  <a:pt x="569" y="569"/>
                </a:lnTo>
                <a:cubicBezTo>
                  <a:pt x="632" y="569"/>
                  <a:pt x="683" y="518"/>
                  <a:pt x="683" y="455"/>
                </a:cubicBezTo>
                <a:cubicBezTo>
                  <a:pt x="683" y="392"/>
                  <a:pt x="632" y="341"/>
                  <a:pt x="569" y="341"/>
                </a:cubicBezTo>
                <a:lnTo>
                  <a:pt x="455" y="341"/>
                </a:lnTo>
                <a:lnTo>
                  <a:pt x="455" y="114"/>
                </a:lnTo>
                <a:cubicBezTo>
                  <a:pt x="455" y="51"/>
                  <a:pt x="404" y="0"/>
                  <a:pt x="341" y="0"/>
                </a:cubicBezTo>
                <a:cubicBezTo>
                  <a:pt x="278" y="0"/>
                  <a:pt x="228" y="51"/>
                  <a:pt x="228" y="114"/>
                </a:cubicBezTo>
                <a:lnTo>
                  <a:pt x="228" y="341"/>
                </a:lnTo>
                <a:lnTo>
                  <a:pt x="114" y="341"/>
                </a:lnTo>
                <a:cubicBezTo>
                  <a:pt x="51" y="341"/>
                  <a:pt x="0" y="392"/>
                  <a:pt x="0" y="455"/>
                </a:cubicBezTo>
                <a:cubicBezTo>
                  <a:pt x="0" y="518"/>
                  <a:pt x="51" y="569"/>
                  <a:pt x="114" y="569"/>
                </a:cubicBezTo>
                <a:lnTo>
                  <a:pt x="228" y="569"/>
                </a:lnTo>
                <a:lnTo>
                  <a:pt x="228" y="910"/>
                </a:lnTo>
                <a:lnTo>
                  <a:pt x="114" y="910"/>
                </a:lnTo>
                <a:cubicBezTo>
                  <a:pt x="51" y="910"/>
                  <a:pt x="0" y="961"/>
                  <a:pt x="0" y="1024"/>
                </a:cubicBezTo>
                <a:cubicBezTo>
                  <a:pt x="0" y="1087"/>
                  <a:pt x="51" y="1138"/>
                  <a:pt x="114" y="1138"/>
                </a:cubicBezTo>
                <a:lnTo>
                  <a:pt x="228" y="1138"/>
                </a:lnTo>
                <a:lnTo>
                  <a:pt x="228" y="1479"/>
                </a:lnTo>
                <a:lnTo>
                  <a:pt x="114" y="1479"/>
                </a:lnTo>
                <a:cubicBezTo>
                  <a:pt x="51" y="1479"/>
                  <a:pt x="0" y="1530"/>
                  <a:pt x="0" y="1593"/>
                </a:cubicBezTo>
                <a:cubicBezTo>
                  <a:pt x="0" y="1656"/>
                  <a:pt x="51" y="1707"/>
                  <a:pt x="114" y="1707"/>
                </a:cubicBezTo>
                <a:lnTo>
                  <a:pt x="228" y="1707"/>
                </a:lnTo>
                <a:lnTo>
                  <a:pt x="228" y="2048"/>
                </a:lnTo>
                <a:lnTo>
                  <a:pt x="114" y="2048"/>
                </a:lnTo>
                <a:cubicBezTo>
                  <a:pt x="51" y="2048"/>
                  <a:pt x="0" y="2099"/>
                  <a:pt x="0" y="2162"/>
                </a:cubicBezTo>
                <a:cubicBezTo>
                  <a:pt x="0" y="2225"/>
                  <a:pt x="51" y="2276"/>
                  <a:pt x="114" y="2276"/>
                </a:cubicBezTo>
                <a:lnTo>
                  <a:pt x="228" y="2276"/>
                </a:lnTo>
                <a:lnTo>
                  <a:pt x="228" y="2617"/>
                </a:lnTo>
                <a:lnTo>
                  <a:pt x="114" y="2617"/>
                </a:lnTo>
                <a:cubicBezTo>
                  <a:pt x="51" y="2617"/>
                  <a:pt x="0" y="2668"/>
                  <a:pt x="0" y="2731"/>
                </a:cubicBezTo>
                <a:cubicBezTo>
                  <a:pt x="0" y="2794"/>
                  <a:pt x="51" y="2844"/>
                  <a:pt x="114" y="2844"/>
                </a:cubicBezTo>
                <a:lnTo>
                  <a:pt x="228" y="2844"/>
                </a:lnTo>
                <a:lnTo>
                  <a:pt x="228" y="3186"/>
                </a:lnTo>
                <a:lnTo>
                  <a:pt x="114" y="3186"/>
                </a:lnTo>
                <a:cubicBezTo>
                  <a:pt x="51" y="3186"/>
                  <a:pt x="0" y="3237"/>
                  <a:pt x="0" y="3300"/>
                </a:cubicBezTo>
                <a:cubicBezTo>
                  <a:pt x="0" y="3362"/>
                  <a:pt x="51" y="3413"/>
                  <a:pt x="114" y="3413"/>
                </a:cubicBezTo>
                <a:lnTo>
                  <a:pt x="228" y="3413"/>
                </a:lnTo>
                <a:lnTo>
                  <a:pt x="228" y="3755"/>
                </a:lnTo>
                <a:lnTo>
                  <a:pt x="114" y="3755"/>
                </a:lnTo>
                <a:cubicBezTo>
                  <a:pt x="51" y="3755"/>
                  <a:pt x="0" y="3806"/>
                  <a:pt x="0" y="3868"/>
                </a:cubicBezTo>
                <a:cubicBezTo>
                  <a:pt x="0" y="3931"/>
                  <a:pt x="51" y="3982"/>
                  <a:pt x="114" y="3982"/>
                </a:cubicBezTo>
                <a:lnTo>
                  <a:pt x="228" y="3982"/>
                </a:lnTo>
                <a:lnTo>
                  <a:pt x="228" y="4324"/>
                </a:lnTo>
                <a:lnTo>
                  <a:pt x="114" y="4324"/>
                </a:lnTo>
                <a:cubicBezTo>
                  <a:pt x="51" y="4324"/>
                  <a:pt x="0" y="4374"/>
                  <a:pt x="0" y="4437"/>
                </a:cubicBezTo>
                <a:cubicBezTo>
                  <a:pt x="0" y="4500"/>
                  <a:pt x="51" y="4551"/>
                  <a:pt x="114" y="4551"/>
                </a:cubicBezTo>
                <a:lnTo>
                  <a:pt x="228" y="4551"/>
                </a:lnTo>
                <a:lnTo>
                  <a:pt x="228" y="4892"/>
                </a:lnTo>
                <a:lnTo>
                  <a:pt x="114" y="4892"/>
                </a:lnTo>
                <a:cubicBezTo>
                  <a:pt x="51" y="4892"/>
                  <a:pt x="0" y="4943"/>
                  <a:pt x="0" y="5006"/>
                </a:cubicBezTo>
                <a:cubicBezTo>
                  <a:pt x="0" y="5069"/>
                  <a:pt x="51" y="5120"/>
                  <a:pt x="114" y="5120"/>
                </a:cubicBezTo>
                <a:lnTo>
                  <a:pt x="228" y="5120"/>
                </a:lnTo>
                <a:lnTo>
                  <a:pt x="228" y="5461"/>
                </a:lnTo>
                <a:lnTo>
                  <a:pt x="114" y="5461"/>
                </a:lnTo>
                <a:cubicBezTo>
                  <a:pt x="51" y="5461"/>
                  <a:pt x="0" y="5512"/>
                  <a:pt x="0" y="5575"/>
                </a:cubicBezTo>
                <a:cubicBezTo>
                  <a:pt x="0" y="5638"/>
                  <a:pt x="51" y="5689"/>
                  <a:pt x="114" y="5689"/>
                </a:cubicBezTo>
                <a:lnTo>
                  <a:pt x="228" y="5689"/>
                </a:lnTo>
                <a:lnTo>
                  <a:pt x="228" y="6030"/>
                </a:lnTo>
                <a:lnTo>
                  <a:pt x="114" y="6030"/>
                </a:lnTo>
                <a:cubicBezTo>
                  <a:pt x="51" y="6030"/>
                  <a:pt x="0" y="6081"/>
                  <a:pt x="0" y="6144"/>
                </a:cubicBezTo>
                <a:cubicBezTo>
                  <a:pt x="0" y="6207"/>
                  <a:pt x="51" y="6258"/>
                  <a:pt x="114" y="6258"/>
                </a:cubicBezTo>
                <a:lnTo>
                  <a:pt x="228" y="6258"/>
                </a:lnTo>
                <a:lnTo>
                  <a:pt x="228" y="6485"/>
                </a:lnTo>
                <a:cubicBezTo>
                  <a:pt x="228" y="6548"/>
                  <a:pt x="278" y="6599"/>
                  <a:pt x="341" y="6599"/>
                </a:cubicBezTo>
                <a:lnTo>
                  <a:pt x="683" y="6599"/>
                </a:lnTo>
                <a:lnTo>
                  <a:pt x="683" y="6713"/>
                </a:lnTo>
                <a:cubicBezTo>
                  <a:pt x="683" y="6776"/>
                  <a:pt x="734" y="6827"/>
                  <a:pt x="796" y="6827"/>
                </a:cubicBezTo>
                <a:cubicBezTo>
                  <a:pt x="859" y="6827"/>
                  <a:pt x="910" y="6776"/>
                  <a:pt x="910" y="6713"/>
                </a:cubicBezTo>
                <a:lnTo>
                  <a:pt x="910" y="6599"/>
                </a:lnTo>
                <a:lnTo>
                  <a:pt x="1252" y="6599"/>
                </a:lnTo>
                <a:lnTo>
                  <a:pt x="1252" y="6713"/>
                </a:lnTo>
                <a:cubicBezTo>
                  <a:pt x="1252" y="6776"/>
                  <a:pt x="1302" y="6827"/>
                  <a:pt x="1365" y="6827"/>
                </a:cubicBezTo>
                <a:cubicBezTo>
                  <a:pt x="1428" y="6827"/>
                  <a:pt x="1479" y="6776"/>
                  <a:pt x="1479" y="6713"/>
                </a:cubicBezTo>
                <a:lnTo>
                  <a:pt x="1479" y="6599"/>
                </a:lnTo>
                <a:lnTo>
                  <a:pt x="1820" y="6599"/>
                </a:lnTo>
                <a:lnTo>
                  <a:pt x="1820" y="6713"/>
                </a:lnTo>
                <a:cubicBezTo>
                  <a:pt x="1820" y="6776"/>
                  <a:pt x="1871" y="6827"/>
                  <a:pt x="1934" y="6827"/>
                </a:cubicBezTo>
                <a:cubicBezTo>
                  <a:pt x="1997" y="6827"/>
                  <a:pt x="2048" y="6776"/>
                  <a:pt x="2048" y="6713"/>
                </a:cubicBezTo>
                <a:lnTo>
                  <a:pt x="2048" y="6599"/>
                </a:lnTo>
                <a:lnTo>
                  <a:pt x="2389" y="6599"/>
                </a:lnTo>
                <a:lnTo>
                  <a:pt x="2389" y="6713"/>
                </a:lnTo>
                <a:cubicBezTo>
                  <a:pt x="2389" y="6776"/>
                  <a:pt x="2440" y="6827"/>
                  <a:pt x="2503" y="6827"/>
                </a:cubicBezTo>
                <a:cubicBezTo>
                  <a:pt x="2566" y="6827"/>
                  <a:pt x="2617" y="6776"/>
                  <a:pt x="2617" y="6713"/>
                </a:cubicBezTo>
                <a:lnTo>
                  <a:pt x="2617" y="6599"/>
                </a:lnTo>
                <a:lnTo>
                  <a:pt x="2958" y="6599"/>
                </a:lnTo>
                <a:lnTo>
                  <a:pt x="2958" y="6713"/>
                </a:lnTo>
                <a:cubicBezTo>
                  <a:pt x="2958" y="6776"/>
                  <a:pt x="3009" y="6827"/>
                  <a:pt x="3072" y="6827"/>
                </a:cubicBezTo>
                <a:cubicBezTo>
                  <a:pt x="3135" y="6827"/>
                  <a:pt x="3186" y="6776"/>
                  <a:pt x="3186" y="6713"/>
                </a:cubicBezTo>
                <a:lnTo>
                  <a:pt x="3186" y="6599"/>
                </a:lnTo>
                <a:lnTo>
                  <a:pt x="3527" y="6599"/>
                </a:lnTo>
                <a:lnTo>
                  <a:pt x="3527" y="6713"/>
                </a:lnTo>
                <a:cubicBezTo>
                  <a:pt x="3527" y="6776"/>
                  <a:pt x="3578" y="6827"/>
                  <a:pt x="3641" y="6827"/>
                </a:cubicBezTo>
                <a:cubicBezTo>
                  <a:pt x="3704" y="6827"/>
                  <a:pt x="3755" y="6776"/>
                  <a:pt x="3755" y="6713"/>
                </a:cubicBezTo>
                <a:lnTo>
                  <a:pt x="3755" y="6599"/>
                </a:lnTo>
                <a:lnTo>
                  <a:pt x="4096" y="6599"/>
                </a:lnTo>
                <a:lnTo>
                  <a:pt x="4096" y="6713"/>
                </a:lnTo>
                <a:cubicBezTo>
                  <a:pt x="4096" y="6776"/>
                  <a:pt x="4147" y="6827"/>
                  <a:pt x="4210" y="6827"/>
                </a:cubicBezTo>
                <a:cubicBezTo>
                  <a:pt x="4273" y="6827"/>
                  <a:pt x="4323" y="6776"/>
                  <a:pt x="4323" y="6713"/>
                </a:cubicBezTo>
                <a:lnTo>
                  <a:pt x="4323" y="6599"/>
                </a:lnTo>
                <a:lnTo>
                  <a:pt x="4665" y="6599"/>
                </a:lnTo>
                <a:lnTo>
                  <a:pt x="4665" y="6713"/>
                </a:lnTo>
                <a:cubicBezTo>
                  <a:pt x="4665" y="6776"/>
                  <a:pt x="4716" y="6827"/>
                  <a:pt x="4779" y="6827"/>
                </a:cubicBezTo>
                <a:cubicBezTo>
                  <a:pt x="4842" y="6827"/>
                  <a:pt x="4892" y="6776"/>
                  <a:pt x="4892" y="6713"/>
                </a:cubicBezTo>
                <a:lnTo>
                  <a:pt x="4892" y="6599"/>
                </a:lnTo>
                <a:lnTo>
                  <a:pt x="5234" y="6599"/>
                </a:lnTo>
                <a:lnTo>
                  <a:pt x="5234" y="6713"/>
                </a:lnTo>
                <a:cubicBezTo>
                  <a:pt x="5234" y="6776"/>
                  <a:pt x="5285" y="6827"/>
                  <a:pt x="5347" y="6827"/>
                </a:cubicBezTo>
                <a:cubicBezTo>
                  <a:pt x="5410" y="6827"/>
                  <a:pt x="5461" y="6776"/>
                  <a:pt x="5461" y="6713"/>
                </a:cubicBezTo>
                <a:lnTo>
                  <a:pt x="5461" y="6599"/>
                </a:lnTo>
                <a:lnTo>
                  <a:pt x="5803" y="6599"/>
                </a:lnTo>
                <a:lnTo>
                  <a:pt x="5803" y="6713"/>
                </a:lnTo>
                <a:cubicBezTo>
                  <a:pt x="5803" y="6776"/>
                  <a:pt x="5853" y="6827"/>
                  <a:pt x="5916" y="6827"/>
                </a:cubicBezTo>
                <a:cubicBezTo>
                  <a:pt x="5979" y="6827"/>
                  <a:pt x="6030" y="6776"/>
                  <a:pt x="6030" y="6713"/>
                </a:cubicBezTo>
                <a:lnTo>
                  <a:pt x="6030" y="6599"/>
                </a:lnTo>
                <a:lnTo>
                  <a:pt x="6371" y="6599"/>
                </a:lnTo>
                <a:lnTo>
                  <a:pt x="6371" y="6713"/>
                </a:lnTo>
                <a:cubicBezTo>
                  <a:pt x="6371" y="6776"/>
                  <a:pt x="6422" y="6827"/>
                  <a:pt x="6485" y="6827"/>
                </a:cubicBezTo>
                <a:cubicBezTo>
                  <a:pt x="6548" y="6827"/>
                  <a:pt x="6599" y="6776"/>
                  <a:pt x="6599" y="6713"/>
                </a:cubicBezTo>
                <a:lnTo>
                  <a:pt x="6599" y="6599"/>
                </a:lnTo>
                <a:lnTo>
                  <a:pt x="6713" y="6599"/>
                </a:lnTo>
                <a:cubicBezTo>
                  <a:pt x="6776" y="6599"/>
                  <a:pt x="6827" y="6548"/>
                  <a:pt x="6827" y="6485"/>
                </a:cubicBezTo>
                <a:cubicBezTo>
                  <a:pt x="6827" y="6422"/>
                  <a:pt x="6776" y="6372"/>
                  <a:pt x="6713" y="6372"/>
                </a:cubicBezTo>
                <a:lnTo>
                  <a:pt x="6599" y="6372"/>
                </a:lnTo>
                <a:lnTo>
                  <a:pt x="6599" y="6258"/>
                </a:lnTo>
                <a:cubicBezTo>
                  <a:pt x="6599" y="6195"/>
                  <a:pt x="6548" y="6144"/>
                  <a:pt x="6485" y="6144"/>
                </a:cubicBezTo>
                <a:cubicBezTo>
                  <a:pt x="6422" y="6144"/>
                  <a:pt x="6371" y="6195"/>
                  <a:pt x="6371" y="6258"/>
                </a:cubicBezTo>
                <a:lnTo>
                  <a:pt x="6371" y="6372"/>
                </a:lnTo>
                <a:lnTo>
                  <a:pt x="6030" y="6372"/>
                </a:lnTo>
                <a:lnTo>
                  <a:pt x="6030" y="6258"/>
                </a:lnTo>
                <a:cubicBezTo>
                  <a:pt x="6030" y="6195"/>
                  <a:pt x="5979" y="6144"/>
                  <a:pt x="5916" y="6144"/>
                </a:cubicBezTo>
                <a:cubicBezTo>
                  <a:pt x="5853" y="6144"/>
                  <a:pt x="5803" y="6195"/>
                  <a:pt x="5803" y="6258"/>
                </a:cubicBezTo>
                <a:lnTo>
                  <a:pt x="5803" y="6372"/>
                </a:lnTo>
                <a:lnTo>
                  <a:pt x="5461" y="6372"/>
                </a:lnTo>
                <a:lnTo>
                  <a:pt x="5461" y="6258"/>
                </a:lnTo>
                <a:cubicBezTo>
                  <a:pt x="5461" y="6195"/>
                  <a:pt x="5410" y="6144"/>
                  <a:pt x="5347" y="6144"/>
                </a:cubicBezTo>
                <a:cubicBezTo>
                  <a:pt x="5285" y="6144"/>
                  <a:pt x="5234" y="6195"/>
                  <a:pt x="5234" y="6258"/>
                </a:cubicBezTo>
                <a:lnTo>
                  <a:pt x="5234" y="6372"/>
                </a:lnTo>
                <a:lnTo>
                  <a:pt x="4892" y="6372"/>
                </a:lnTo>
                <a:lnTo>
                  <a:pt x="4892" y="6258"/>
                </a:lnTo>
                <a:cubicBezTo>
                  <a:pt x="4892" y="6195"/>
                  <a:pt x="4842" y="6144"/>
                  <a:pt x="4779" y="6144"/>
                </a:cubicBezTo>
                <a:cubicBezTo>
                  <a:pt x="4716" y="6144"/>
                  <a:pt x="4665" y="6195"/>
                  <a:pt x="4665" y="6258"/>
                </a:cubicBezTo>
                <a:lnTo>
                  <a:pt x="4665" y="6372"/>
                </a:lnTo>
                <a:lnTo>
                  <a:pt x="4323" y="6372"/>
                </a:lnTo>
                <a:lnTo>
                  <a:pt x="4323" y="6258"/>
                </a:lnTo>
                <a:cubicBezTo>
                  <a:pt x="4323" y="6195"/>
                  <a:pt x="4273" y="6144"/>
                  <a:pt x="4210" y="6144"/>
                </a:cubicBezTo>
                <a:cubicBezTo>
                  <a:pt x="4147" y="6144"/>
                  <a:pt x="4096" y="6195"/>
                  <a:pt x="4096" y="6258"/>
                </a:cubicBezTo>
                <a:lnTo>
                  <a:pt x="4096" y="6372"/>
                </a:lnTo>
                <a:lnTo>
                  <a:pt x="3755" y="6372"/>
                </a:lnTo>
                <a:lnTo>
                  <a:pt x="3755" y="6258"/>
                </a:lnTo>
                <a:cubicBezTo>
                  <a:pt x="3755" y="6195"/>
                  <a:pt x="3704" y="6144"/>
                  <a:pt x="3641" y="6144"/>
                </a:cubicBezTo>
                <a:cubicBezTo>
                  <a:pt x="3578" y="6144"/>
                  <a:pt x="3527" y="6195"/>
                  <a:pt x="3527" y="6258"/>
                </a:cubicBezTo>
                <a:lnTo>
                  <a:pt x="3527" y="6372"/>
                </a:lnTo>
                <a:lnTo>
                  <a:pt x="3186" y="6372"/>
                </a:lnTo>
                <a:lnTo>
                  <a:pt x="3186" y="6258"/>
                </a:lnTo>
                <a:cubicBezTo>
                  <a:pt x="3186" y="6195"/>
                  <a:pt x="3135" y="6144"/>
                  <a:pt x="3072" y="6144"/>
                </a:cubicBezTo>
                <a:cubicBezTo>
                  <a:pt x="3009" y="6144"/>
                  <a:pt x="2958" y="6195"/>
                  <a:pt x="2958" y="6258"/>
                </a:cubicBezTo>
                <a:lnTo>
                  <a:pt x="2958" y="6372"/>
                </a:lnTo>
                <a:lnTo>
                  <a:pt x="2617" y="6372"/>
                </a:lnTo>
                <a:lnTo>
                  <a:pt x="2617" y="6258"/>
                </a:lnTo>
                <a:cubicBezTo>
                  <a:pt x="2617" y="6195"/>
                  <a:pt x="2566" y="6144"/>
                  <a:pt x="2503" y="6144"/>
                </a:cubicBezTo>
                <a:cubicBezTo>
                  <a:pt x="2440" y="6144"/>
                  <a:pt x="2389" y="6195"/>
                  <a:pt x="2389" y="6258"/>
                </a:cubicBezTo>
                <a:lnTo>
                  <a:pt x="2389" y="6372"/>
                </a:lnTo>
                <a:lnTo>
                  <a:pt x="2048" y="6372"/>
                </a:lnTo>
                <a:lnTo>
                  <a:pt x="2048" y="6258"/>
                </a:lnTo>
                <a:cubicBezTo>
                  <a:pt x="2048" y="6195"/>
                  <a:pt x="1997" y="6144"/>
                  <a:pt x="1934" y="6144"/>
                </a:cubicBezTo>
                <a:cubicBezTo>
                  <a:pt x="1871" y="6144"/>
                  <a:pt x="1820" y="6195"/>
                  <a:pt x="1820" y="6258"/>
                </a:cubicBezTo>
                <a:lnTo>
                  <a:pt x="1820" y="6372"/>
                </a:lnTo>
                <a:lnTo>
                  <a:pt x="1479" y="6372"/>
                </a:lnTo>
                <a:lnTo>
                  <a:pt x="1479" y="6258"/>
                </a:lnTo>
                <a:cubicBezTo>
                  <a:pt x="1479" y="6195"/>
                  <a:pt x="1428" y="6144"/>
                  <a:pt x="1365" y="6144"/>
                </a:cubicBezTo>
                <a:cubicBezTo>
                  <a:pt x="1302" y="6144"/>
                  <a:pt x="1252" y="6195"/>
                  <a:pt x="1252" y="6258"/>
                </a:cubicBezTo>
                <a:lnTo>
                  <a:pt x="1252" y="6372"/>
                </a:lnTo>
                <a:lnTo>
                  <a:pt x="910" y="6372"/>
                </a:lnTo>
                <a:lnTo>
                  <a:pt x="910" y="6258"/>
                </a:lnTo>
                <a:cubicBezTo>
                  <a:pt x="910" y="6195"/>
                  <a:pt x="859" y="6144"/>
                  <a:pt x="796" y="6144"/>
                </a:cubicBezTo>
                <a:cubicBezTo>
                  <a:pt x="734" y="6144"/>
                  <a:pt x="683" y="6195"/>
                  <a:pt x="683" y="6258"/>
                </a:cubicBezTo>
                <a:lnTo>
                  <a:pt x="683" y="6372"/>
                </a:lnTo>
                <a:lnTo>
                  <a:pt x="455" y="6372"/>
                </a:lnTo>
                <a:lnTo>
                  <a:pt x="455" y="5234"/>
                </a:lnTo>
                <a:lnTo>
                  <a:pt x="1263" y="523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name="AutoShape 8" id="8"/>
          <p:cNvSpPr/>
          <p:nvPr/>
        </p:nvSpPr>
        <p:spPr>
          <a:xfrm rot="0">
            <a:off x="7985552" y="2335881"/>
            <a:ext cx="665795" cy="665791"/>
          </a:xfrm>
          <a:prstGeom prst="ellipse">
            <a:avLst/>
          </a:prstGeom>
          <a:solidFill>
            <a:schemeClr val="accent1">
              <a:alpha val="100000"/>
            </a:schemeClr>
          </a:solidFill>
          <a:ln w="28575">
            <a:solidFill>
              <a:schemeClr val="accent1">
                <a:lumMod val="60000"/>
                <a:lumMod val="40000"/>
                <a:alpha val="100000"/>
              </a:schemeClr>
            </a:solidFill>
            <a:prstDash val="solid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name="Freeform 9" id="9"/>
          <p:cNvSpPr/>
          <p:nvPr/>
        </p:nvSpPr>
        <p:spPr>
          <a:xfrm rot="0">
            <a:off x="8165392" y="2521355"/>
            <a:ext cx="306115" cy="294843"/>
          </a:xfrm>
          <a:custGeom>
            <a:avLst/>
            <a:gdLst/>
            <a:ahLst/>
            <a:cxnLst/>
            <a:rect r="r" b="b" t="t" l="l"/>
            <a:pathLst>
              <a:path h="5912" w="6827">
                <a:moveTo>
                  <a:pt x="3413" y="0"/>
                </a:moveTo>
                <a:lnTo>
                  <a:pt x="0" y="5912"/>
                </a:lnTo>
                <a:lnTo>
                  <a:pt x="6827" y="5912"/>
                </a:lnTo>
                <a:lnTo>
                  <a:pt x="3413" y="0"/>
                </a:lnTo>
                <a:close/>
                <a:moveTo>
                  <a:pt x="3413" y="972"/>
                </a:moveTo>
                <a:lnTo>
                  <a:pt x="4489" y="2835"/>
                </a:lnTo>
                <a:lnTo>
                  <a:pt x="2338" y="2835"/>
                </a:lnTo>
                <a:lnTo>
                  <a:pt x="3413" y="972"/>
                </a:lnTo>
                <a:close/>
                <a:moveTo>
                  <a:pt x="842" y="5426"/>
                </a:moveTo>
                <a:lnTo>
                  <a:pt x="1917" y="3564"/>
                </a:lnTo>
                <a:lnTo>
                  <a:pt x="2993" y="5426"/>
                </a:lnTo>
                <a:lnTo>
                  <a:pt x="842" y="5426"/>
                </a:lnTo>
                <a:close/>
                <a:moveTo>
                  <a:pt x="2338" y="3321"/>
                </a:moveTo>
                <a:lnTo>
                  <a:pt x="4489" y="3321"/>
                </a:lnTo>
                <a:lnTo>
                  <a:pt x="3413" y="5183"/>
                </a:lnTo>
                <a:lnTo>
                  <a:pt x="2338" y="3321"/>
                </a:lnTo>
                <a:close/>
                <a:moveTo>
                  <a:pt x="4910" y="3564"/>
                </a:moveTo>
                <a:lnTo>
                  <a:pt x="5985" y="5426"/>
                </a:lnTo>
                <a:lnTo>
                  <a:pt x="3834" y="5426"/>
                </a:lnTo>
                <a:lnTo>
                  <a:pt x="4910" y="356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name="AutoShape 10" id="10"/>
          <p:cNvSpPr/>
          <p:nvPr/>
        </p:nvSpPr>
        <p:spPr>
          <a:xfrm rot="0">
            <a:off x="4252748" y="4178300"/>
            <a:ext cx="665795" cy="665791"/>
          </a:xfrm>
          <a:prstGeom prst="ellipse">
            <a:avLst/>
          </a:prstGeom>
          <a:solidFill>
            <a:schemeClr val="accent1">
              <a:alpha val="100000"/>
            </a:schemeClr>
          </a:solidFill>
          <a:ln w="28575">
            <a:solidFill>
              <a:schemeClr val="accent1">
                <a:lumMod val="60000"/>
                <a:lumMod val="40000"/>
                <a:alpha val="100000"/>
              </a:schemeClr>
            </a:solidFill>
            <a:prstDash val="solid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name="Freeform 11" id="11"/>
          <p:cNvSpPr/>
          <p:nvPr/>
        </p:nvSpPr>
        <p:spPr>
          <a:xfrm rot="0">
            <a:off x="4432588" y="4363773"/>
            <a:ext cx="306115" cy="294843"/>
          </a:xfrm>
          <a:custGeom>
            <a:avLst/>
            <a:gdLst/>
            <a:ahLst/>
            <a:cxnLst/>
            <a:rect r="r" b="b" t="t" l="l"/>
            <a:pathLst>
              <a:path h="598324" w="597921">
                <a:moveTo>
                  <a:pt x="297615" y="96957"/>
                </a:moveTo>
                <a:cubicBezTo>
                  <a:pt x="311959" y="96957"/>
                  <a:pt x="323434" y="108416"/>
                  <a:pt x="323434" y="122740"/>
                </a:cubicBezTo>
                <a:lnTo>
                  <a:pt x="323434" y="289852"/>
                </a:lnTo>
                <a:lnTo>
                  <a:pt x="462572" y="289852"/>
                </a:lnTo>
                <a:cubicBezTo>
                  <a:pt x="476438" y="289852"/>
                  <a:pt x="487913" y="301311"/>
                  <a:pt x="487913" y="315157"/>
                </a:cubicBezTo>
                <a:cubicBezTo>
                  <a:pt x="487913" y="329004"/>
                  <a:pt x="476438" y="340463"/>
                  <a:pt x="462572" y="340463"/>
                </a:cubicBezTo>
                <a:lnTo>
                  <a:pt x="297615" y="340463"/>
                </a:lnTo>
                <a:cubicBezTo>
                  <a:pt x="283749" y="340463"/>
                  <a:pt x="272274" y="329004"/>
                  <a:pt x="272274" y="315157"/>
                </a:cubicBezTo>
                <a:lnTo>
                  <a:pt x="272274" y="122740"/>
                </a:lnTo>
                <a:cubicBezTo>
                  <a:pt x="272274" y="108416"/>
                  <a:pt x="283749" y="96957"/>
                  <a:pt x="297615" y="96957"/>
                </a:cubicBezTo>
                <a:close/>
                <a:moveTo>
                  <a:pt x="298127" y="0"/>
                </a:moveTo>
                <a:cubicBezTo>
                  <a:pt x="463564" y="0"/>
                  <a:pt x="597921" y="134181"/>
                  <a:pt x="597921" y="299401"/>
                </a:cubicBezTo>
                <a:cubicBezTo>
                  <a:pt x="597921" y="464143"/>
                  <a:pt x="463564" y="598324"/>
                  <a:pt x="298127" y="598324"/>
                </a:cubicBezTo>
                <a:cubicBezTo>
                  <a:pt x="188155" y="598324"/>
                  <a:pt x="87268" y="538635"/>
                  <a:pt x="35150" y="442177"/>
                </a:cubicBezTo>
                <a:cubicBezTo>
                  <a:pt x="33238" y="438835"/>
                  <a:pt x="32760" y="435492"/>
                  <a:pt x="34194" y="432149"/>
                </a:cubicBezTo>
                <a:cubicBezTo>
                  <a:pt x="35150" y="428807"/>
                  <a:pt x="37541" y="425942"/>
                  <a:pt x="40410" y="424509"/>
                </a:cubicBezTo>
                <a:lnTo>
                  <a:pt x="74836" y="407796"/>
                </a:lnTo>
                <a:cubicBezTo>
                  <a:pt x="81052" y="404931"/>
                  <a:pt x="88702" y="407319"/>
                  <a:pt x="91571" y="413049"/>
                </a:cubicBezTo>
                <a:cubicBezTo>
                  <a:pt x="133169" y="488018"/>
                  <a:pt x="212540" y="534815"/>
                  <a:pt x="298127" y="534815"/>
                </a:cubicBezTo>
                <a:cubicBezTo>
                  <a:pt x="428181" y="534815"/>
                  <a:pt x="534328" y="429284"/>
                  <a:pt x="534328" y="299401"/>
                </a:cubicBezTo>
                <a:cubicBezTo>
                  <a:pt x="534328" y="169517"/>
                  <a:pt x="428181" y="63509"/>
                  <a:pt x="298127" y="63509"/>
                </a:cubicBezTo>
                <a:cubicBezTo>
                  <a:pt x="242185" y="63509"/>
                  <a:pt x="187677" y="83565"/>
                  <a:pt x="145123" y="120333"/>
                </a:cubicBezTo>
                <a:lnTo>
                  <a:pt x="200587" y="142299"/>
                </a:lnTo>
                <a:cubicBezTo>
                  <a:pt x="204890" y="144209"/>
                  <a:pt x="207759" y="148029"/>
                  <a:pt x="208237" y="152327"/>
                </a:cubicBezTo>
                <a:cubicBezTo>
                  <a:pt x="208715" y="157102"/>
                  <a:pt x="207281" y="161399"/>
                  <a:pt x="203456" y="164265"/>
                </a:cubicBezTo>
                <a:lnTo>
                  <a:pt x="48060" y="285553"/>
                </a:lnTo>
                <a:cubicBezTo>
                  <a:pt x="44235" y="288418"/>
                  <a:pt x="39454" y="289373"/>
                  <a:pt x="35150" y="287463"/>
                </a:cubicBezTo>
                <a:cubicBezTo>
                  <a:pt x="31325" y="285553"/>
                  <a:pt x="27978" y="281733"/>
                  <a:pt x="27500" y="277435"/>
                </a:cubicBezTo>
                <a:lnTo>
                  <a:pt x="246" y="82132"/>
                </a:lnTo>
                <a:cubicBezTo>
                  <a:pt x="-710" y="77835"/>
                  <a:pt x="1203" y="73060"/>
                  <a:pt x="4550" y="70194"/>
                </a:cubicBezTo>
                <a:cubicBezTo>
                  <a:pt x="8375" y="67807"/>
                  <a:pt x="13156" y="66852"/>
                  <a:pt x="17459" y="68762"/>
                </a:cubicBezTo>
                <a:lnTo>
                  <a:pt x="80574" y="94070"/>
                </a:lnTo>
                <a:cubicBezTo>
                  <a:pt x="137472" y="33426"/>
                  <a:pt x="214931" y="0"/>
                  <a:pt x="298127" y="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name="AutoShape 12" id="12"/>
          <p:cNvSpPr/>
          <p:nvPr/>
        </p:nvSpPr>
        <p:spPr>
          <a:xfrm rot="0">
            <a:off x="7274660" y="4178300"/>
            <a:ext cx="665795" cy="665791"/>
          </a:xfrm>
          <a:prstGeom prst="ellipse">
            <a:avLst/>
          </a:prstGeom>
          <a:solidFill>
            <a:schemeClr val="accent1">
              <a:alpha val="100000"/>
            </a:schemeClr>
          </a:solidFill>
          <a:ln w="28575">
            <a:solidFill>
              <a:schemeClr val="accent1">
                <a:lumMod val="60000"/>
                <a:lumMod val="40000"/>
                <a:alpha val="100000"/>
              </a:schemeClr>
            </a:solidFill>
            <a:prstDash val="solid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name="Freeform 13" id="13"/>
          <p:cNvSpPr/>
          <p:nvPr/>
        </p:nvSpPr>
        <p:spPr>
          <a:xfrm rot="0">
            <a:off x="7454500" y="4363773"/>
            <a:ext cx="306115" cy="294843"/>
          </a:xfrm>
          <a:custGeom>
            <a:avLst/>
            <a:gdLst/>
            <a:ahLst/>
            <a:cxnLst/>
            <a:rect r="r" b="b" t="t" l="l"/>
            <a:pathLst>
              <a:path h="606722" w="582235">
                <a:moveTo>
                  <a:pt x="0" y="404481"/>
                </a:moveTo>
                <a:lnTo>
                  <a:pt x="101261" y="404481"/>
                </a:lnTo>
                <a:lnTo>
                  <a:pt x="101261" y="606722"/>
                </a:lnTo>
                <a:lnTo>
                  <a:pt x="0" y="606722"/>
                </a:lnTo>
                <a:close/>
                <a:moveTo>
                  <a:pt x="151927" y="328623"/>
                </a:moveTo>
                <a:lnTo>
                  <a:pt x="253188" y="328623"/>
                </a:lnTo>
                <a:lnTo>
                  <a:pt x="253188" y="606722"/>
                </a:lnTo>
                <a:lnTo>
                  <a:pt x="151927" y="606722"/>
                </a:lnTo>
                <a:close/>
                <a:moveTo>
                  <a:pt x="303855" y="252766"/>
                </a:moveTo>
                <a:lnTo>
                  <a:pt x="405046" y="252766"/>
                </a:lnTo>
                <a:lnTo>
                  <a:pt x="405046" y="606722"/>
                </a:lnTo>
                <a:lnTo>
                  <a:pt x="303855" y="606722"/>
                </a:lnTo>
                <a:close/>
                <a:moveTo>
                  <a:pt x="455711" y="202241"/>
                </a:moveTo>
                <a:lnTo>
                  <a:pt x="556972" y="202241"/>
                </a:lnTo>
                <a:lnTo>
                  <a:pt x="556972" y="606722"/>
                </a:lnTo>
                <a:lnTo>
                  <a:pt x="455711" y="606722"/>
                </a:lnTo>
                <a:close/>
                <a:moveTo>
                  <a:pt x="455697" y="0"/>
                </a:moveTo>
                <a:lnTo>
                  <a:pt x="556785" y="0"/>
                </a:lnTo>
                <a:lnTo>
                  <a:pt x="556874" y="0"/>
                </a:lnTo>
                <a:lnTo>
                  <a:pt x="556963" y="0"/>
                </a:lnTo>
                <a:cubicBezTo>
                  <a:pt x="557230" y="0"/>
                  <a:pt x="557408" y="0"/>
                  <a:pt x="557675" y="0"/>
                </a:cubicBezTo>
                <a:cubicBezTo>
                  <a:pt x="558298" y="89"/>
                  <a:pt x="558832" y="89"/>
                  <a:pt x="559366" y="89"/>
                </a:cubicBezTo>
                <a:cubicBezTo>
                  <a:pt x="559811" y="178"/>
                  <a:pt x="560256" y="267"/>
                  <a:pt x="560611" y="267"/>
                </a:cubicBezTo>
                <a:cubicBezTo>
                  <a:pt x="561056" y="356"/>
                  <a:pt x="561412" y="444"/>
                  <a:pt x="561857" y="444"/>
                </a:cubicBezTo>
                <a:cubicBezTo>
                  <a:pt x="562302" y="533"/>
                  <a:pt x="562747" y="711"/>
                  <a:pt x="563192" y="800"/>
                </a:cubicBezTo>
                <a:cubicBezTo>
                  <a:pt x="563548" y="889"/>
                  <a:pt x="563904" y="978"/>
                  <a:pt x="564171" y="1067"/>
                </a:cubicBezTo>
                <a:cubicBezTo>
                  <a:pt x="564616" y="1156"/>
                  <a:pt x="565061" y="1333"/>
                  <a:pt x="565506" y="1511"/>
                </a:cubicBezTo>
                <a:cubicBezTo>
                  <a:pt x="565862" y="1600"/>
                  <a:pt x="566218" y="1778"/>
                  <a:pt x="566574" y="1867"/>
                </a:cubicBezTo>
                <a:cubicBezTo>
                  <a:pt x="566929" y="2044"/>
                  <a:pt x="567285" y="2222"/>
                  <a:pt x="567730" y="2400"/>
                </a:cubicBezTo>
                <a:cubicBezTo>
                  <a:pt x="568086" y="2578"/>
                  <a:pt x="568442" y="2755"/>
                  <a:pt x="568798" y="2933"/>
                </a:cubicBezTo>
                <a:cubicBezTo>
                  <a:pt x="569154" y="3111"/>
                  <a:pt x="569421" y="3289"/>
                  <a:pt x="569777" y="3467"/>
                </a:cubicBezTo>
                <a:cubicBezTo>
                  <a:pt x="570133" y="3733"/>
                  <a:pt x="570578" y="4000"/>
                  <a:pt x="570934" y="4178"/>
                </a:cubicBezTo>
                <a:cubicBezTo>
                  <a:pt x="571201" y="4444"/>
                  <a:pt x="571557" y="4622"/>
                  <a:pt x="571824" y="4800"/>
                </a:cubicBezTo>
                <a:cubicBezTo>
                  <a:pt x="572180" y="5155"/>
                  <a:pt x="572536" y="5422"/>
                  <a:pt x="572891" y="5689"/>
                </a:cubicBezTo>
                <a:cubicBezTo>
                  <a:pt x="573247" y="5955"/>
                  <a:pt x="573514" y="6222"/>
                  <a:pt x="573781" y="6489"/>
                </a:cubicBezTo>
                <a:cubicBezTo>
                  <a:pt x="574137" y="6755"/>
                  <a:pt x="574493" y="7022"/>
                  <a:pt x="574760" y="7289"/>
                </a:cubicBezTo>
                <a:cubicBezTo>
                  <a:pt x="575205" y="7733"/>
                  <a:pt x="575561" y="8178"/>
                  <a:pt x="575917" y="8533"/>
                </a:cubicBezTo>
                <a:cubicBezTo>
                  <a:pt x="576095" y="8711"/>
                  <a:pt x="576273" y="8889"/>
                  <a:pt x="576451" y="9066"/>
                </a:cubicBezTo>
                <a:cubicBezTo>
                  <a:pt x="576451" y="9155"/>
                  <a:pt x="576451" y="9155"/>
                  <a:pt x="576451" y="9155"/>
                </a:cubicBezTo>
                <a:cubicBezTo>
                  <a:pt x="576985" y="9777"/>
                  <a:pt x="577519" y="10489"/>
                  <a:pt x="577964" y="11200"/>
                </a:cubicBezTo>
                <a:cubicBezTo>
                  <a:pt x="577964" y="11200"/>
                  <a:pt x="578053" y="11289"/>
                  <a:pt x="578053" y="11289"/>
                </a:cubicBezTo>
                <a:cubicBezTo>
                  <a:pt x="578498" y="12000"/>
                  <a:pt x="578854" y="12622"/>
                  <a:pt x="579209" y="13244"/>
                </a:cubicBezTo>
                <a:cubicBezTo>
                  <a:pt x="579387" y="13600"/>
                  <a:pt x="579565" y="13955"/>
                  <a:pt x="579743" y="14222"/>
                </a:cubicBezTo>
                <a:cubicBezTo>
                  <a:pt x="579921" y="14666"/>
                  <a:pt x="580099" y="15111"/>
                  <a:pt x="580277" y="15555"/>
                </a:cubicBezTo>
                <a:cubicBezTo>
                  <a:pt x="580455" y="15911"/>
                  <a:pt x="580633" y="16266"/>
                  <a:pt x="580722" y="16711"/>
                </a:cubicBezTo>
                <a:cubicBezTo>
                  <a:pt x="580900" y="17066"/>
                  <a:pt x="581078" y="17422"/>
                  <a:pt x="581167" y="17866"/>
                </a:cubicBezTo>
                <a:cubicBezTo>
                  <a:pt x="581256" y="18311"/>
                  <a:pt x="581434" y="18755"/>
                  <a:pt x="581523" y="19199"/>
                </a:cubicBezTo>
                <a:cubicBezTo>
                  <a:pt x="581612" y="19555"/>
                  <a:pt x="581701" y="19910"/>
                  <a:pt x="581790" y="20266"/>
                </a:cubicBezTo>
                <a:cubicBezTo>
                  <a:pt x="581879" y="20977"/>
                  <a:pt x="582057" y="21777"/>
                  <a:pt x="582146" y="22488"/>
                </a:cubicBezTo>
                <a:cubicBezTo>
                  <a:pt x="582146" y="22577"/>
                  <a:pt x="582146" y="22666"/>
                  <a:pt x="582146" y="22666"/>
                </a:cubicBezTo>
                <a:cubicBezTo>
                  <a:pt x="582235" y="23555"/>
                  <a:pt x="582235" y="24355"/>
                  <a:pt x="582235" y="25244"/>
                </a:cubicBezTo>
                <a:lnTo>
                  <a:pt x="582235" y="126396"/>
                </a:lnTo>
                <a:cubicBezTo>
                  <a:pt x="582235" y="140351"/>
                  <a:pt x="570934" y="151728"/>
                  <a:pt x="556963" y="151728"/>
                </a:cubicBezTo>
                <a:cubicBezTo>
                  <a:pt x="542992" y="151728"/>
                  <a:pt x="531691" y="140351"/>
                  <a:pt x="531691" y="126396"/>
                </a:cubicBezTo>
                <a:lnTo>
                  <a:pt x="531691" y="79286"/>
                </a:lnTo>
                <a:lnTo>
                  <a:pt x="421260" y="171106"/>
                </a:lnTo>
                <a:cubicBezTo>
                  <a:pt x="410582" y="180083"/>
                  <a:pt x="394564" y="178572"/>
                  <a:pt x="385666" y="167906"/>
                </a:cubicBezTo>
                <a:cubicBezTo>
                  <a:pt x="376678" y="157150"/>
                  <a:pt x="378191" y="141240"/>
                  <a:pt x="388869" y="132262"/>
                </a:cubicBezTo>
                <a:lnTo>
                  <a:pt x="487020" y="50576"/>
                </a:lnTo>
                <a:lnTo>
                  <a:pt x="455697" y="50576"/>
                </a:lnTo>
                <a:cubicBezTo>
                  <a:pt x="441727" y="50576"/>
                  <a:pt x="430425" y="39288"/>
                  <a:pt x="430425" y="25244"/>
                </a:cubicBezTo>
                <a:cubicBezTo>
                  <a:pt x="430425" y="11289"/>
                  <a:pt x="441727" y="0"/>
                  <a:pt x="455697" y="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name="AutoShape 14" id="14"/>
          <p:cNvSpPr/>
          <p:nvPr/>
        </p:nvSpPr>
        <p:spPr>
          <a:xfrm rot="0">
            <a:off x="747336" y="2402205"/>
            <a:ext cx="2553871" cy="1020362"/>
          </a:xfrm>
          <a:prstGeom prst="rect">
            <a:avLst/>
          </a:prstGeom>
        </p:spPr>
        <p:txBody>
          <a:bodyPr anchor="t" rtlCol="false" tIns="45720" lIns="91440" bIns="45720" rIns="91440" anchorCtr="false" wrap="square">
            <a:noAutofit/>
          </a:bodyPr>
          <a:lstStyle/>
          <a:p>
            <a:pPr algn="r">
              <a:lnSpc>
                <a:spcPct val="150000"/>
              </a:lnSpc>
              <a:spcBef>
                <a:spcPts val="270"/>
              </a:spcBef>
              <a:defRPr/>
            </a:pPr>
            <a:r>
              <a:rPr lang="en-US" sz="1350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该企业制定了全面的数字化转型战略，明确了转型目标、路径和实施计划。</a:t>
            </a:r>
            <a:endParaRPr lang="en-US" sz="1100"/>
          </a:p>
        </p:txBody>
      </p:sp>
      <p:sp>
        <p:nvSpPr>
          <p:cNvPr name="AutoShape 15" id="15"/>
          <p:cNvSpPr/>
          <p:nvPr/>
        </p:nvSpPr>
        <p:spPr>
          <a:xfrm rot="0">
            <a:off x="747336" y="2037683"/>
            <a:ext cx="2553871" cy="422629"/>
          </a:xfrm>
          <a:prstGeom prst="rect">
            <a:avLst/>
          </a:prstGeom>
        </p:spPr>
        <p:txBody>
          <a:bodyPr anchor="t" rtlCol="false" tIns="45720" lIns="91440" bIns="45720" rIns="91440" anchorCtr="false" wrap="square">
            <a:noAutofit/>
          </a:bodyPr>
          <a:lstStyle/>
          <a:p>
            <a:pPr algn="r">
              <a:spcBef>
                <a:spcPts val="270"/>
              </a:spcBef>
              <a:defRPr/>
            </a:pPr>
            <a:r>
              <a:rPr lang="en-US" b="true" sz="1575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数字化转型战略规划</a:t>
            </a:r>
            <a:endParaRPr lang="en-US" sz="1100"/>
          </a:p>
        </p:txBody>
      </p:sp>
      <p:sp>
        <p:nvSpPr>
          <p:cNvPr name="AutoShape 16" id="16"/>
          <p:cNvSpPr/>
          <p:nvPr/>
        </p:nvSpPr>
        <p:spPr>
          <a:xfrm rot="0">
            <a:off x="1940528" y="5092530"/>
            <a:ext cx="2552700" cy="891876"/>
          </a:xfrm>
          <a:prstGeom prst="rect">
            <a:avLst/>
          </a:prstGeom>
        </p:spPr>
        <p:txBody>
          <a:bodyPr anchor="t" rtlCol="false" tIns="45720" lIns="91440" bIns="45720" rIns="91440" anchorCtr="false" wrap="square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1350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鼓励内部创新，设立创新基金，支持员工开展数字化创新项目。</a:t>
            </a:r>
            <a:endParaRPr lang="en-US" sz="1100"/>
          </a:p>
        </p:txBody>
      </p:sp>
      <p:sp>
        <p:nvSpPr>
          <p:cNvPr name="AutoShape 17" id="17"/>
          <p:cNvSpPr/>
          <p:nvPr/>
        </p:nvSpPr>
        <p:spPr>
          <a:xfrm rot="0">
            <a:off x="1940528" y="4661950"/>
            <a:ext cx="2084356" cy="403578"/>
          </a:xfrm>
          <a:prstGeom prst="rect">
            <a:avLst/>
          </a:prstGeom>
        </p:spPr>
        <p:txBody>
          <a:bodyPr anchor="t" rtlCol="false" tIns="45720" lIns="91440" bIns="45720" rIns="91440" anchorCtr="false" wrap="square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b="true" sz="1575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创新驱动</a:t>
            </a:r>
            <a:endParaRPr lang="en-US" sz="1100"/>
          </a:p>
        </p:txBody>
      </p:sp>
      <p:sp>
        <p:nvSpPr>
          <p:cNvPr name="AutoShape 18" id="18"/>
          <p:cNvSpPr/>
          <p:nvPr/>
        </p:nvSpPr>
        <p:spPr>
          <a:xfrm rot="0">
            <a:off x="8872233" y="2402205"/>
            <a:ext cx="2552700" cy="1082789"/>
          </a:xfrm>
          <a:prstGeom prst="rect">
            <a:avLst/>
          </a:prstGeom>
        </p:spPr>
        <p:txBody>
          <a:bodyPr anchor="t" rtlCol="false" tIns="45720" lIns="91440" bIns="45720" rIns="91440" anchorCtr="false" wrap="square">
            <a:noAutofit/>
          </a:bodyPr>
          <a:lstStyle/>
          <a:p>
            <a:pPr algn="l">
              <a:lnSpc>
                <a:spcPct val="150000"/>
              </a:lnSpc>
              <a:spcBef>
                <a:spcPts val="270"/>
              </a:spcBef>
              <a:defRPr/>
            </a:pPr>
            <a:r>
              <a:rPr lang="en-US" sz="1350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积极寻求与外部合作伙伴的合作，共同探索数字化业务模式和市场机会。</a:t>
            </a:r>
            <a:endParaRPr lang="en-US" sz="1100"/>
          </a:p>
        </p:txBody>
      </p:sp>
      <p:sp>
        <p:nvSpPr>
          <p:cNvPr name="AutoShape 19" id="19"/>
          <p:cNvSpPr/>
          <p:nvPr/>
        </p:nvSpPr>
        <p:spPr>
          <a:xfrm rot="0">
            <a:off x="8872233" y="2037683"/>
            <a:ext cx="2569478" cy="441680"/>
          </a:xfrm>
          <a:prstGeom prst="rect">
            <a:avLst/>
          </a:prstGeom>
        </p:spPr>
        <p:txBody>
          <a:bodyPr anchor="t" rtlCol="false" tIns="45720" lIns="91440" bIns="45720" rIns="91440" anchorCtr="false" wrap="square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b="true" sz="1575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跨界合作</a:t>
            </a:r>
            <a:endParaRPr lang="en-US" sz="1100"/>
          </a:p>
        </p:txBody>
      </p:sp>
      <p:sp>
        <p:nvSpPr>
          <p:cNvPr name="AutoShape 20" id="20"/>
          <p:cNvSpPr/>
          <p:nvPr/>
        </p:nvSpPr>
        <p:spPr>
          <a:xfrm rot="0">
            <a:off x="7814024" y="5112856"/>
            <a:ext cx="2552700" cy="933977"/>
          </a:xfrm>
          <a:prstGeom prst="rect">
            <a:avLst/>
          </a:prstGeom>
        </p:spPr>
        <p:txBody>
          <a:bodyPr anchor="t" rtlCol="false" tIns="45720" lIns="91440" bIns="45720" rIns="91440" anchorCtr="false" wrap="square">
            <a:noAutofit/>
          </a:bodyPr>
          <a:lstStyle/>
          <a:p>
            <a:pPr algn="r">
              <a:lnSpc>
                <a:spcPct val="150000"/>
              </a:lnSpc>
              <a:spcBef>
                <a:spcPts val="270"/>
              </a:spcBef>
              <a:defRPr/>
            </a:pPr>
            <a:r>
              <a:rPr lang="en-US" sz="1350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通过数据分析，优化业务流程，提高决策效率和准确性。</a:t>
            </a:r>
            <a:endParaRPr lang="en-US" sz="1100"/>
          </a:p>
        </p:txBody>
      </p:sp>
      <p:sp>
        <p:nvSpPr>
          <p:cNvPr name="AutoShape 21" id="21"/>
          <p:cNvSpPr/>
          <p:nvPr/>
        </p:nvSpPr>
        <p:spPr>
          <a:xfrm rot="0">
            <a:off x="8314658" y="4661950"/>
            <a:ext cx="2084356" cy="422629"/>
          </a:xfrm>
          <a:prstGeom prst="rect">
            <a:avLst/>
          </a:prstGeom>
        </p:spPr>
        <p:txBody>
          <a:bodyPr anchor="t" rtlCol="false" tIns="45720" lIns="91440" bIns="45720" rIns="91440" anchorCtr="false" wrap="square">
            <a:noAutofit/>
          </a:bodyPr>
          <a:lstStyle/>
          <a:p>
            <a:pPr algn="r">
              <a:lnSpc>
                <a:spcPct val="120000"/>
              </a:lnSpc>
              <a:defRPr/>
            </a:pPr>
            <a:r>
              <a:rPr lang="en-US" b="true" sz="1575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数据驱动决策</a:t>
            </a:r>
            <a:endParaRPr lang="en-US" sz="1100"/>
          </a:p>
        </p:txBody>
      </p:sp>
      <p:grpSp>
        <p:nvGrpSpPr>
          <p:cNvPr name="Group 22" id="22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name="AutoShape 23" id="23"/>
            <p:cNvSpPr/>
            <p:nvPr/>
          </p:nvSpPr>
          <p:spPr>
            <a:xfrm rot="0"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4" id="24"/>
            <p:cNvSpPr/>
            <p:nvPr/>
          </p:nvSpPr>
          <p:spPr>
            <a:xfrm rot="0"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5" id="25"/>
            <p:cNvSpPr/>
            <p:nvPr/>
          </p:nvSpPr>
          <p:spPr>
            <a:xfrm rot="0"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6" id="26"/>
            <p:cNvSpPr/>
            <p:nvPr/>
          </p:nvSpPr>
          <p:spPr>
            <a:xfrm rot="0"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7" id="27"/>
            <p:cNvSpPr/>
            <p:nvPr/>
          </p:nvSpPr>
          <p:spPr>
            <a:xfrm rot="0"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8" id="28"/>
            <p:cNvSpPr/>
            <p:nvPr/>
          </p:nvSpPr>
          <p:spPr>
            <a:xfrm rot="0"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9" id="29"/>
            <p:cNvSpPr/>
            <p:nvPr/>
          </p:nvSpPr>
          <p:spPr>
            <a:xfrm rot="0"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0" id="30"/>
            <p:cNvSpPr/>
            <p:nvPr/>
          </p:nvSpPr>
          <p:spPr>
            <a:xfrm rot="0"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1" id="31"/>
            <p:cNvSpPr/>
            <p:nvPr/>
          </p:nvSpPr>
          <p:spPr>
            <a:xfrm rot="0"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2" id="32"/>
            <p:cNvSpPr/>
            <p:nvPr/>
          </p:nvSpPr>
          <p:spPr>
            <a:xfrm rot="0"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3" id="33"/>
            <p:cNvSpPr/>
            <p:nvPr/>
          </p:nvSpPr>
          <p:spPr>
            <a:xfrm rot="0"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4" id="34"/>
            <p:cNvSpPr/>
            <p:nvPr/>
          </p:nvSpPr>
          <p:spPr>
            <a:xfrm rot="0"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5" id="35"/>
            <p:cNvSpPr/>
            <p:nvPr/>
          </p:nvSpPr>
          <p:spPr>
            <a:xfrm rot="0"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6" id="36"/>
            <p:cNvSpPr/>
            <p:nvPr/>
          </p:nvSpPr>
          <p:spPr>
            <a:xfrm rot="0"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7" id="37"/>
            <p:cNvSpPr/>
            <p:nvPr/>
          </p:nvSpPr>
          <p:spPr>
            <a:xfrm rot="0"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8" id="38"/>
            <p:cNvSpPr/>
            <p:nvPr/>
          </p:nvSpPr>
          <p:spPr>
            <a:xfrm rot="0"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9" id="39"/>
            <p:cNvSpPr/>
            <p:nvPr/>
          </p:nvSpPr>
          <p:spPr>
            <a:xfrm rot="0"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40" id="40"/>
            <p:cNvSpPr/>
            <p:nvPr/>
          </p:nvSpPr>
          <p:spPr>
            <a:xfrm rot="0"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41" id="41"/>
            <p:cNvSpPr/>
            <p:nvPr/>
          </p:nvSpPr>
          <p:spPr>
            <a:xfrm rot="0"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42" id="42"/>
            <p:cNvSpPr/>
            <p:nvPr/>
          </p:nvSpPr>
          <p:spPr>
            <a:xfrm rot="0"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TextBox 43" id="43"/>
            <p:cNvSpPr txBox="true"/>
            <p:nvPr/>
          </p:nvSpPr>
          <p:spPr>
            <a:xfrm rot="0">
              <a:off x="1094842" y="93878"/>
              <a:ext cx="10001250" cy="914400"/>
            </a:xfrm>
            <a:prstGeom prst="rect">
              <a:avLst/>
            </a:prstGeom>
          </p:spPr>
          <p:txBody>
            <a:bodyPr anchor="t" rtlCol="false" lIns="123825" rIns="57150" tIns="123825" bIns="123825" anchorCtr="false" vert="horz"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b="true" sz="3000">
                  <a:solidFill>
                    <a:schemeClr val="accent1"/>
                  </a:solidFill>
                  <a:latin typeface="Microsoft Yahei"/>
                  <a:ea typeface="Microsoft Yahei"/>
                  <a:cs typeface="Microsoft Yahei"/>
                </a:rPr>
                <a:t>某企业数字化转型的成功经验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/>
          <a:srcRect l="10370" r="10370"/>
          <a:stretch>
            <a:fillRect/>
          </a:stretch>
        </p:blipFill>
        <p:spPr>
          <a:xfrm rot="0">
            <a:off x="6416218" y="1873250"/>
            <a:ext cx="2285143" cy="243967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/>
          <a:srcRect l="12863" r="12863"/>
          <a:stretch>
            <a:fillRect/>
          </a:stretch>
        </p:blipFill>
        <p:spPr>
          <a:xfrm rot="0">
            <a:off x="705451" y="1873250"/>
            <a:ext cx="2286000" cy="2308332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5"/>
          <a:srcRect l="26841" r="26841"/>
          <a:stretch>
            <a:fillRect/>
          </a:stretch>
        </p:blipFill>
        <p:spPr>
          <a:xfrm rot="0">
            <a:off x="9265251" y="1892300"/>
            <a:ext cx="2271183" cy="242062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/>
          <a:srcRect l="14401" r="14401" t="0"/>
          <a:stretch>
            <a:fillRect/>
          </a:stretch>
        </p:blipFill>
        <p:spPr>
          <a:xfrm rot="0">
            <a:off x="3571418" y="1892300"/>
            <a:ext cx="2266949" cy="242062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6416218" y="3460761"/>
            <a:ext cx="2285143" cy="745998"/>
            <a:chOff x="6416218" y="3460761"/>
            <a:chExt cx="2285143" cy="745998"/>
          </a:xfrm>
        </p:grpSpPr>
        <p:sp>
          <p:nvSpPr>
            <p:cNvPr name="AutoShape 7" id="7"/>
            <p:cNvSpPr/>
            <p:nvPr/>
          </p:nvSpPr>
          <p:spPr>
            <a:xfrm rot="0">
              <a:off x="6416218" y="3460761"/>
              <a:ext cx="2285143" cy="745998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grpSp>
        <p:nvGrpSpPr>
          <p:cNvPr name="Group 8" id="8"/>
          <p:cNvGrpSpPr/>
          <p:nvPr/>
        </p:nvGrpSpPr>
        <p:grpSpPr>
          <a:xfrm>
            <a:off x="6416218" y="4197615"/>
            <a:ext cx="2288381" cy="2112169"/>
            <a:chOff x="6416218" y="4197615"/>
            <a:chExt cx="2288381" cy="2112169"/>
          </a:xfrm>
        </p:grpSpPr>
        <p:sp>
          <p:nvSpPr>
            <p:cNvPr name="AutoShape 9" id="9"/>
            <p:cNvSpPr/>
            <p:nvPr/>
          </p:nvSpPr>
          <p:spPr>
            <a:xfrm rot="0">
              <a:off x="6416218" y="4197615"/>
              <a:ext cx="2288381" cy="2112169"/>
            </a:xfrm>
            <a:prstGeom prst="rect">
              <a:avLst/>
            </a:prstGeom>
            <a:solidFill>
              <a:schemeClr val="accent1">
                <a:lumMod val="50000"/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grpSp>
        <p:nvGrpSpPr>
          <p:cNvPr name="Group 10" id="10"/>
          <p:cNvGrpSpPr/>
          <p:nvPr/>
        </p:nvGrpSpPr>
        <p:grpSpPr>
          <a:xfrm>
            <a:off x="3571418" y="3460761"/>
            <a:ext cx="2285429" cy="852159"/>
            <a:chOff x="3571418" y="3460761"/>
            <a:chExt cx="2285429" cy="852159"/>
          </a:xfrm>
        </p:grpSpPr>
        <p:sp>
          <p:nvSpPr>
            <p:cNvPr name="AutoShape 11" id="11"/>
            <p:cNvSpPr/>
            <p:nvPr/>
          </p:nvSpPr>
          <p:spPr>
            <a:xfrm rot="0">
              <a:off x="3571418" y="3460761"/>
              <a:ext cx="2285429" cy="852159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grpSp>
        <p:nvGrpSpPr>
          <p:cNvPr name="Group 12" id="12"/>
          <p:cNvGrpSpPr/>
          <p:nvPr/>
        </p:nvGrpSpPr>
        <p:grpSpPr>
          <a:xfrm>
            <a:off x="3571418" y="4206759"/>
            <a:ext cx="2288096" cy="2103025"/>
            <a:chOff x="3571418" y="4206759"/>
            <a:chExt cx="2288096" cy="2103025"/>
          </a:xfrm>
        </p:grpSpPr>
        <p:sp>
          <p:nvSpPr>
            <p:cNvPr name="AutoShape 13" id="13"/>
            <p:cNvSpPr/>
            <p:nvPr/>
          </p:nvSpPr>
          <p:spPr>
            <a:xfrm rot="0">
              <a:off x="3571418" y="4206759"/>
              <a:ext cx="2288096" cy="2103025"/>
            </a:xfrm>
            <a:prstGeom prst="rect">
              <a:avLst/>
            </a:prstGeom>
            <a:solidFill>
              <a:schemeClr val="accent1">
                <a:lumMod val="50000"/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grpSp>
        <p:nvGrpSpPr>
          <p:cNvPr name="Group 14" id="14"/>
          <p:cNvGrpSpPr/>
          <p:nvPr/>
        </p:nvGrpSpPr>
        <p:grpSpPr>
          <a:xfrm>
            <a:off x="9265251" y="3460761"/>
            <a:ext cx="2286000" cy="745998"/>
            <a:chOff x="9265251" y="3460761"/>
            <a:chExt cx="2286000" cy="745998"/>
          </a:xfrm>
        </p:grpSpPr>
        <p:sp>
          <p:nvSpPr>
            <p:cNvPr name="AutoShape 15" id="15"/>
            <p:cNvSpPr/>
            <p:nvPr/>
          </p:nvSpPr>
          <p:spPr>
            <a:xfrm rot="0">
              <a:off x="9265251" y="3460761"/>
              <a:ext cx="2286000" cy="745998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grpSp>
        <p:nvGrpSpPr>
          <p:cNvPr name="Group 16" id="16"/>
          <p:cNvGrpSpPr/>
          <p:nvPr/>
        </p:nvGrpSpPr>
        <p:grpSpPr>
          <a:xfrm>
            <a:off x="9265251" y="4204473"/>
            <a:ext cx="2286000" cy="2105311"/>
            <a:chOff x="9265251" y="4204473"/>
            <a:chExt cx="2286000" cy="2105311"/>
          </a:xfrm>
        </p:grpSpPr>
        <p:sp>
          <p:nvSpPr>
            <p:cNvPr name="AutoShape 17" id="17"/>
            <p:cNvSpPr/>
            <p:nvPr/>
          </p:nvSpPr>
          <p:spPr>
            <a:xfrm rot="0">
              <a:off x="9265251" y="4204473"/>
              <a:ext cx="2286000" cy="2105311"/>
            </a:xfrm>
            <a:prstGeom prst="rect">
              <a:avLst/>
            </a:prstGeom>
            <a:solidFill>
              <a:schemeClr val="accent1">
                <a:lumMod val="50000"/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grpSp>
        <p:nvGrpSpPr>
          <p:cNvPr name="Group 18" id="18"/>
          <p:cNvGrpSpPr/>
          <p:nvPr/>
        </p:nvGrpSpPr>
        <p:grpSpPr>
          <a:xfrm>
            <a:off x="705451" y="3460761"/>
            <a:ext cx="2286000" cy="2849023"/>
            <a:chOff x="705451" y="3460761"/>
            <a:chExt cx="2286000" cy="2849023"/>
          </a:xfrm>
        </p:grpSpPr>
        <p:sp>
          <p:nvSpPr>
            <p:cNvPr name="AutoShape 19" id="19"/>
            <p:cNvSpPr/>
            <p:nvPr/>
          </p:nvSpPr>
          <p:spPr>
            <a:xfrm rot="0">
              <a:off x="705451" y="3460761"/>
              <a:ext cx="2286000" cy="883920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0" id="20"/>
            <p:cNvSpPr/>
            <p:nvPr/>
          </p:nvSpPr>
          <p:spPr>
            <a:xfrm rot="0">
              <a:off x="705451" y="4206759"/>
              <a:ext cx="2286000" cy="2103025"/>
            </a:xfrm>
            <a:prstGeom prst="rect">
              <a:avLst/>
            </a:prstGeom>
            <a:solidFill>
              <a:schemeClr val="accent1">
                <a:lumMod val="50000"/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grpSp>
        <p:nvGrpSpPr>
          <p:cNvPr name="Group 21" id="21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name="AutoShape 22" id="22"/>
            <p:cNvSpPr/>
            <p:nvPr/>
          </p:nvSpPr>
          <p:spPr>
            <a:xfrm rot="0"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3" id="23"/>
            <p:cNvSpPr/>
            <p:nvPr/>
          </p:nvSpPr>
          <p:spPr>
            <a:xfrm rot="0"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4" id="24"/>
            <p:cNvSpPr/>
            <p:nvPr/>
          </p:nvSpPr>
          <p:spPr>
            <a:xfrm rot="0"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5" id="25"/>
            <p:cNvSpPr/>
            <p:nvPr/>
          </p:nvSpPr>
          <p:spPr>
            <a:xfrm rot="0"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6" id="26"/>
            <p:cNvSpPr/>
            <p:nvPr/>
          </p:nvSpPr>
          <p:spPr>
            <a:xfrm rot="0"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7" id="27"/>
            <p:cNvSpPr/>
            <p:nvPr/>
          </p:nvSpPr>
          <p:spPr>
            <a:xfrm rot="0"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8" id="28"/>
            <p:cNvSpPr/>
            <p:nvPr/>
          </p:nvSpPr>
          <p:spPr>
            <a:xfrm rot="0"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9" id="29"/>
            <p:cNvSpPr/>
            <p:nvPr/>
          </p:nvSpPr>
          <p:spPr>
            <a:xfrm rot="0"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0" id="30"/>
            <p:cNvSpPr/>
            <p:nvPr/>
          </p:nvSpPr>
          <p:spPr>
            <a:xfrm rot="0"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1" id="31"/>
            <p:cNvSpPr/>
            <p:nvPr/>
          </p:nvSpPr>
          <p:spPr>
            <a:xfrm rot="0"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2" id="32"/>
            <p:cNvSpPr/>
            <p:nvPr/>
          </p:nvSpPr>
          <p:spPr>
            <a:xfrm rot="0"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3" id="33"/>
            <p:cNvSpPr/>
            <p:nvPr/>
          </p:nvSpPr>
          <p:spPr>
            <a:xfrm rot="0"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4" id="34"/>
            <p:cNvSpPr/>
            <p:nvPr/>
          </p:nvSpPr>
          <p:spPr>
            <a:xfrm rot="0"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5" id="35"/>
            <p:cNvSpPr/>
            <p:nvPr/>
          </p:nvSpPr>
          <p:spPr>
            <a:xfrm rot="0"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6" id="36"/>
            <p:cNvSpPr/>
            <p:nvPr/>
          </p:nvSpPr>
          <p:spPr>
            <a:xfrm rot="0"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7" id="37"/>
            <p:cNvSpPr/>
            <p:nvPr/>
          </p:nvSpPr>
          <p:spPr>
            <a:xfrm rot="0"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8" id="38"/>
            <p:cNvSpPr/>
            <p:nvPr/>
          </p:nvSpPr>
          <p:spPr>
            <a:xfrm rot="0"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9" id="39"/>
            <p:cNvSpPr/>
            <p:nvPr/>
          </p:nvSpPr>
          <p:spPr>
            <a:xfrm rot="0"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40" id="40"/>
            <p:cNvSpPr/>
            <p:nvPr/>
          </p:nvSpPr>
          <p:spPr>
            <a:xfrm rot="0"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41" id="41"/>
            <p:cNvSpPr/>
            <p:nvPr/>
          </p:nvSpPr>
          <p:spPr>
            <a:xfrm rot="0"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TextBox 42" id="42"/>
            <p:cNvSpPr txBox="true"/>
            <p:nvPr/>
          </p:nvSpPr>
          <p:spPr>
            <a:xfrm rot="0">
              <a:off x="1094842" y="93878"/>
              <a:ext cx="10001250" cy="914400"/>
            </a:xfrm>
            <a:prstGeom prst="rect">
              <a:avLst/>
            </a:prstGeom>
          </p:spPr>
          <p:txBody>
            <a:bodyPr anchor="t" rtlCol="false" lIns="123825" rIns="57150" tIns="123825" bIns="123825" anchorCtr="false" vert="horz"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b="true" sz="3000">
                  <a:solidFill>
                    <a:schemeClr val="accent1"/>
                  </a:solidFill>
                  <a:latin typeface="Microsoft Yahei"/>
                  <a:ea typeface="Microsoft Yahei"/>
                  <a:cs typeface="Microsoft Yahei"/>
                </a:rPr>
                <a:t>某企业信息技术培训的实践与效果</a:t>
              </a:r>
            </a:p>
          </p:txBody>
        </p:sp>
      </p:grpSp>
      <p:grpSp>
        <p:nvGrpSpPr>
          <p:cNvPr name="Group 43" id="43"/>
          <p:cNvGrpSpPr/>
          <p:nvPr/>
        </p:nvGrpSpPr>
        <p:grpSpPr>
          <a:xfrm>
            <a:off x="756455" y="4477571"/>
            <a:ext cx="2164942" cy="1552257"/>
            <a:chOff x="756455" y="4477571"/>
            <a:chExt cx="2164942" cy="1552257"/>
          </a:xfrm>
        </p:grpSpPr>
        <p:sp>
          <p:nvSpPr>
            <p:cNvPr name="TextBox 44" id="44"/>
            <p:cNvSpPr txBox="true"/>
            <p:nvPr/>
          </p:nvSpPr>
          <p:spPr>
            <a:xfrm rot="0">
              <a:off x="756455" y="4477571"/>
              <a:ext cx="2164942" cy="1552257"/>
            </a:xfrm>
            <a:prstGeom prst="rect">
              <a:avLst/>
            </a:prstGeom>
          </p:spPr>
          <p:txBody>
            <a:bodyPr anchor="ctr" rtlCol="false" lIns="66008" rIns="66008" tIns="33052" bIns="33052" anchorCtr="true" wrap="square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500">
                  <a:solidFill>
                    <a:srgbClr val="FFFDFD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根据企业战略和员工发展需求，进行培训需求分析，制定培训计划。</a:t>
              </a:r>
            </a:p>
          </p:txBody>
        </p:sp>
      </p:grpSp>
      <p:grpSp>
        <p:nvGrpSpPr>
          <p:cNvPr name="Group 45" id="45"/>
          <p:cNvGrpSpPr/>
          <p:nvPr/>
        </p:nvGrpSpPr>
        <p:grpSpPr>
          <a:xfrm>
            <a:off x="3628568" y="4477571"/>
            <a:ext cx="2164942" cy="1552257"/>
            <a:chOff x="3628568" y="4477571"/>
            <a:chExt cx="2164942" cy="1552257"/>
          </a:xfrm>
        </p:grpSpPr>
        <p:sp>
          <p:nvSpPr>
            <p:cNvPr name="TextBox 46" id="46"/>
            <p:cNvSpPr txBox="true"/>
            <p:nvPr/>
          </p:nvSpPr>
          <p:spPr>
            <a:xfrm rot="0">
              <a:off x="3628568" y="4477571"/>
              <a:ext cx="2164942" cy="1552257"/>
            </a:xfrm>
            <a:prstGeom prst="rect">
              <a:avLst/>
            </a:prstGeom>
          </p:spPr>
          <p:txBody>
            <a:bodyPr anchor="ctr" rtlCol="false" lIns="66008" rIns="66008" tIns="33052" bIns="33052" anchorCtr="true" wrap="square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500">
                  <a:solidFill>
                    <a:srgbClr val="FFFDFD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针对不同层次和岗位的员工，设计有针对性的信息技术培训课程。</a:t>
              </a:r>
            </a:p>
          </p:txBody>
        </p:sp>
      </p:grpSp>
      <p:grpSp>
        <p:nvGrpSpPr>
          <p:cNvPr name="Group 47" id="47"/>
          <p:cNvGrpSpPr/>
          <p:nvPr/>
        </p:nvGrpSpPr>
        <p:grpSpPr>
          <a:xfrm>
            <a:off x="6466794" y="4477571"/>
            <a:ext cx="2164942" cy="1552257"/>
            <a:chOff x="6466794" y="4477571"/>
            <a:chExt cx="2164942" cy="1552257"/>
          </a:xfrm>
        </p:grpSpPr>
        <p:sp>
          <p:nvSpPr>
            <p:cNvPr name="TextBox 48" id="48"/>
            <p:cNvSpPr txBox="true"/>
            <p:nvPr/>
          </p:nvSpPr>
          <p:spPr>
            <a:xfrm rot="0">
              <a:off x="6466794" y="4477571"/>
              <a:ext cx="2164942" cy="1552257"/>
            </a:xfrm>
            <a:prstGeom prst="rect">
              <a:avLst/>
            </a:prstGeom>
          </p:spPr>
          <p:txBody>
            <a:bodyPr anchor="ctr" rtlCol="false" lIns="66008" rIns="66008" tIns="33052" bIns="33052" anchorCtr="true" wrap="square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500">
                  <a:solidFill>
                    <a:srgbClr val="FFFDFD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采用线上、线下相结合的方式，灵活安排培训时间和地点，提高培训效果。</a:t>
              </a:r>
            </a:p>
          </p:txBody>
        </p:sp>
      </p:grpSp>
      <p:grpSp>
        <p:nvGrpSpPr>
          <p:cNvPr name="Group 49" id="49"/>
          <p:cNvGrpSpPr/>
          <p:nvPr/>
        </p:nvGrpSpPr>
        <p:grpSpPr>
          <a:xfrm>
            <a:off x="9318371" y="4477571"/>
            <a:ext cx="2164942" cy="1552257"/>
            <a:chOff x="9318371" y="4477571"/>
            <a:chExt cx="2164942" cy="1552257"/>
          </a:xfrm>
        </p:grpSpPr>
        <p:sp>
          <p:nvSpPr>
            <p:cNvPr name="TextBox 50" id="50"/>
            <p:cNvSpPr txBox="true"/>
            <p:nvPr/>
          </p:nvSpPr>
          <p:spPr>
            <a:xfrm rot="0">
              <a:off x="9318371" y="4477571"/>
              <a:ext cx="2164942" cy="1552257"/>
            </a:xfrm>
            <a:prstGeom prst="rect">
              <a:avLst/>
            </a:prstGeom>
          </p:spPr>
          <p:txBody>
            <a:bodyPr anchor="ctr" rtlCol="false" lIns="66008" rIns="66008" tIns="33052" bIns="33052" anchorCtr="true" wrap="square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500">
                  <a:solidFill>
                    <a:srgbClr val="FFFDFD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通过考试、问卷调查等方式，对培训效果进行评估，持续改进培训计划。</a:t>
              </a:r>
            </a:p>
          </p:txBody>
        </p:sp>
      </p:grpSp>
      <p:grpSp>
        <p:nvGrpSpPr>
          <p:cNvPr name="Group 51" id="51"/>
          <p:cNvGrpSpPr/>
          <p:nvPr/>
        </p:nvGrpSpPr>
        <p:grpSpPr>
          <a:xfrm>
            <a:off x="705451" y="3588593"/>
            <a:ext cx="2267763" cy="490334"/>
            <a:chOff x="705451" y="3588593"/>
            <a:chExt cx="2267763" cy="490334"/>
          </a:xfrm>
        </p:grpSpPr>
        <p:sp>
          <p:nvSpPr>
            <p:cNvPr name="TextBox 52" id="52"/>
            <p:cNvSpPr txBox="true"/>
            <p:nvPr/>
          </p:nvSpPr>
          <p:spPr>
            <a:xfrm rot="0">
              <a:off x="705451" y="3588593"/>
              <a:ext cx="2267763" cy="490334"/>
            </a:xfrm>
            <a:prstGeom prst="rect">
              <a:avLst/>
            </a:prstGeom>
          </p:spPr>
          <p:txBody>
            <a:bodyPr anchor="ctr" rtlCol="false" lIns="66008" rIns="66008" tIns="33052" bIns="33052" anchorCtr="true"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b="true" sz="2025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培训需求分析</a:t>
              </a:r>
            </a:p>
          </p:txBody>
        </p:sp>
      </p:grpSp>
      <p:grpSp>
        <p:nvGrpSpPr>
          <p:cNvPr name="Group 53" id="53"/>
          <p:cNvGrpSpPr/>
          <p:nvPr/>
        </p:nvGrpSpPr>
        <p:grpSpPr>
          <a:xfrm>
            <a:off x="3628568" y="3588593"/>
            <a:ext cx="2267763" cy="490334"/>
            <a:chOff x="3628568" y="3588593"/>
            <a:chExt cx="2267763" cy="490334"/>
          </a:xfrm>
        </p:grpSpPr>
        <p:sp>
          <p:nvSpPr>
            <p:cNvPr name="TextBox 54" id="54"/>
            <p:cNvSpPr txBox="true"/>
            <p:nvPr/>
          </p:nvSpPr>
          <p:spPr>
            <a:xfrm rot="0">
              <a:off x="3628568" y="3588593"/>
              <a:ext cx="2267763" cy="490334"/>
            </a:xfrm>
            <a:prstGeom prst="rect">
              <a:avLst/>
            </a:prstGeom>
          </p:spPr>
          <p:txBody>
            <a:bodyPr anchor="ctr" rtlCol="false" lIns="66008" rIns="66008" tIns="33052" bIns="33052" anchorCtr="true"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b="true" sz="2025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培训内容设计</a:t>
              </a:r>
            </a:p>
          </p:txBody>
        </p:sp>
      </p:grpSp>
      <p:grpSp>
        <p:nvGrpSpPr>
          <p:cNvPr name="Group 55" id="55"/>
          <p:cNvGrpSpPr/>
          <p:nvPr/>
        </p:nvGrpSpPr>
        <p:grpSpPr>
          <a:xfrm>
            <a:off x="6433598" y="3588593"/>
            <a:ext cx="2267763" cy="490334"/>
            <a:chOff x="6433598" y="3588593"/>
            <a:chExt cx="2267763" cy="490334"/>
          </a:xfrm>
        </p:grpSpPr>
        <p:sp>
          <p:nvSpPr>
            <p:cNvPr name="TextBox 56" id="56"/>
            <p:cNvSpPr txBox="true"/>
            <p:nvPr/>
          </p:nvSpPr>
          <p:spPr>
            <a:xfrm rot="0">
              <a:off x="6433598" y="3588593"/>
              <a:ext cx="2267763" cy="490334"/>
            </a:xfrm>
            <a:prstGeom prst="rect">
              <a:avLst/>
            </a:prstGeom>
          </p:spPr>
          <p:txBody>
            <a:bodyPr anchor="ctr" rtlCol="false" lIns="66008" rIns="66008" tIns="33052" bIns="33052" anchorCtr="true"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b="true" sz="2025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培训方式多样化</a:t>
              </a:r>
            </a:p>
          </p:txBody>
        </p:sp>
      </p:grpSp>
      <p:grpSp>
        <p:nvGrpSpPr>
          <p:cNvPr name="Group 57" id="57"/>
          <p:cNvGrpSpPr/>
          <p:nvPr/>
        </p:nvGrpSpPr>
        <p:grpSpPr>
          <a:xfrm>
            <a:off x="9265251" y="3588593"/>
            <a:ext cx="2267763" cy="490334"/>
            <a:chOff x="9265251" y="3588593"/>
            <a:chExt cx="2267763" cy="490334"/>
          </a:xfrm>
        </p:grpSpPr>
        <p:sp>
          <p:nvSpPr>
            <p:cNvPr name="TextBox 58" id="58"/>
            <p:cNvSpPr txBox="true"/>
            <p:nvPr/>
          </p:nvSpPr>
          <p:spPr>
            <a:xfrm rot="0">
              <a:off x="9265251" y="3588593"/>
              <a:ext cx="2267763" cy="490334"/>
            </a:xfrm>
            <a:prstGeom prst="rect">
              <a:avLst/>
            </a:prstGeom>
          </p:spPr>
          <p:txBody>
            <a:bodyPr anchor="ctr" rtlCol="false" lIns="66008" rIns="66008" tIns="33052" bIns="33052" anchorCtr="true"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b="true" sz="2025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培训效果评估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/>
          <a:srcRect l="14667" r="14667"/>
          <a:stretch>
            <a:fillRect/>
          </a:stretch>
        </p:blipFill>
        <p:spPr>
          <a:xfrm rot="0">
            <a:off x="4289936" y="1498289"/>
            <a:ext cx="3861422" cy="3861422"/>
          </a:xfrm>
          <a:prstGeom prst="diamond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44972" y="1608799"/>
            <a:ext cx="5067193" cy="1224567"/>
            <a:chOff x="44972" y="1608799"/>
            <a:chExt cx="5067193" cy="1224567"/>
          </a:xfrm>
        </p:grpSpPr>
        <p:sp>
          <p:nvSpPr>
            <p:cNvPr name="AutoShape 4" id="4"/>
            <p:cNvSpPr/>
            <p:nvPr/>
          </p:nvSpPr>
          <p:spPr>
            <a:xfrm rot="0">
              <a:off x="4429413" y="1744054"/>
              <a:ext cx="682752" cy="682752"/>
            </a:xfrm>
            <a:prstGeom prst="ellipse">
              <a:avLst/>
            </a:prstGeom>
            <a:solidFill>
              <a:schemeClr val="accent2">
                <a:alpha val="100000"/>
              </a:schemeClr>
            </a:solidFill>
          </p:spPr>
          <p:style>
            <a:lnRef idx="0">
              <a:schemeClr val="accent2"/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sp>
        <p:sp>
          <p:nvSpPr>
            <p:cNvPr name="TextBox 5" id="5"/>
            <p:cNvSpPr txBox="true"/>
            <p:nvPr/>
          </p:nvSpPr>
          <p:spPr>
            <a:xfrm rot="0">
              <a:off x="216800" y="2131183"/>
              <a:ext cx="3905833" cy="702183"/>
            </a:xfrm>
            <a:prstGeom prst="rect">
              <a:avLst/>
            </a:prstGeom>
          </p:spPr>
          <p:txBody>
            <a:bodyPr anchor="t" rtlCol="false" lIns="114300" rIns="114300" tIns="57150" bIns="57150" anchorCtr="false" vert="horz"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5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</a:rPr>
                <a:t>人工智能技术将在行业中得到更广泛的应用，提高生产效率和降低成本。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44972" y="1608799"/>
              <a:ext cx="4521094" cy="398526"/>
            </a:xfrm>
            <a:prstGeom prst="rect">
              <a:avLst/>
            </a:prstGeom>
          </p:spPr>
          <p:txBody>
            <a:bodyPr anchor="t" rtlCol="false" lIns="114300" rIns="114300" tIns="57150" bIns="57150" anchorCtr="false" vert="horz" wrap="square">
              <a:spAutoFit/>
            </a:bodyPr>
            <a:lstStyle/>
            <a:p>
              <a:pPr algn="ctr">
                <a:lnSpc>
                  <a:spcPct val="77000"/>
                </a:lnSpc>
              </a:pPr>
              <a:r>
                <a:rPr lang="en-US" b="true" sz="2325">
                  <a:solidFill>
                    <a:schemeClr val="accent1"/>
                  </a:solidFill>
                  <a:latin typeface="Microsoft Yahei"/>
                  <a:ea typeface="Microsoft Yahei"/>
                  <a:cs typeface="Microsoft Yahei"/>
                </a:rPr>
                <a:t>人工智能技术广泛应用</a:t>
              </a:r>
            </a:p>
          </p:txBody>
        </p:sp>
        <p:sp>
          <p:nvSpPr>
            <p:cNvPr name="Freeform 7" id="7"/>
            <p:cNvSpPr/>
            <p:nvPr/>
          </p:nvSpPr>
          <p:spPr>
            <a:xfrm rot="0">
              <a:off x="4566065" y="1914535"/>
              <a:ext cx="418083" cy="363887"/>
            </a:xfrm>
            <a:custGeom>
              <a:avLst/>
              <a:gdLst/>
              <a:ahLst/>
              <a:cxnLst/>
              <a:rect r="r" b="b" t="t" l="l"/>
              <a:pathLst>
                <a:path h="304800" w="304800">
                  <a:moveTo>
                    <a:pt x="257299" y="240773"/>
                  </a:moveTo>
                  <a:lnTo>
                    <a:pt x="257299" y="258156"/>
                  </a:lnTo>
                  <a:lnTo>
                    <a:pt x="47501" y="258156"/>
                  </a:lnTo>
                  <a:lnTo>
                    <a:pt x="47501" y="240773"/>
                  </a:lnTo>
                  <a:cubicBezTo>
                    <a:pt x="47501" y="240773"/>
                    <a:pt x="43015" y="231162"/>
                    <a:pt x="67361" y="208112"/>
                  </a:cubicBezTo>
                  <a:cubicBezTo>
                    <a:pt x="91688" y="185071"/>
                    <a:pt x="88487" y="125511"/>
                    <a:pt x="88487" y="85173"/>
                  </a:cubicBezTo>
                  <a:cubicBezTo>
                    <a:pt x="88487" y="44834"/>
                    <a:pt x="145142" y="43977"/>
                    <a:pt x="145142" y="43977"/>
                  </a:cubicBezTo>
                  <a:lnTo>
                    <a:pt x="147085" y="43977"/>
                  </a:lnTo>
                  <a:cubicBezTo>
                    <a:pt x="147085" y="43996"/>
                    <a:pt x="147085" y="43701"/>
                    <a:pt x="147085" y="37424"/>
                  </a:cubicBezTo>
                  <a:cubicBezTo>
                    <a:pt x="147085" y="33395"/>
                    <a:pt x="133560" y="18802"/>
                    <a:pt x="133560" y="18802"/>
                  </a:cubicBezTo>
                  <a:lnTo>
                    <a:pt x="133360" y="9973"/>
                  </a:lnTo>
                  <a:lnTo>
                    <a:pt x="171555" y="9973"/>
                  </a:lnTo>
                  <a:lnTo>
                    <a:pt x="171298" y="19136"/>
                  </a:lnTo>
                  <a:cubicBezTo>
                    <a:pt x="171298" y="19136"/>
                    <a:pt x="156639" y="33719"/>
                    <a:pt x="156639" y="38014"/>
                  </a:cubicBezTo>
                  <a:cubicBezTo>
                    <a:pt x="156639" y="42167"/>
                    <a:pt x="156639" y="43558"/>
                    <a:pt x="156639" y="43967"/>
                  </a:cubicBezTo>
                  <a:lnTo>
                    <a:pt x="159658" y="43967"/>
                  </a:lnTo>
                  <a:cubicBezTo>
                    <a:pt x="159658" y="43967"/>
                    <a:pt x="216313" y="44825"/>
                    <a:pt x="216313" y="85163"/>
                  </a:cubicBezTo>
                  <a:cubicBezTo>
                    <a:pt x="216313" y="125501"/>
                    <a:pt x="213112" y="185071"/>
                    <a:pt x="237449" y="208121"/>
                  </a:cubicBezTo>
                  <a:cubicBezTo>
                    <a:pt x="261785" y="231172"/>
                    <a:pt x="257299" y="240773"/>
                    <a:pt x="257299" y="240773"/>
                  </a:cubicBezTo>
                  <a:close/>
                  <a:moveTo>
                    <a:pt x="176327" y="267367"/>
                  </a:moveTo>
                  <a:cubicBezTo>
                    <a:pt x="176327" y="280559"/>
                    <a:pt x="165640" y="294827"/>
                    <a:pt x="152457" y="294827"/>
                  </a:cubicBezTo>
                  <a:cubicBezTo>
                    <a:pt x="139275" y="294827"/>
                    <a:pt x="128588" y="280559"/>
                    <a:pt x="128588" y="267367"/>
                  </a:cubicBezTo>
                  <a:cubicBezTo>
                    <a:pt x="128588" y="267662"/>
                    <a:pt x="176327" y="267062"/>
                    <a:pt x="176327" y="267367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grpSp>
        <p:nvGrpSpPr>
          <p:cNvPr name="Group 8" id="8"/>
          <p:cNvGrpSpPr/>
          <p:nvPr/>
        </p:nvGrpSpPr>
        <p:grpSpPr>
          <a:xfrm>
            <a:off x="7180959" y="1608799"/>
            <a:ext cx="4946836" cy="1224567"/>
            <a:chOff x="7180959" y="1608799"/>
            <a:chExt cx="4946836" cy="1224567"/>
          </a:xfrm>
        </p:grpSpPr>
        <p:sp>
          <p:nvSpPr>
            <p:cNvPr name="AutoShape 9" id="9"/>
            <p:cNvSpPr/>
            <p:nvPr/>
          </p:nvSpPr>
          <p:spPr>
            <a:xfrm rot="0">
              <a:off x="7180959" y="1688047"/>
              <a:ext cx="682752" cy="682752"/>
            </a:xfrm>
            <a:prstGeom prst="ellipse">
              <a:avLst/>
            </a:prstGeom>
            <a:solidFill>
              <a:schemeClr val="accent2">
                <a:alpha val="100000"/>
              </a:schemeClr>
            </a:solidFill>
          </p:spPr>
          <p:style>
            <a:lnRef idx="0">
              <a:schemeClr val="accent2"/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sp>
        <p:sp>
          <p:nvSpPr>
            <p:cNvPr name="TextBox 10" id="10"/>
            <p:cNvSpPr txBox="true"/>
            <p:nvPr/>
          </p:nvSpPr>
          <p:spPr>
            <a:xfrm rot="0">
              <a:off x="8027972" y="2131183"/>
              <a:ext cx="3905833" cy="702183"/>
            </a:xfrm>
            <a:prstGeom prst="rect">
              <a:avLst/>
            </a:prstGeom>
          </p:spPr>
          <p:txBody>
            <a:bodyPr anchor="t" rtlCol="false" lIns="114300" rIns="114300" tIns="57150" bIns="57150" anchorCtr="false" vert="horz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5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</a:rPr>
                <a:t>数据将成为决策的重要依据，推动行业向数据驱动的方向发展。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7606701" y="1608799"/>
              <a:ext cx="4521094" cy="398526"/>
            </a:xfrm>
            <a:prstGeom prst="rect">
              <a:avLst/>
            </a:prstGeom>
          </p:spPr>
          <p:txBody>
            <a:bodyPr anchor="t" rtlCol="false" lIns="114300" rIns="114300" tIns="57150" bIns="57150" anchorCtr="false" vert="horz" wrap="square">
              <a:spAutoFit/>
            </a:bodyPr>
            <a:lstStyle/>
            <a:p>
              <a:pPr algn="ctr">
                <a:lnSpc>
                  <a:spcPct val="77000"/>
                </a:lnSpc>
              </a:pPr>
              <a:r>
                <a:rPr lang="en-US" b="true" sz="2325">
                  <a:solidFill>
                    <a:schemeClr val="accent1"/>
                  </a:solidFill>
                  <a:latin typeface="Microsoft Yahei"/>
                  <a:ea typeface="Microsoft Yahei"/>
                  <a:cs typeface="Microsoft Yahei"/>
                </a:rPr>
                <a:t>数据驱动决策成为常态</a:t>
              </a:r>
            </a:p>
          </p:txBody>
        </p:sp>
        <p:sp>
          <p:nvSpPr>
            <p:cNvPr name="Freeform 12" id="12"/>
            <p:cNvSpPr/>
            <p:nvPr/>
          </p:nvSpPr>
          <p:spPr>
            <a:xfrm rot="0">
              <a:off x="7356302" y="1863389"/>
              <a:ext cx="332068" cy="332068"/>
            </a:xfrm>
            <a:custGeom>
              <a:avLst/>
              <a:gdLst/>
              <a:ahLst/>
              <a:cxnLst/>
              <a:rect r="r" b="b" t="t" l="l"/>
              <a:pathLst>
                <a:path h="304800" w="304800">
                  <a:moveTo>
                    <a:pt x="304800" y="171155"/>
                  </a:moveTo>
                  <a:lnTo>
                    <a:pt x="304800" y="133055"/>
                  </a:lnTo>
                  <a:lnTo>
                    <a:pt x="259261" y="114081"/>
                  </a:lnTo>
                  <a:cubicBezTo>
                    <a:pt x="257994" y="110509"/>
                    <a:pt x="256661" y="107051"/>
                    <a:pt x="255022" y="103661"/>
                  </a:cubicBezTo>
                  <a:lnTo>
                    <a:pt x="273406" y="57893"/>
                  </a:lnTo>
                  <a:lnTo>
                    <a:pt x="246459" y="30956"/>
                  </a:lnTo>
                  <a:lnTo>
                    <a:pt x="201101" y="49635"/>
                  </a:lnTo>
                  <a:cubicBezTo>
                    <a:pt x="197644" y="47958"/>
                    <a:pt x="194110" y="46549"/>
                    <a:pt x="190462" y="45244"/>
                  </a:cubicBezTo>
                  <a:lnTo>
                    <a:pt x="171155" y="0"/>
                  </a:lnTo>
                  <a:lnTo>
                    <a:pt x="133055" y="0"/>
                  </a:lnTo>
                  <a:lnTo>
                    <a:pt x="114224" y="45091"/>
                  </a:lnTo>
                  <a:cubicBezTo>
                    <a:pt x="110433" y="46434"/>
                    <a:pt x="106785" y="47844"/>
                    <a:pt x="103175" y="49559"/>
                  </a:cubicBezTo>
                  <a:lnTo>
                    <a:pt x="57893" y="31366"/>
                  </a:lnTo>
                  <a:lnTo>
                    <a:pt x="30956" y="58303"/>
                  </a:lnTo>
                  <a:lnTo>
                    <a:pt x="49416" y="103175"/>
                  </a:lnTo>
                  <a:cubicBezTo>
                    <a:pt x="47625" y="106861"/>
                    <a:pt x="46177" y="110614"/>
                    <a:pt x="44796" y="114491"/>
                  </a:cubicBezTo>
                  <a:lnTo>
                    <a:pt x="0" y="133645"/>
                  </a:lnTo>
                  <a:lnTo>
                    <a:pt x="0" y="171745"/>
                  </a:lnTo>
                  <a:lnTo>
                    <a:pt x="44834" y="190424"/>
                  </a:lnTo>
                  <a:cubicBezTo>
                    <a:pt x="46215" y="194291"/>
                    <a:pt x="47701" y="198053"/>
                    <a:pt x="49482" y="201740"/>
                  </a:cubicBezTo>
                  <a:lnTo>
                    <a:pt x="31366" y="246907"/>
                  </a:lnTo>
                  <a:lnTo>
                    <a:pt x="58303" y="273844"/>
                  </a:lnTo>
                  <a:lnTo>
                    <a:pt x="103289" y="255318"/>
                  </a:lnTo>
                  <a:cubicBezTo>
                    <a:pt x="106899" y="257032"/>
                    <a:pt x="110585" y="258404"/>
                    <a:pt x="114376" y="259709"/>
                  </a:cubicBezTo>
                  <a:lnTo>
                    <a:pt x="133645" y="304800"/>
                  </a:lnTo>
                  <a:lnTo>
                    <a:pt x="171745" y="304800"/>
                  </a:lnTo>
                  <a:lnTo>
                    <a:pt x="190605" y="259480"/>
                  </a:lnTo>
                  <a:cubicBezTo>
                    <a:pt x="194215" y="258137"/>
                    <a:pt x="197787" y="256727"/>
                    <a:pt x="201206" y="255089"/>
                  </a:cubicBezTo>
                  <a:lnTo>
                    <a:pt x="246898" y="273396"/>
                  </a:lnTo>
                  <a:lnTo>
                    <a:pt x="273834" y="246459"/>
                  </a:lnTo>
                  <a:lnTo>
                    <a:pt x="255079" y="200997"/>
                  </a:lnTo>
                  <a:cubicBezTo>
                    <a:pt x="256680" y="197577"/>
                    <a:pt x="257985" y="194110"/>
                    <a:pt x="259251" y="190576"/>
                  </a:cubicBezTo>
                  <a:lnTo>
                    <a:pt x="304800" y="171155"/>
                  </a:lnTo>
                  <a:close/>
                  <a:moveTo>
                    <a:pt x="152105" y="209550"/>
                  </a:moveTo>
                  <a:cubicBezTo>
                    <a:pt x="120558" y="209550"/>
                    <a:pt x="94955" y="183947"/>
                    <a:pt x="94955" y="152400"/>
                  </a:cubicBezTo>
                  <a:cubicBezTo>
                    <a:pt x="94955" y="120853"/>
                    <a:pt x="120558" y="95250"/>
                    <a:pt x="152105" y="95250"/>
                  </a:cubicBezTo>
                  <a:cubicBezTo>
                    <a:pt x="183652" y="95250"/>
                    <a:pt x="209255" y="120853"/>
                    <a:pt x="209255" y="152400"/>
                  </a:cubicBezTo>
                  <a:cubicBezTo>
                    <a:pt x="209255" y="183947"/>
                    <a:pt x="183652" y="209550"/>
                    <a:pt x="152105" y="20955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grpSp>
        <p:nvGrpSpPr>
          <p:cNvPr name="Group 13" id="13"/>
          <p:cNvGrpSpPr/>
          <p:nvPr/>
        </p:nvGrpSpPr>
        <p:grpSpPr>
          <a:xfrm>
            <a:off x="24384" y="4380910"/>
            <a:ext cx="5067193" cy="1224566"/>
            <a:chOff x="24384" y="4380910"/>
            <a:chExt cx="5067193" cy="1224566"/>
          </a:xfrm>
        </p:grpSpPr>
        <p:sp>
          <p:nvSpPr>
            <p:cNvPr name="AutoShape 14" id="14"/>
            <p:cNvSpPr/>
            <p:nvPr/>
          </p:nvSpPr>
          <p:spPr>
            <a:xfrm rot="0">
              <a:off x="4408825" y="4436917"/>
              <a:ext cx="682752" cy="682752"/>
            </a:xfrm>
            <a:prstGeom prst="ellipse">
              <a:avLst/>
            </a:prstGeom>
            <a:solidFill>
              <a:schemeClr val="accent2">
                <a:alpha val="100000"/>
              </a:schemeClr>
            </a:solidFill>
          </p:spPr>
          <p:style>
            <a:lnRef idx="0">
              <a:schemeClr val="accent2"/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sp>
        <p:sp>
          <p:nvSpPr>
            <p:cNvPr name="TextBox 15" id="15"/>
            <p:cNvSpPr txBox="true"/>
            <p:nvPr/>
          </p:nvSpPr>
          <p:spPr>
            <a:xfrm rot="0">
              <a:off x="196211" y="4903293"/>
              <a:ext cx="3905833" cy="702183"/>
            </a:xfrm>
            <a:prstGeom prst="rect">
              <a:avLst/>
            </a:prstGeom>
          </p:spPr>
          <p:txBody>
            <a:bodyPr anchor="t" rtlCol="false" lIns="114300" rIns="114300" tIns="57150" bIns="57150" anchorCtr="false" vert="horz"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5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</a:rPr>
                <a:t>跨界合作将更加频繁，推动行业创新和变革。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24384" y="4380910"/>
              <a:ext cx="4521094" cy="398526"/>
            </a:xfrm>
            <a:prstGeom prst="rect">
              <a:avLst/>
            </a:prstGeom>
          </p:spPr>
          <p:txBody>
            <a:bodyPr anchor="t" rtlCol="false" lIns="114300" rIns="114300" tIns="57150" bIns="57150" anchorCtr="false" vert="horz" wrap="square">
              <a:spAutoFit/>
            </a:bodyPr>
            <a:lstStyle/>
            <a:p>
              <a:pPr algn="ctr">
                <a:lnSpc>
                  <a:spcPct val="77000"/>
                </a:lnSpc>
              </a:pPr>
              <a:r>
                <a:rPr lang="en-US" b="true" sz="2325">
                  <a:solidFill>
                    <a:schemeClr val="accent1"/>
                  </a:solidFill>
                  <a:latin typeface="Microsoft Yahei"/>
                  <a:ea typeface="Microsoft Yahei"/>
                  <a:cs typeface="Microsoft Yahei"/>
                </a:rPr>
                <a:t>跨界合作成为必然趋势</a:t>
              </a:r>
            </a:p>
          </p:txBody>
        </p:sp>
        <p:sp>
          <p:nvSpPr>
            <p:cNvPr name="Freeform 17" id="17"/>
            <p:cNvSpPr/>
            <p:nvPr/>
          </p:nvSpPr>
          <p:spPr>
            <a:xfrm rot="0">
              <a:off x="4584167" y="4590972"/>
              <a:ext cx="332068" cy="374641"/>
            </a:xfrm>
            <a:custGeom>
              <a:avLst/>
              <a:gdLst/>
              <a:ahLst/>
              <a:cxnLst/>
              <a:rect r="r" b="b" t="t" l="l"/>
              <a:pathLst>
                <a:path h="304800" w="304800">
                  <a:moveTo>
                    <a:pt x="0" y="209550"/>
                  </a:moveTo>
                  <a:lnTo>
                    <a:pt x="152410" y="247650"/>
                  </a:lnTo>
                  <a:lnTo>
                    <a:pt x="304800" y="209550"/>
                  </a:lnTo>
                  <a:lnTo>
                    <a:pt x="304800" y="247650"/>
                  </a:lnTo>
                  <a:lnTo>
                    <a:pt x="152410" y="285750"/>
                  </a:lnTo>
                  <a:lnTo>
                    <a:pt x="0" y="247650"/>
                  </a:lnTo>
                  <a:close/>
                  <a:moveTo>
                    <a:pt x="0" y="133350"/>
                  </a:moveTo>
                  <a:lnTo>
                    <a:pt x="152410" y="171450"/>
                  </a:lnTo>
                  <a:lnTo>
                    <a:pt x="304800" y="133350"/>
                  </a:lnTo>
                  <a:lnTo>
                    <a:pt x="304800" y="171450"/>
                  </a:lnTo>
                  <a:lnTo>
                    <a:pt x="152410" y="209550"/>
                  </a:lnTo>
                  <a:lnTo>
                    <a:pt x="0" y="171450"/>
                  </a:lnTo>
                  <a:close/>
                  <a:moveTo>
                    <a:pt x="0" y="57150"/>
                  </a:moveTo>
                  <a:lnTo>
                    <a:pt x="152410" y="19050"/>
                  </a:lnTo>
                  <a:lnTo>
                    <a:pt x="304800" y="57150"/>
                  </a:lnTo>
                  <a:lnTo>
                    <a:pt x="304800" y="95250"/>
                  </a:lnTo>
                  <a:lnTo>
                    <a:pt x="152410" y="133350"/>
                  </a:lnTo>
                  <a:lnTo>
                    <a:pt x="0" y="9525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grpSp>
        <p:nvGrpSpPr>
          <p:cNvPr name="Group 18" id="18"/>
          <p:cNvGrpSpPr/>
          <p:nvPr/>
        </p:nvGrpSpPr>
        <p:grpSpPr>
          <a:xfrm>
            <a:off x="7180959" y="4380910"/>
            <a:ext cx="4946836" cy="1224566"/>
            <a:chOff x="7180959" y="4380910"/>
            <a:chExt cx="4946836" cy="1224566"/>
          </a:xfrm>
        </p:grpSpPr>
        <p:sp>
          <p:nvSpPr>
            <p:cNvPr name="AutoShape 19" id="19"/>
            <p:cNvSpPr/>
            <p:nvPr/>
          </p:nvSpPr>
          <p:spPr>
            <a:xfrm rot="0">
              <a:off x="7180959" y="4436917"/>
              <a:ext cx="682752" cy="682752"/>
            </a:xfrm>
            <a:prstGeom prst="ellipse">
              <a:avLst/>
            </a:prstGeom>
            <a:solidFill>
              <a:schemeClr val="accent2">
                <a:alpha val="100000"/>
              </a:schemeClr>
            </a:solidFill>
          </p:spPr>
          <p:style>
            <a:lnRef idx="0">
              <a:schemeClr val="accent2"/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sp>
        <p:sp>
          <p:nvSpPr>
            <p:cNvPr name="TextBox 20" id="20"/>
            <p:cNvSpPr txBox="true"/>
            <p:nvPr/>
          </p:nvSpPr>
          <p:spPr>
            <a:xfrm rot="0">
              <a:off x="8027972" y="4903293"/>
              <a:ext cx="3905833" cy="702183"/>
            </a:xfrm>
            <a:prstGeom prst="rect">
              <a:avLst/>
            </a:prstGeom>
          </p:spPr>
          <p:txBody>
            <a:bodyPr anchor="t" rtlCol="false" lIns="114300" rIns="114300" tIns="57150" bIns="57150" anchorCtr="false" vert="horz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500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</a:rPr>
                <a:t>随着数字化程度的提高，信息安全问题将更加突出，需要加强安全防护和管理。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7606701" y="4380910"/>
              <a:ext cx="4521094" cy="398526"/>
            </a:xfrm>
            <a:prstGeom prst="rect">
              <a:avLst/>
            </a:prstGeom>
          </p:spPr>
          <p:txBody>
            <a:bodyPr anchor="t" rtlCol="false" lIns="114300" rIns="114300" tIns="57150" bIns="57150" anchorCtr="false" vert="horz" wrap="square">
              <a:spAutoFit/>
            </a:bodyPr>
            <a:lstStyle/>
            <a:p>
              <a:pPr algn="ctr">
                <a:lnSpc>
                  <a:spcPct val="77000"/>
                </a:lnSpc>
              </a:pPr>
              <a:r>
                <a:rPr lang="en-US" b="true" sz="2325">
                  <a:solidFill>
                    <a:schemeClr val="accent1"/>
                  </a:solidFill>
                  <a:latin typeface="Microsoft Yahei"/>
                  <a:ea typeface="Microsoft Yahei"/>
                  <a:cs typeface="Microsoft Yahei"/>
                </a:rPr>
                <a:t>信息安全问题日益突出</a:t>
              </a:r>
            </a:p>
          </p:txBody>
        </p:sp>
        <p:sp>
          <p:nvSpPr>
            <p:cNvPr name="Freeform 22" id="22"/>
            <p:cNvSpPr/>
            <p:nvPr/>
          </p:nvSpPr>
          <p:spPr>
            <a:xfrm rot="0">
              <a:off x="7339272" y="4595230"/>
              <a:ext cx="366126" cy="366126"/>
            </a:xfrm>
            <a:custGeom>
              <a:avLst/>
              <a:gdLst/>
              <a:ahLst/>
              <a:cxnLst/>
              <a:rect r="r" b="b" t="t" l="l"/>
              <a:pathLst>
                <a:path h="304800" w="304800">
                  <a:moveTo>
                    <a:pt x="152800" y="79486"/>
                  </a:moveTo>
                  <a:cubicBezTo>
                    <a:pt x="152800" y="79486"/>
                    <a:pt x="133750" y="38891"/>
                    <a:pt x="90888" y="38891"/>
                  </a:cubicBezTo>
                  <a:cubicBezTo>
                    <a:pt x="44053" y="38891"/>
                    <a:pt x="19450" y="78581"/>
                    <a:pt x="19450" y="118262"/>
                  </a:cubicBezTo>
                  <a:cubicBezTo>
                    <a:pt x="19450" y="184147"/>
                    <a:pt x="152800" y="265900"/>
                    <a:pt x="152800" y="265900"/>
                  </a:cubicBezTo>
                  <a:cubicBezTo>
                    <a:pt x="152800" y="265900"/>
                    <a:pt x="285350" y="184937"/>
                    <a:pt x="285350" y="118262"/>
                  </a:cubicBezTo>
                  <a:cubicBezTo>
                    <a:pt x="285350" y="77781"/>
                    <a:pt x="259956" y="38891"/>
                    <a:pt x="214713" y="38891"/>
                  </a:cubicBezTo>
                  <a:cubicBezTo>
                    <a:pt x="169469" y="38891"/>
                    <a:pt x="152800" y="79486"/>
                    <a:pt x="152800" y="79486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grpSp>
        <p:nvGrpSpPr>
          <p:cNvPr name="Group 23" id="23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name="AutoShape 24" id="24"/>
            <p:cNvSpPr/>
            <p:nvPr/>
          </p:nvSpPr>
          <p:spPr>
            <a:xfrm rot="0"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5" id="25"/>
            <p:cNvSpPr/>
            <p:nvPr/>
          </p:nvSpPr>
          <p:spPr>
            <a:xfrm rot="0"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6" id="26"/>
            <p:cNvSpPr/>
            <p:nvPr/>
          </p:nvSpPr>
          <p:spPr>
            <a:xfrm rot="0"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7" id="27"/>
            <p:cNvSpPr/>
            <p:nvPr/>
          </p:nvSpPr>
          <p:spPr>
            <a:xfrm rot="0"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8" id="28"/>
            <p:cNvSpPr/>
            <p:nvPr/>
          </p:nvSpPr>
          <p:spPr>
            <a:xfrm rot="0"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9" id="29"/>
            <p:cNvSpPr/>
            <p:nvPr/>
          </p:nvSpPr>
          <p:spPr>
            <a:xfrm rot="0"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0" id="30"/>
            <p:cNvSpPr/>
            <p:nvPr/>
          </p:nvSpPr>
          <p:spPr>
            <a:xfrm rot="0"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1" id="31"/>
            <p:cNvSpPr/>
            <p:nvPr/>
          </p:nvSpPr>
          <p:spPr>
            <a:xfrm rot="0"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2" id="32"/>
            <p:cNvSpPr/>
            <p:nvPr/>
          </p:nvSpPr>
          <p:spPr>
            <a:xfrm rot="0"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3" id="33"/>
            <p:cNvSpPr/>
            <p:nvPr/>
          </p:nvSpPr>
          <p:spPr>
            <a:xfrm rot="0"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4" id="34"/>
            <p:cNvSpPr/>
            <p:nvPr/>
          </p:nvSpPr>
          <p:spPr>
            <a:xfrm rot="0"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5" id="35"/>
            <p:cNvSpPr/>
            <p:nvPr/>
          </p:nvSpPr>
          <p:spPr>
            <a:xfrm rot="0"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6" id="36"/>
            <p:cNvSpPr/>
            <p:nvPr/>
          </p:nvSpPr>
          <p:spPr>
            <a:xfrm rot="0"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7" id="37"/>
            <p:cNvSpPr/>
            <p:nvPr/>
          </p:nvSpPr>
          <p:spPr>
            <a:xfrm rot="0"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8" id="38"/>
            <p:cNvSpPr/>
            <p:nvPr/>
          </p:nvSpPr>
          <p:spPr>
            <a:xfrm rot="0"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9" id="39"/>
            <p:cNvSpPr/>
            <p:nvPr/>
          </p:nvSpPr>
          <p:spPr>
            <a:xfrm rot="0"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40" id="40"/>
            <p:cNvSpPr/>
            <p:nvPr/>
          </p:nvSpPr>
          <p:spPr>
            <a:xfrm rot="0"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41" id="41"/>
            <p:cNvSpPr/>
            <p:nvPr/>
          </p:nvSpPr>
          <p:spPr>
            <a:xfrm rot="0"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42" id="42"/>
            <p:cNvSpPr/>
            <p:nvPr/>
          </p:nvSpPr>
          <p:spPr>
            <a:xfrm rot="0"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43" id="43"/>
            <p:cNvSpPr/>
            <p:nvPr/>
          </p:nvSpPr>
          <p:spPr>
            <a:xfrm rot="0"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TextBox 44" id="44"/>
            <p:cNvSpPr txBox="true"/>
            <p:nvPr/>
          </p:nvSpPr>
          <p:spPr>
            <a:xfrm rot="0">
              <a:off x="1094842" y="93878"/>
              <a:ext cx="10001250" cy="914400"/>
            </a:xfrm>
            <a:prstGeom prst="rect">
              <a:avLst/>
            </a:prstGeom>
          </p:spPr>
          <p:txBody>
            <a:bodyPr anchor="t" rtlCol="false" lIns="123825" rIns="57150" tIns="123825" bIns="123825" anchorCtr="false" vert="horz"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b="true" sz="3000">
                  <a:solidFill>
                    <a:schemeClr val="accent1"/>
                  </a:solidFill>
                  <a:latin typeface="Microsoft Yahei"/>
                  <a:ea typeface="Microsoft Yahei"/>
                  <a:cs typeface="Microsoft Yahei"/>
                </a:rPr>
                <a:t>某行业数字化转型的趋势与展望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80034" y="1744495"/>
            <a:ext cx="4212758" cy="686181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b="true" sz="4575">
                <a:solidFill>
                  <a:schemeClr val="dk1"/>
                </a:solidFill>
                <a:latin typeface="Arial"/>
                <a:ea typeface="Arial"/>
                <a:cs typeface="Arial"/>
              </a:rPr>
              <a:t>06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464584" y="3009242"/>
            <a:ext cx="9262831" cy="2104263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true" sz="5175">
                <a:solidFill>
                  <a:schemeClr val="dk1"/>
                </a:solidFill>
                <a:latin typeface="Arial"/>
                <a:ea typeface="Arial"/>
                <a:cs typeface="Arial"/>
              </a:rPr>
              <a:t>数字化转型与信息技术培训的未来发展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>
            <a:alphaModFix amt="100000"/>
          </a:blip>
          <a:srcRect l="21458" r="21458"/>
          <a:stretch>
            <a:fillRect/>
          </a:stretch>
        </p:blipFill>
        <p:spPr>
          <a:xfrm rot="0">
            <a:off x="7092557" y="1559288"/>
            <a:ext cx="4492828" cy="4492828"/>
          </a:xfrm>
          <a:prstGeom prst="roundRect">
            <a:avLst/>
          </a:prstGeom>
        </p:spPr>
      </p:pic>
      <p:sp>
        <p:nvSpPr>
          <p:cNvPr name="Freeform 3" id="3"/>
          <p:cNvSpPr/>
          <p:nvPr/>
        </p:nvSpPr>
        <p:spPr>
          <a:xfrm rot="0">
            <a:off x="539110" y="1488377"/>
            <a:ext cx="1511760" cy="1373901"/>
          </a:xfrm>
          <a:custGeom>
            <a:avLst/>
            <a:gdLst/>
            <a:ahLst/>
            <a:cxnLst/>
            <a:rect r="r" b="b" t="t" l="l"/>
            <a:pathLst>
              <a:path h="1073360" w="1181062">
                <a:moveTo>
                  <a:pt x="0" y="0"/>
                </a:moveTo>
                <a:lnTo>
                  <a:pt x="1046892" y="0"/>
                </a:lnTo>
                <a:quadBezTo>
                  <a:pt x="1181062" y="0"/>
                  <a:pt x="1181062" y="134170"/>
                </a:quadBezTo>
                <a:lnTo>
                  <a:pt x="1181062" y="1073360"/>
                </a:lnTo>
                <a:lnTo>
                  <a:pt x="134170" y="1073360"/>
                </a:lnTo>
                <a:quadBezTo>
                  <a:pt x="0" y="1073360"/>
                  <a:pt x="0" y="939190"/>
                </a:quadBez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10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name="TextBox 4" id="4"/>
          <p:cNvSpPr txBox="true"/>
          <p:nvPr/>
        </p:nvSpPr>
        <p:spPr>
          <a:xfrm rot="0">
            <a:off x="739477" y="1370655"/>
            <a:ext cx="1111026" cy="1615440"/>
          </a:xfrm>
          <a:prstGeom prst="rect">
            <a:avLst/>
          </a:prstGeom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true" sz="577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1</a:t>
            </a:r>
          </a:p>
        </p:txBody>
      </p:sp>
      <p:sp>
        <p:nvSpPr>
          <p:cNvPr name="Freeform 5" id="5"/>
          <p:cNvSpPr/>
          <p:nvPr/>
        </p:nvSpPr>
        <p:spPr>
          <a:xfrm rot="0">
            <a:off x="539110" y="3205847"/>
            <a:ext cx="1511760" cy="1373901"/>
          </a:xfrm>
          <a:custGeom>
            <a:avLst/>
            <a:gdLst/>
            <a:ahLst/>
            <a:cxnLst/>
            <a:rect r="r" b="b" t="t" l="l"/>
            <a:pathLst>
              <a:path h="1073360" w="1181062">
                <a:moveTo>
                  <a:pt x="0" y="0"/>
                </a:moveTo>
                <a:lnTo>
                  <a:pt x="1046892" y="0"/>
                </a:lnTo>
                <a:quadBezTo>
                  <a:pt x="1181062" y="0"/>
                  <a:pt x="1181062" y="134170"/>
                </a:quadBezTo>
                <a:lnTo>
                  <a:pt x="1181062" y="1073360"/>
                </a:lnTo>
                <a:lnTo>
                  <a:pt x="134170" y="1073360"/>
                </a:lnTo>
                <a:quadBezTo>
                  <a:pt x="0" y="1073360"/>
                  <a:pt x="0" y="939190"/>
                </a:quadBez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10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name="TextBox 6" id="6"/>
          <p:cNvSpPr txBox="true"/>
          <p:nvPr/>
        </p:nvSpPr>
        <p:spPr>
          <a:xfrm rot="0">
            <a:off x="739477" y="3088125"/>
            <a:ext cx="1111026" cy="1615440"/>
          </a:xfrm>
          <a:prstGeom prst="rect">
            <a:avLst/>
          </a:prstGeom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true" sz="577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2</a:t>
            </a:r>
          </a:p>
        </p:txBody>
      </p:sp>
      <p:sp>
        <p:nvSpPr>
          <p:cNvPr name="Freeform 7" id="7"/>
          <p:cNvSpPr/>
          <p:nvPr/>
        </p:nvSpPr>
        <p:spPr>
          <a:xfrm rot="0">
            <a:off x="539110" y="4984278"/>
            <a:ext cx="1511760" cy="1373901"/>
          </a:xfrm>
          <a:custGeom>
            <a:avLst/>
            <a:gdLst/>
            <a:ahLst/>
            <a:cxnLst/>
            <a:rect r="r" b="b" t="t" l="l"/>
            <a:pathLst>
              <a:path h="1073360" w="1181062">
                <a:moveTo>
                  <a:pt x="0" y="0"/>
                </a:moveTo>
                <a:lnTo>
                  <a:pt x="1046892" y="0"/>
                </a:lnTo>
                <a:quadBezTo>
                  <a:pt x="1181062" y="0"/>
                  <a:pt x="1181062" y="134170"/>
                </a:quadBezTo>
                <a:lnTo>
                  <a:pt x="1181062" y="1073360"/>
                </a:lnTo>
                <a:lnTo>
                  <a:pt x="134170" y="1073360"/>
                </a:lnTo>
                <a:quadBezTo>
                  <a:pt x="0" y="1073360"/>
                  <a:pt x="0" y="939190"/>
                </a:quadBez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10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name="TextBox 8" id="8"/>
          <p:cNvSpPr txBox="true"/>
          <p:nvPr/>
        </p:nvSpPr>
        <p:spPr>
          <a:xfrm rot="0">
            <a:off x="739477" y="4866556"/>
            <a:ext cx="1111026" cy="1615440"/>
          </a:xfrm>
          <a:prstGeom prst="rect">
            <a:avLst/>
          </a:prstGeom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true" sz="577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3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248535" y="1715158"/>
            <a:ext cx="4235703" cy="1341120"/>
          </a:xfrm>
          <a:prstGeom prst="rect">
            <a:avLst/>
          </a:prstGeom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随着人工智能技术的不断进步，其在数字化转型中的应用将更加广泛，如自动化、机器学习等。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248535" y="1250513"/>
            <a:ext cx="4219575" cy="628650"/>
          </a:xfrm>
          <a:prstGeom prst="rect">
            <a:avLst/>
          </a:prstGeom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true" sz="1606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人工智能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248535" y="3368732"/>
            <a:ext cx="4235703" cy="1341120"/>
          </a:xfrm>
          <a:prstGeom prst="rect">
            <a:avLst/>
          </a:prstGeom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云计算技术将继续为企业提供灵活、高效的数据存储和处理能力，助力企业实现数字化转型。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248535" y="2928472"/>
            <a:ext cx="4219575" cy="628650"/>
          </a:xfrm>
          <a:prstGeom prst="rect">
            <a:avLst/>
          </a:prstGeom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true" sz="1606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云计算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248535" y="5134585"/>
            <a:ext cx="4235703" cy="1341120"/>
          </a:xfrm>
          <a:prstGeom prst="rect">
            <a:avLst/>
          </a:prstGeom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物联网技术的发展将促进企业实现设备连接、数据采集和智能化管理，提升运营效率。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248535" y="4694325"/>
            <a:ext cx="4219575" cy="628650"/>
          </a:xfrm>
          <a:prstGeom prst="rect">
            <a:avLst/>
          </a:prstGeom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true" sz="1606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物联网</a:t>
            </a:r>
          </a:p>
        </p:txBody>
      </p:sp>
      <p:grpSp>
        <p:nvGrpSpPr>
          <p:cNvPr name="Group 15" id="15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name="AutoShape 16" id="16"/>
            <p:cNvSpPr/>
            <p:nvPr/>
          </p:nvSpPr>
          <p:spPr>
            <a:xfrm rot="0"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17" id="17"/>
            <p:cNvSpPr/>
            <p:nvPr/>
          </p:nvSpPr>
          <p:spPr>
            <a:xfrm rot="0"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18" id="18"/>
            <p:cNvSpPr/>
            <p:nvPr/>
          </p:nvSpPr>
          <p:spPr>
            <a:xfrm rot="0"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19" id="19"/>
            <p:cNvSpPr/>
            <p:nvPr/>
          </p:nvSpPr>
          <p:spPr>
            <a:xfrm rot="0"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0" id="20"/>
            <p:cNvSpPr/>
            <p:nvPr/>
          </p:nvSpPr>
          <p:spPr>
            <a:xfrm rot="0"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1" id="21"/>
            <p:cNvSpPr/>
            <p:nvPr/>
          </p:nvSpPr>
          <p:spPr>
            <a:xfrm rot="0"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2" id="22"/>
            <p:cNvSpPr/>
            <p:nvPr/>
          </p:nvSpPr>
          <p:spPr>
            <a:xfrm rot="0"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3" id="23"/>
            <p:cNvSpPr/>
            <p:nvPr/>
          </p:nvSpPr>
          <p:spPr>
            <a:xfrm rot="0"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4" id="24"/>
            <p:cNvSpPr/>
            <p:nvPr/>
          </p:nvSpPr>
          <p:spPr>
            <a:xfrm rot="0"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5" id="25"/>
            <p:cNvSpPr/>
            <p:nvPr/>
          </p:nvSpPr>
          <p:spPr>
            <a:xfrm rot="0"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6" id="26"/>
            <p:cNvSpPr/>
            <p:nvPr/>
          </p:nvSpPr>
          <p:spPr>
            <a:xfrm rot="0"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7" id="27"/>
            <p:cNvSpPr/>
            <p:nvPr/>
          </p:nvSpPr>
          <p:spPr>
            <a:xfrm rot="0"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8" id="28"/>
            <p:cNvSpPr/>
            <p:nvPr/>
          </p:nvSpPr>
          <p:spPr>
            <a:xfrm rot="0"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9" id="29"/>
            <p:cNvSpPr/>
            <p:nvPr/>
          </p:nvSpPr>
          <p:spPr>
            <a:xfrm rot="0"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0" id="30"/>
            <p:cNvSpPr/>
            <p:nvPr/>
          </p:nvSpPr>
          <p:spPr>
            <a:xfrm rot="0"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1" id="31"/>
            <p:cNvSpPr/>
            <p:nvPr/>
          </p:nvSpPr>
          <p:spPr>
            <a:xfrm rot="0"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2" id="32"/>
            <p:cNvSpPr/>
            <p:nvPr/>
          </p:nvSpPr>
          <p:spPr>
            <a:xfrm rot="0"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3" id="33"/>
            <p:cNvSpPr/>
            <p:nvPr/>
          </p:nvSpPr>
          <p:spPr>
            <a:xfrm rot="0"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4" id="34"/>
            <p:cNvSpPr/>
            <p:nvPr/>
          </p:nvSpPr>
          <p:spPr>
            <a:xfrm rot="0"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5" id="35"/>
            <p:cNvSpPr/>
            <p:nvPr/>
          </p:nvSpPr>
          <p:spPr>
            <a:xfrm rot="0"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TextBox 36" id="36"/>
            <p:cNvSpPr txBox="true"/>
            <p:nvPr/>
          </p:nvSpPr>
          <p:spPr>
            <a:xfrm rot="0">
              <a:off x="1094842" y="93878"/>
              <a:ext cx="10001250" cy="914400"/>
            </a:xfrm>
            <a:prstGeom prst="rect">
              <a:avLst/>
            </a:prstGeom>
          </p:spPr>
          <p:txBody>
            <a:bodyPr anchor="t" rtlCol="false" lIns="123825" rIns="57150" tIns="123825" bIns="123825" anchorCtr="false" vert="horz"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b="true" sz="3000">
                  <a:solidFill>
                    <a:schemeClr val="accent1"/>
                  </a:solidFill>
                  <a:latin typeface="Microsoft Yahei"/>
                  <a:ea typeface="Microsoft Yahei"/>
                  <a:cs typeface="Microsoft Yahei"/>
                </a:rPr>
                <a:t>持续创新的技术发展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749579" y="1319127"/>
            <a:ext cx="5106411" cy="5106411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 rot="0">
            <a:off x="-484350" y="1584357"/>
            <a:ext cx="4575952" cy="4575952"/>
          </a:xfrm>
          <a:prstGeom prst="ellipse">
            <a:avLst/>
          </a:prstGeom>
        </p:spPr>
      </p:pic>
      <p:sp>
        <p:nvSpPr>
          <p:cNvPr name="AutoShape 4" id="4"/>
          <p:cNvSpPr/>
          <p:nvPr/>
        </p:nvSpPr>
        <p:spPr>
          <a:xfrm rot="0">
            <a:off x="4935912" y="5095961"/>
            <a:ext cx="993758" cy="99375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name="TextBox 5" id="5"/>
          <p:cNvSpPr txBox="true"/>
          <p:nvPr/>
        </p:nvSpPr>
        <p:spPr>
          <a:xfrm rot="0">
            <a:off x="4935912" y="5251464"/>
            <a:ext cx="964530" cy="682752"/>
          </a:xfrm>
          <a:prstGeom prst="rect">
            <a:avLst/>
          </a:prstGeom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true" sz="232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074571" y="4851539"/>
            <a:ext cx="5683179" cy="731520"/>
          </a:xfrm>
          <a:prstGeom prst="rect">
            <a:avLst/>
          </a:prstGeom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true" sz="1606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创新精神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074571" y="5341007"/>
            <a:ext cx="5486256" cy="975360"/>
          </a:xfrm>
          <a:prstGeom prst="rect">
            <a:avLst/>
          </a:prstGeom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企业将更加注重员工的创新精神和实践能力，鼓励员工不断探索新的业务模式和技术应用。</a:t>
            </a:r>
          </a:p>
        </p:txBody>
      </p:sp>
      <p:sp>
        <p:nvSpPr>
          <p:cNvPr name="AutoShape 8" id="8"/>
          <p:cNvSpPr/>
          <p:nvPr/>
        </p:nvSpPr>
        <p:spPr>
          <a:xfrm rot="0">
            <a:off x="4935912" y="1819581"/>
            <a:ext cx="993758" cy="99375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name="TextBox 9" id="9"/>
          <p:cNvSpPr txBox="true"/>
          <p:nvPr/>
        </p:nvSpPr>
        <p:spPr>
          <a:xfrm rot="0">
            <a:off x="4935912" y="1975084"/>
            <a:ext cx="964530" cy="682752"/>
          </a:xfrm>
          <a:prstGeom prst="rect">
            <a:avLst/>
          </a:prstGeom>
        </p:spPr>
        <p:txBody>
          <a:bodyPr anchor="ctr" rtlCol="false" lIns="123825" rIns="57150" tIns="123825" bIns="123825" anchorCtr="false" vert="horz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true" sz="232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074571" y="1538583"/>
            <a:ext cx="5683179" cy="731520"/>
          </a:xfrm>
          <a:prstGeom prst="rect">
            <a:avLst/>
          </a:prstGeom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true" sz="1606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技能升级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074571" y="2003667"/>
            <a:ext cx="5486256" cy="975360"/>
          </a:xfrm>
          <a:prstGeom prst="rect">
            <a:avLst/>
          </a:prstGeom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随着数字化转型的推进，企业对员工的技能要求将不断提高，需要员工具备数字化思维和技能。</a:t>
            </a:r>
          </a:p>
        </p:txBody>
      </p:sp>
      <p:sp>
        <p:nvSpPr>
          <p:cNvPr name="AutoShape 12" id="12"/>
          <p:cNvSpPr/>
          <p:nvPr/>
        </p:nvSpPr>
        <p:spPr>
          <a:xfrm rot="0">
            <a:off x="4935912" y="3457771"/>
            <a:ext cx="993758" cy="99375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name="TextBox 13" id="13"/>
          <p:cNvSpPr txBox="true"/>
          <p:nvPr/>
        </p:nvSpPr>
        <p:spPr>
          <a:xfrm rot="0">
            <a:off x="4935912" y="3613274"/>
            <a:ext cx="964530" cy="682752"/>
          </a:xfrm>
          <a:prstGeom prst="rect">
            <a:avLst/>
          </a:prstGeom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true" sz="232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074571" y="3188965"/>
            <a:ext cx="5683179" cy="731520"/>
          </a:xfrm>
          <a:prstGeom prst="rect">
            <a:avLst/>
          </a:prstGeom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true" sz="1606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复合型人才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074571" y="3666241"/>
            <a:ext cx="5486256" cy="975360"/>
          </a:xfrm>
          <a:prstGeom prst="rect">
            <a:avLst/>
          </a:prstGeom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企业将需要具备多种技能的复合型人才，如技术、业务和管理等，以适应数字化转型的需求。</a:t>
            </a:r>
          </a:p>
        </p:txBody>
      </p:sp>
      <p:grpSp>
        <p:nvGrpSpPr>
          <p:cNvPr name="Group 16" id="16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name="AutoShape 17" id="17"/>
            <p:cNvSpPr/>
            <p:nvPr/>
          </p:nvSpPr>
          <p:spPr>
            <a:xfrm rot="0"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18" id="18"/>
            <p:cNvSpPr/>
            <p:nvPr/>
          </p:nvSpPr>
          <p:spPr>
            <a:xfrm rot="0"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19" id="19"/>
            <p:cNvSpPr/>
            <p:nvPr/>
          </p:nvSpPr>
          <p:spPr>
            <a:xfrm rot="0"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0" id="20"/>
            <p:cNvSpPr/>
            <p:nvPr/>
          </p:nvSpPr>
          <p:spPr>
            <a:xfrm rot="0"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1" id="21"/>
            <p:cNvSpPr/>
            <p:nvPr/>
          </p:nvSpPr>
          <p:spPr>
            <a:xfrm rot="0"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2" id="22"/>
            <p:cNvSpPr/>
            <p:nvPr/>
          </p:nvSpPr>
          <p:spPr>
            <a:xfrm rot="0"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3" id="23"/>
            <p:cNvSpPr/>
            <p:nvPr/>
          </p:nvSpPr>
          <p:spPr>
            <a:xfrm rot="0"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4" id="24"/>
            <p:cNvSpPr/>
            <p:nvPr/>
          </p:nvSpPr>
          <p:spPr>
            <a:xfrm rot="0"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5" id="25"/>
            <p:cNvSpPr/>
            <p:nvPr/>
          </p:nvSpPr>
          <p:spPr>
            <a:xfrm rot="0"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6" id="26"/>
            <p:cNvSpPr/>
            <p:nvPr/>
          </p:nvSpPr>
          <p:spPr>
            <a:xfrm rot="0"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7" id="27"/>
            <p:cNvSpPr/>
            <p:nvPr/>
          </p:nvSpPr>
          <p:spPr>
            <a:xfrm rot="0"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8" id="28"/>
            <p:cNvSpPr/>
            <p:nvPr/>
          </p:nvSpPr>
          <p:spPr>
            <a:xfrm rot="0"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9" id="29"/>
            <p:cNvSpPr/>
            <p:nvPr/>
          </p:nvSpPr>
          <p:spPr>
            <a:xfrm rot="0"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0" id="30"/>
            <p:cNvSpPr/>
            <p:nvPr/>
          </p:nvSpPr>
          <p:spPr>
            <a:xfrm rot="0"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1" id="31"/>
            <p:cNvSpPr/>
            <p:nvPr/>
          </p:nvSpPr>
          <p:spPr>
            <a:xfrm rot="0"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2" id="32"/>
            <p:cNvSpPr/>
            <p:nvPr/>
          </p:nvSpPr>
          <p:spPr>
            <a:xfrm rot="0"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3" id="33"/>
            <p:cNvSpPr/>
            <p:nvPr/>
          </p:nvSpPr>
          <p:spPr>
            <a:xfrm rot="0"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4" id="34"/>
            <p:cNvSpPr/>
            <p:nvPr/>
          </p:nvSpPr>
          <p:spPr>
            <a:xfrm rot="0"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5" id="35"/>
            <p:cNvSpPr/>
            <p:nvPr/>
          </p:nvSpPr>
          <p:spPr>
            <a:xfrm rot="0"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6" id="36"/>
            <p:cNvSpPr/>
            <p:nvPr/>
          </p:nvSpPr>
          <p:spPr>
            <a:xfrm rot="0"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TextBox 37" id="37"/>
            <p:cNvSpPr txBox="true"/>
            <p:nvPr/>
          </p:nvSpPr>
          <p:spPr>
            <a:xfrm rot="0">
              <a:off x="1094842" y="93878"/>
              <a:ext cx="10001250" cy="914400"/>
            </a:xfrm>
            <a:prstGeom prst="rect">
              <a:avLst/>
            </a:prstGeom>
          </p:spPr>
          <p:txBody>
            <a:bodyPr anchor="t" rtlCol="false" lIns="123825" rIns="57150" tIns="123825" bIns="123825" anchorCtr="false" vert="horz"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b="true" sz="3000">
                  <a:solidFill>
                    <a:schemeClr val="accent1"/>
                  </a:solidFill>
                  <a:latin typeface="Microsoft Yahei"/>
                  <a:ea typeface="Microsoft Yahei"/>
                  <a:cs typeface="Microsoft Yahei"/>
                </a:rPr>
                <a:t>企业对人才的需求变化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/>
          <a:srcRect l="15000" r="15000" t="0"/>
          <a:stretch>
            <a:fillRect/>
          </a:stretch>
        </p:blipFill>
        <p:spPr>
          <a:xfrm rot="0">
            <a:off x="454963" y="1569535"/>
            <a:ext cx="4219248" cy="4219249"/>
          </a:xfrm>
          <a:prstGeom prst="ellipse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5163133" y="1294832"/>
            <a:ext cx="6264882" cy="1468186"/>
            <a:chOff x="5163133" y="1294832"/>
            <a:chExt cx="6264882" cy="1468186"/>
          </a:xfrm>
        </p:grpSpPr>
        <p:sp>
          <p:nvSpPr>
            <p:cNvPr name="AutoShape 4" id="4"/>
            <p:cNvSpPr/>
            <p:nvPr/>
          </p:nvSpPr>
          <p:spPr>
            <a:xfrm rot="0">
              <a:off x="5328795" y="1294832"/>
              <a:ext cx="6099220" cy="1468186"/>
            </a:xfrm>
            <a:prstGeom prst="rect">
              <a:avLst/>
            </a:prstGeom>
            <a:solidFill>
              <a:schemeClr val="accent2">
                <a:alpha val="100000"/>
              </a:schemeClr>
            </a:solidFill>
          </p:spPr>
          <p:style>
            <a:lnRef idx="0">
              <a:schemeClr val="accent2"/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sp>
        <p:sp>
          <p:nvSpPr>
            <p:cNvPr name="TextBox 5" id="5"/>
            <p:cNvSpPr txBox="true"/>
            <p:nvPr/>
          </p:nvSpPr>
          <p:spPr>
            <a:xfrm rot="0">
              <a:off x="5632910" y="1424361"/>
              <a:ext cx="3055242" cy="398526"/>
            </a:xfrm>
            <a:prstGeom prst="rect">
              <a:avLst/>
            </a:prstGeom>
          </p:spPr>
          <p:txBody>
            <a:bodyPr anchor="t" rtlCol="false" lIns="114300" rIns="114300" tIns="57150" bIns="57150" anchorCtr="false" vert="horz" wrap="square">
              <a:spAutoFit/>
            </a:bodyPr>
            <a:lstStyle/>
            <a:p>
              <a:pPr>
                <a:lnSpc>
                  <a:spcPct val="77000"/>
                </a:lnSpc>
                <a:spcBef>
                  <a:spcPts val="450"/>
                </a:spcBef>
              </a:pPr>
              <a:r>
                <a:rPr lang="en-US" b="true" sz="2325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</a:rPr>
                <a:t>政策支持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632910" y="1910708"/>
              <a:ext cx="5568066" cy="702183"/>
            </a:xfrm>
            <a:prstGeom prst="rect">
              <a:avLst/>
            </a:prstGeom>
          </p:spPr>
          <p:txBody>
            <a:bodyPr anchor="t" rtlCol="false" lIns="114300" rIns="114300" tIns="57150" bIns="57150" anchorCtr="false" vert="horz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50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</a:rPr>
                <a:t>政府将出台相关政策支持数字化转型和信息技术培训的发展，为企业提供税收优惠、资金扶持等。</a:t>
              </a:r>
            </a:p>
          </p:txBody>
        </p:sp>
        <p:sp>
          <p:nvSpPr>
            <p:cNvPr name="AutoShape 7" id="7"/>
            <p:cNvSpPr/>
            <p:nvPr/>
          </p:nvSpPr>
          <p:spPr>
            <a:xfrm rot="0">
              <a:off x="5163133" y="1294832"/>
              <a:ext cx="165663" cy="1468186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grpSp>
        <p:nvGrpSpPr>
          <p:cNvPr name="Group 8" id="8"/>
          <p:cNvGrpSpPr/>
          <p:nvPr/>
        </p:nvGrpSpPr>
        <p:grpSpPr>
          <a:xfrm>
            <a:off x="5163133" y="2945066"/>
            <a:ext cx="6264882" cy="1468186"/>
            <a:chOff x="5163133" y="2945066"/>
            <a:chExt cx="6264882" cy="1468186"/>
          </a:xfrm>
        </p:grpSpPr>
        <p:sp>
          <p:nvSpPr>
            <p:cNvPr name="AutoShape 9" id="9"/>
            <p:cNvSpPr/>
            <p:nvPr/>
          </p:nvSpPr>
          <p:spPr>
            <a:xfrm rot="0">
              <a:off x="5328795" y="2945066"/>
              <a:ext cx="6099220" cy="1468186"/>
            </a:xfrm>
            <a:prstGeom prst="rect">
              <a:avLst/>
            </a:prstGeom>
            <a:solidFill>
              <a:schemeClr val="accent2">
                <a:alpha val="100000"/>
              </a:schemeClr>
            </a:solidFill>
          </p:spPr>
          <p:style>
            <a:lnRef idx="0">
              <a:schemeClr val="accent2"/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sp>
        <p:sp>
          <p:nvSpPr>
            <p:cNvPr name="TextBox 10" id="10"/>
            <p:cNvSpPr txBox="true"/>
            <p:nvPr/>
          </p:nvSpPr>
          <p:spPr>
            <a:xfrm rot="0">
              <a:off x="5632910" y="3074595"/>
              <a:ext cx="3055242" cy="398526"/>
            </a:xfrm>
            <a:prstGeom prst="rect">
              <a:avLst/>
            </a:prstGeom>
          </p:spPr>
          <p:txBody>
            <a:bodyPr anchor="t" rtlCol="false" lIns="114300" rIns="114300" tIns="57150" bIns="57150" anchorCtr="false" vert="horz" wrap="square">
              <a:spAutoFit/>
            </a:bodyPr>
            <a:lstStyle/>
            <a:p>
              <a:pPr>
                <a:lnSpc>
                  <a:spcPct val="77000"/>
                </a:lnSpc>
                <a:spcBef>
                  <a:spcPts val="450"/>
                </a:spcBef>
              </a:pPr>
              <a:r>
                <a:rPr lang="en-US" b="true" sz="2325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</a:rPr>
                <a:t>法规监管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5632910" y="3560941"/>
              <a:ext cx="5568066" cy="702183"/>
            </a:xfrm>
            <a:prstGeom prst="rect">
              <a:avLst/>
            </a:prstGeom>
          </p:spPr>
          <p:txBody>
            <a:bodyPr anchor="t" rtlCol="false" lIns="114300" rIns="114300" tIns="57150" bIns="57150" anchorCtr="false" vert="horz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50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</a:rPr>
                <a:t>政府将加强对数字化转型和信息技术培训的法规监管，保障数据安全和隐私保护。</a:t>
              </a:r>
            </a:p>
          </p:txBody>
        </p:sp>
        <p:sp>
          <p:nvSpPr>
            <p:cNvPr name="AutoShape 12" id="12"/>
            <p:cNvSpPr/>
            <p:nvPr/>
          </p:nvSpPr>
          <p:spPr>
            <a:xfrm rot="0">
              <a:off x="5163133" y="2945066"/>
              <a:ext cx="165663" cy="1468186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grpSp>
        <p:nvGrpSpPr>
          <p:cNvPr name="Group 13" id="13"/>
          <p:cNvGrpSpPr/>
          <p:nvPr/>
        </p:nvGrpSpPr>
        <p:grpSpPr>
          <a:xfrm>
            <a:off x="5163133" y="4595300"/>
            <a:ext cx="6264882" cy="1468186"/>
            <a:chOff x="5163133" y="4595300"/>
            <a:chExt cx="6264882" cy="1468186"/>
          </a:xfrm>
        </p:grpSpPr>
        <p:sp>
          <p:nvSpPr>
            <p:cNvPr name="AutoShape 14" id="14"/>
            <p:cNvSpPr/>
            <p:nvPr/>
          </p:nvSpPr>
          <p:spPr>
            <a:xfrm rot="0">
              <a:off x="5328795" y="4595300"/>
              <a:ext cx="6099220" cy="1468186"/>
            </a:xfrm>
            <a:prstGeom prst="rect">
              <a:avLst/>
            </a:prstGeom>
            <a:solidFill>
              <a:schemeClr val="accent2">
                <a:alpha val="100000"/>
              </a:schemeClr>
            </a:solidFill>
          </p:spPr>
          <p:style>
            <a:lnRef idx="0">
              <a:schemeClr val="accent2"/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sp>
        <p:sp>
          <p:nvSpPr>
            <p:cNvPr name="TextBox 15" id="15"/>
            <p:cNvSpPr txBox="true"/>
            <p:nvPr/>
          </p:nvSpPr>
          <p:spPr>
            <a:xfrm rot="0">
              <a:off x="5632910" y="4724828"/>
              <a:ext cx="3055242" cy="398526"/>
            </a:xfrm>
            <a:prstGeom prst="rect">
              <a:avLst/>
            </a:prstGeom>
          </p:spPr>
          <p:txBody>
            <a:bodyPr anchor="t" rtlCol="false" lIns="114300" rIns="114300" tIns="57150" bIns="57150" anchorCtr="false" vert="horz" wrap="square">
              <a:spAutoFit/>
            </a:bodyPr>
            <a:lstStyle/>
            <a:p>
              <a:pPr>
                <a:lnSpc>
                  <a:spcPct val="77000"/>
                </a:lnSpc>
                <a:spcBef>
                  <a:spcPts val="450"/>
                </a:spcBef>
              </a:pPr>
              <a:r>
                <a:rPr lang="en-US" b="true" sz="2325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</a:rPr>
                <a:t>企业应对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5632910" y="5211175"/>
              <a:ext cx="5568066" cy="702183"/>
            </a:xfrm>
            <a:prstGeom prst="rect">
              <a:avLst/>
            </a:prstGeom>
          </p:spPr>
          <p:txBody>
            <a:bodyPr anchor="t" rtlCol="false" lIns="114300" rIns="114300" tIns="57150" bIns="57150" anchorCtr="false" vert="horz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50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</a:rPr>
                <a:t>企业应积极响应政策法规的变化，加强内部管理，确保合规经营，同时利用政策支持加快数字化转型进程。</a:t>
              </a:r>
            </a:p>
          </p:txBody>
        </p:sp>
        <p:sp>
          <p:nvSpPr>
            <p:cNvPr name="AutoShape 17" id="17"/>
            <p:cNvSpPr/>
            <p:nvPr/>
          </p:nvSpPr>
          <p:spPr>
            <a:xfrm rot="0">
              <a:off x="5163133" y="4595300"/>
              <a:ext cx="165663" cy="1468186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grpSp>
        <p:nvGrpSpPr>
          <p:cNvPr name="Group 18" id="18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name="AutoShape 19" id="19"/>
            <p:cNvSpPr/>
            <p:nvPr/>
          </p:nvSpPr>
          <p:spPr>
            <a:xfrm rot="0"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0" id="20"/>
            <p:cNvSpPr/>
            <p:nvPr/>
          </p:nvSpPr>
          <p:spPr>
            <a:xfrm rot="0"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1" id="21"/>
            <p:cNvSpPr/>
            <p:nvPr/>
          </p:nvSpPr>
          <p:spPr>
            <a:xfrm rot="0"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2" id="22"/>
            <p:cNvSpPr/>
            <p:nvPr/>
          </p:nvSpPr>
          <p:spPr>
            <a:xfrm rot="0"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3" id="23"/>
            <p:cNvSpPr/>
            <p:nvPr/>
          </p:nvSpPr>
          <p:spPr>
            <a:xfrm rot="0"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4" id="24"/>
            <p:cNvSpPr/>
            <p:nvPr/>
          </p:nvSpPr>
          <p:spPr>
            <a:xfrm rot="0"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5" id="25"/>
            <p:cNvSpPr/>
            <p:nvPr/>
          </p:nvSpPr>
          <p:spPr>
            <a:xfrm rot="0"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6" id="26"/>
            <p:cNvSpPr/>
            <p:nvPr/>
          </p:nvSpPr>
          <p:spPr>
            <a:xfrm rot="0"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7" id="27"/>
            <p:cNvSpPr/>
            <p:nvPr/>
          </p:nvSpPr>
          <p:spPr>
            <a:xfrm rot="0"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8" id="28"/>
            <p:cNvSpPr/>
            <p:nvPr/>
          </p:nvSpPr>
          <p:spPr>
            <a:xfrm rot="0"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9" id="29"/>
            <p:cNvSpPr/>
            <p:nvPr/>
          </p:nvSpPr>
          <p:spPr>
            <a:xfrm rot="0"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0" id="30"/>
            <p:cNvSpPr/>
            <p:nvPr/>
          </p:nvSpPr>
          <p:spPr>
            <a:xfrm rot="0"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1" id="31"/>
            <p:cNvSpPr/>
            <p:nvPr/>
          </p:nvSpPr>
          <p:spPr>
            <a:xfrm rot="0"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2" id="32"/>
            <p:cNvSpPr/>
            <p:nvPr/>
          </p:nvSpPr>
          <p:spPr>
            <a:xfrm rot="0"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3" id="33"/>
            <p:cNvSpPr/>
            <p:nvPr/>
          </p:nvSpPr>
          <p:spPr>
            <a:xfrm rot="0"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4" id="34"/>
            <p:cNvSpPr/>
            <p:nvPr/>
          </p:nvSpPr>
          <p:spPr>
            <a:xfrm rot="0"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5" id="35"/>
            <p:cNvSpPr/>
            <p:nvPr/>
          </p:nvSpPr>
          <p:spPr>
            <a:xfrm rot="0"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6" id="36"/>
            <p:cNvSpPr/>
            <p:nvPr/>
          </p:nvSpPr>
          <p:spPr>
            <a:xfrm rot="0"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7" id="37"/>
            <p:cNvSpPr/>
            <p:nvPr/>
          </p:nvSpPr>
          <p:spPr>
            <a:xfrm rot="0"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8" id="38"/>
            <p:cNvSpPr/>
            <p:nvPr/>
          </p:nvSpPr>
          <p:spPr>
            <a:xfrm rot="0"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TextBox 39" id="39"/>
            <p:cNvSpPr txBox="true"/>
            <p:nvPr/>
          </p:nvSpPr>
          <p:spPr>
            <a:xfrm rot="0">
              <a:off x="1094842" y="93878"/>
              <a:ext cx="10001250" cy="914400"/>
            </a:xfrm>
            <a:prstGeom prst="rect">
              <a:avLst/>
            </a:prstGeom>
          </p:spPr>
          <p:txBody>
            <a:bodyPr anchor="t" rtlCol="false" lIns="123825" rIns="57150" tIns="123825" bIns="123825" anchorCtr="false" vert="horz"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b="true" sz="3000">
                  <a:solidFill>
                    <a:schemeClr val="accent1"/>
                  </a:solidFill>
                  <a:latin typeface="Microsoft Yahei"/>
                  <a:ea typeface="Microsoft Yahei"/>
                  <a:cs typeface="Microsoft Yahei"/>
                </a:rPr>
                <a:t>政策法规的影响与应对</a:t>
              </a:r>
            </a:p>
          </p:txBody>
        </p:sp>
      </p:grp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62002" y="2234744"/>
            <a:ext cx="11867995" cy="1657350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b="true" sz="10275">
                <a:solidFill>
                  <a:schemeClr val="dk1"/>
                </a:solidFill>
                <a:latin typeface="Arial"/>
                <a:ea typeface="Arial"/>
                <a:cs typeface="Arial"/>
              </a:rPr>
              <a:t>THANK   YOU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80034" y="1744495"/>
            <a:ext cx="4212758" cy="686181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b="true" sz="4575">
                <a:solidFill>
                  <a:schemeClr val="dk1"/>
                </a:solidFill>
                <a:latin typeface="Arial"/>
                <a:ea typeface="Arial"/>
                <a:cs typeface="Arial"/>
              </a:rPr>
              <a:t>01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464584" y="3009242"/>
            <a:ext cx="9262831" cy="2104263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true" sz="5175">
                <a:solidFill>
                  <a:schemeClr val="dk1"/>
                </a:solidFill>
                <a:latin typeface="Arial"/>
                <a:ea typeface="Arial"/>
                <a:cs typeface="Arial"/>
              </a:rPr>
              <a:t>数字化转型概述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>
            <a:alphaModFix amt="70000"/>
          </a:blip>
          <a:srcRect l="10010" r="10010" t="0"/>
          <a:stretch>
            <a:fillRect/>
          </a:stretch>
        </p:blipFill>
        <p:spPr>
          <a:xfrm rot="0">
            <a:off x="939482" y="1415327"/>
            <a:ext cx="4843295" cy="4843295"/>
          </a:xfrm>
          <a:prstGeom prst="round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6261748" y="2005888"/>
            <a:ext cx="4762500" cy="1838325"/>
          </a:xfrm>
          <a:prstGeom prst="rect">
            <a:avLst/>
          </a:prstGeom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>
              <a:lnSpc>
                <a:spcPct val="186000"/>
              </a:lnSpc>
            </a:pPr>
            <a:r>
              <a:rPr lang="en-US" sz="1350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数字化转型是指企业或组织通过利用现代信息技术，如云计算、大数据、人工智能等，对业务流程、组织架构、企业文化等进行全面改革和创新，以实现企业或组织的数字化、网络化、智能化的过程。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261748" y="1352723"/>
            <a:ext cx="4638675" cy="838200"/>
          </a:xfrm>
          <a:prstGeom prst="rect">
            <a:avLst/>
          </a:prstGeom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>
              <a:lnSpc>
                <a:spcPct val="186000"/>
              </a:lnSpc>
            </a:pPr>
            <a:r>
              <a:rPr lang="en-US" b="true" sz="2014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定义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261748" y="4499375"/>
            <a:ext cx="4762500" cy="1838325"/>
          </a:xfrm>
          <a:prstGeom prst="rect">
            <a:avLst/>
          </a:prstGeom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>
              <a:lnSpc>
                <a:spcPct val="186000"/>
              </a:lnSpc>
            </a:pPr>
            <a:r>
              <a:rPr lang="en-US" sz="1350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数字化转型具有全面性、深入性、创新性、持续性等特点，需要企业或组织从战略层面进行规划，并从组织架构、业务流程、企业文化等多方面进行全面改革和创新。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261748" y="3870593"/>
            <a:ext cx="5124450" cy="838200"/>
          </a:xfrm>
          <a:prstGeom prst="rect">
            <a:avLst/>
          </a:prstGeom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>
              <a:lnSpc>
                <a:spcPct val="186000"/>
              </a:lnSpc>
            </a:pPr>
            <a:r>
              <a:rPr lang="en-US" b="true" sz="2014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特点</a:t>
            </a:r>
          </a:p>
        </p:txBody>
      </p:sp>
      <p:grpSp>
        <p:nvGrpSpPr>
          <p:cNvPr name="Group 7" id="7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name="AutoShape 8" id="8"/>
            <p:cNvSpPr/>
            <p:nvPr/>
          </p:nvSpPr>
          <p:spPr>
            <a:xfrm rot="0"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9" id="9"/>
            <p:cNvSpPr/>
            <p:nvPr/>
          </p:nvSpPr>
          <p:spPr>
            <a:xfrm rot="0"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10" id="10"/>
            <p:cNvSpPr/>
            <p:nvPr/>
          </p:nvSpPr>
          <p:spPr>
            <a:xfrm rot="0"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11" id="11"/>
            <p:cNvSpPr/>
            <p:nvPr/>
          </p:nvSpPr>
          <p:spPr>
            <a:xfrm rot="0"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12" id="12"/>
            <p:cNvSpPr/>
            <p:nvPr/>
          </p:nvSpPr>
          <p:spPr>
            <a:xfrm rot="0"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13" id="13"/>
            <p:cNvSpPr/>
            <p:nvPr/>
          </p:nvSpPr>
          <p:spPr>
            <a:xfrm rot="0"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14" id="14"/>
            <p:cNvSpPr/>
            <p:nvPr/>
          </p:nvSpPr>
          <p:spPr>
            <a:xfrm rot="0"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15" id="15"/>
            <p:cNvSpPr/>
            <p:nvPr/>
          </p:nvSpPr>
          <p:spPr>
            <a:xfrm rot="0"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16" id="16"/>
            <p:cNvSpPr/>
            <p:nvPr/>
          </p:nvSpPr>
          <p:spPr>
            <a:xfrm rot="0"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17" id="17"/>
            <p:cNvSpPr/>
            <p:nvPr/>
          </p:nvSpPr>
          <p:spPr>
            <a:xfrm rot="0"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18" id="18"/>
            <p:cNvSpPr/>
            <p:nvPr/>
          </p:nvSpPr>
          <p:spPr>
            <a:xfrm rot="0"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19" id="19"/>
            <p:cNvSpPr/>
            <p:nvPr/>
          </p:nvSpPr>
          <p:spPr>
            <a:xfrm rot="0"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0" id="20"/>
            <p:cNvSpPr/>
            <p:nvPr/>
          </p:nvSpPr>
          <p:spPr>
            <a:xfrm rot="0"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1" id="21"/>
            <p:cNvSpPr/>
            <p:nvPr/>
          </p:nvSpPr>
          <p:spPr>
            <a:xfrm rot="0"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2" id="22"/>
            <p:cNvSpPr/>
            <p:nvPr/>
          </p:nvSpPr>
          <p:spPr>
            <a:xfrm rot="0"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3" id="23"/>
            <p:cNvSpPr/>
            <p:nvPr/>
          </p:nvSpPr>
          <p:spPr>
            <a:xfrm rot="0"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4" id="24"/>
            <p:cNvSpPr/>
            <p:nvPr/>
          </p:nvSpPr>
          <p:spPr>
            <a:xfrm rot="0"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5" id="25"/>
            <p:cNvSpPr/>
            <p:nvPr/>
          </p:nvSpPr>
          <p:spPr>
            <a:xfrm rot="0"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6" id="26"/>
            <p:cNvSpPr/>
            <p:nvPr/>
          </p:nvSpPr>
          <p:spPr>
            <a:xfrm rot="0"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7" id="27"/>
            <p:cNvSpPr/>
            <p:nvPr/>
          </p:nvSpPr>
          <p:spPr>
            <a:xfrm rot="0"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TextBox 28" id="28"/>
            <p:cNvSpPr txBox="true"/>
            <p:nvPr/>
          </p:nvSpPr>
          <p:spPr>
            <a:xfrm rot="0">
              <a:off x="1094842" y="93878"/>
              <a:ext cx="10001250" cy="914400"/>
            </a:xfrm>
            <a:prstGeom prst="rect">
              <a:avLst/>
            </a:prstGeom>
          </p:spPr>
          <p:txBody>
            <a:bodyPr anchor="t" rtlCol="false" lIns="123825" rIns="57150" tIns="123825" bIns="123825" anchorCtr="false" vert="horz"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b="true" sz="3000">
                  <a:solidFill>
                    <a:schemeClr val="accent1"/>
                  </a:solidFill>
                  <a:latin typeface="Microsoft Yahei"/>
                  <a:ea typeface="Microsoft Yahei"/>
                  <a:cs typeface="Microsoft Yahei"/>
                </a:rPr>
                <a:t>定义与特点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990089" y="1514981"/>
            <a:ext cx="932011" cy="932011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name="TextBox 3" id="3"/>
          <p:cNvSpPr txBox="true"/>
          <p:nvPr/>
        </p:nvSpPr>
        <p:spPr>
          <a:xfrm rot="0">
            <a:off x="990089" y="4677159"/>
            <a:ext cx="2409825" cy="1047750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 algn="just">
              <a:lnSpc>
                <a:spcPct val="96000"/>
              </a:lnSpc>
            </a:pPr>
            <a:r>
              <a:rPr lang="en-US" sz="1500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数字化转型能够通过自动化和智能化技术，提高企业或组织的生产效率和管理效率，降低成本。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90089" y="3829496"/>
            <a:ext cx="2409825" cy="447675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>
              <a:lnSpc>
                <a:spcPct val="96000"/>
              </a:lnSpc>
            </a:pPr>
            <a:r>
              <a:rPr lang="en-US" b="true" sz="2025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提高效率</a:t>
            </a:r>
          </a:p>
        </p:txBody>
      </p:sp>
      <p:cxnSp>
        <p:nvCxnSpPr>
          <p:cNvPr name="Connector 5" id="5"/>
          <p:cNvCxnSpPr/>
          <p:nvPr/>
        </p:nvCxnSpPr>
        <p:spPr>
          <a:xfrm>
            <a:off x="1095003" y="4507169"/>
            <a:ext cx="2676821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name="Connector 6" id="6"/>
          <p:cNvCxnSpPr/>
          <p:nvPr/>
        </p:nvCxnSpPr>
        <p:spPr>
          <a:xfrm>
            <a:off x="3569918" y="4041523"/>
            <a:ext cx="207264" cy="0"/>
          </a:xfrm>
          <a:prstGeom prst="line">
            <a:avLst/>
          </a:prstGeom>
          <a:ln w="38100">
            <a:solidFill>
              <a:schemeClr val="accent1"/>
            </a:solidFill>
            <a:prstDash val="solid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name="Freeform 7" id="7"/>
          <p:cNvSpPr/>
          <p:nvPr/>
        </p:nvSpPr>
        <p:spPr>
          <a:xfrm rot="0">
            <a:off x="3687773" y="3947812"/>
            <a:ext cx="151723" cy="187422"/>
          </a:xfrm>
          <a:custGeom>
            <a:avLst/>
            <a:gdLst/>
            <a:ahLst/>
            <a:cxnLst/>
            <a:rect r="r" b="b" t="t" l="l"/>
            <a:pathLst>
              <a:path h="1905000" w="1905000">
                <a:moveTo>
                  <a:pt x="0" y="0"/>
                </a:moveTo>
                <a:lnTo>
                  <a:pt x="762000" y="0"/>
                </a:lnTo>
                <a:lnTo>
                  <a:pt x="1905000" y="952500"/>
                </a:lnTo>
                <a:lnTo>
                  <a:pt x="762000" y="1905000"/>
                </a:lnTo>
                <a:lnTo>
                  <a:pt x="0" y="1905000"/>
                </a:lnTo>
                <a:lnTo>
                  <a:pt x="1143000" y="952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name="AutoShape 8" id="8"/>
          <p:cNvSpPr/>
          <p:nvPr/>
        </p:nvSpPr>
        <p:spPr>
          <a:xfrm rot="0">
            <a:off x="4671297" y="1454147"/>
            <a:ext cx="932011" cy="932011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3"/>
          <a:srcRect l="16675" r="16675"/>
          <a:stretch>
            <a:fillRect/>
          </a:stretch>
        </p:blipFill>
        <p:spPr>
          <a:xfrm rot="0">
            <a:off x="5039938" y="1393187"/>
            <a:ext cx="2231507" cy="2231507"/>
          </a:xfrm>
          <a:prstGeom prst="ellipse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4671297" y="3829496"/>
            <a:ext cx="2409825" cy="447675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>
              <a:lnSpc>
                <a:spcPct val="96000"/>
              </a:lnSpc>
            </a:pPr>
            <a:r>
              <a:rPr lang="en-US" b="true" sz="2025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创新商业模式</a:t>
            </a:r>
          </a:p>
        </p:txBody>
      </p:sp>
      <p:cxnSp>
        <p:nvCxnSpPr>
          <p:cNvPr name="Connector 11" id="11"/>
          <p:cNvCxnSpPr/>
          <p:nvPr/>
        </p:nvCxnSpPr>
        <p:spPr>
          <a:xfrm>
            <a:off x="4776211" y="4446335"/>
            <a:ext cx="2676821" cy="0"/>
          </a:xfrm>
          <a:prstGeom prst="line">
            <a:avLst/>
          </a:prstGeom>
          <a:ln w="9525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name="Connector 12" id="12"/>
          <p:cNvCxnSpPr/>
          <p:nvPr/>
        </p:nvCxnSpPr>
        <p:spPr>
          <a:xfrm>
            <a:off x="7251125" y="4041523"/>
            <a:ext cx="207264" cy="0"/>
          </a:xfrm>
          <a:prstGeom prst="line">
            <a:avLst/>
          </a:prstGeom>
          <a:ln w="38100">
            <a:solidFill>
              <a:schemeClr val="accent2"/>
            </a:solidFill>
            <a:prstDash val="solid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name="Freeform 13" id="13"/>
          <p:cNvSpPr/>
          <p:nvPr/>
        </p:nvSpPr>
        <p:spPr>
          <a:xfrm rot="0">
            <a:off x="7368981" y="3947812"/>
            <a:ext cx="151723" cy="187422"/>
          </a:xfrm>
          <a:custGeom>
            <a:avLst/>
            <a:gdLst/>
            <a:ahLst/>
            <a:cxnLst/>
            <a:rect r="r" b="b" t="t" l="l"/>
            <a:pathLst>
              <a:path h="1905000" w="1905000">
                <a:moveTo>
                  <a:pt x="0" y="0"/>
                </a:moveTo>
                <a:lnTo>
                  <a:pt x="762000" y="0"/>
                </a:lnTo>
                <a:lnTo>
                  <a:pt x="1905000" y="952500"/>
                </a:lnTo>
                <a:lnTo>
                  <a:pt x="762000" y="1905000"/>
                </a:lnTo>
                <a:lnTo>
                  <a:pt x="0" y="1905000"/>
                </a:lnTo>
                <a:lnTo>
                  <a:pt x="1143000" y="952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10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name="AutoShape 14" id="14"/>
          <p:cNvSpPr/>
          <p:nvPr/>
        </p:nvSpPr>
        <p:spPr>
          <a:xfrm rot="0">
            <a:off x="8373015" y="1454147"/>
            <a:ext cx="932011" cy="932011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name="Picture 15" id="15"/>
          <p:cNvPicPr>
            <a:picLocks noChangeAspect="true"/>
          </p:cNvPicPr>
          <p:nvPr/>
        </p:nvPicPr>
        <p:blipFill>
          <a:blip r:embed="rId4"/>
          <a:srcRect l="17993" r="17993"/>
          <a:stretch>
            <a:fillRect/>
          </a:stretch>
        </p:blipFill>
        <p:spPr>
          <a:xfrm rot="0">
            <a:off x="8741656" y="1393187"/>
            <a:ext cx="2231507" cy="2231507"/>
          </a:xfrm>
          <a:prstGeom prst="ellipse">
            <a:avLst/>
          </a:prstGeom>
        </p:spPr>
      </p:pic>
      <p:sp>
        <p:nvSpPr>
          <p:cNvPr name="TextBox 16" id="16"/>
          <p:cNvSpPr txBox="true"/>
          <p:nvPr/>
        </p:nvSpPr>
        <p:spPr>
          <a:xfrm rot="0">
            <a:off x="8373015" y="3829496"/>
            <a:ext cx="2409825" cy="447675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>
              <a:lnSpc>
                <a:spcPct val="96000"/>
              </a:lnSpc>
            </a:pPr>
            <a:r>
              <a:rPr lang="en-US" b="true" sz="2025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提高竞争力</a:t>
            </a:r>
          </a:p>
        </p:txBody>
      </p:sp>
      <p:cxnSp>
        <p:nvCxnSpPr>
          <p:cNvPr name="Connector 17" id="17"/>
          <p:cNvCxnSpPr/>
          <p:nvPr/>
        </p:nvCxnSpPr>
        <p:spPr>
          <a:xfrm>
            <a:off x="8477928" y="4446335"/>
            <a:ext cx="2676821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name="Connector 18" id="18"/>
          <p:cNvCxnSpPr/>
          <p:nvPr/>
        </p:nvCxnSpPr>
        <p:spPr>
          <a:xfrm>
            <a:off x="10952843" y="4041523"/>
            <a:ext cx="207264" cy="0"/>
          </a:xfrm>
          <a:prstGeom prst="line">
            <a:avLst/>
          </a:prstGeom>
          <a:ln w="38100">
            <a:solidFill>
              <a:schemeClr val="accent1"/>
            </a:solidFill>
            <a:prstDash val="solid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name="Freeform 19" id="19"/>
          <p:cNvSpPr/>
          <p:nvPr/>
        </p:nvSpPr>
        <p:spPr>
          <a:xfrm rot="0">
            <a:off x="11070699" y="3947812"/>
            <a:ext cx="151723" cy="187422"/>
          </a:xfrm>
          <a:custGeom>
            <a:avLst/>
            <a:gdLst/>
            <a:ahLst/>
            <a:cxnLst/>
            <a:rect r="r" b="b" t="t" l="l"/>
            <a:pathLst>
              <a:path h="1905000" w="1905000">
                <a:moveTo>
                  <a:pt x="0" y="0"/>
                </a:moveTo>
                <a:lnTo>
                  <a:pt x="762000" y="0"/>
                </a:lnTo>
                <a:lnTo>
                  <a:pt x="1905000" y="952500"/>
                </a:lnTo>
                <a:lnTo>
                  <a:pt x="762000" y="1905000"/>
                </a:lnTo>
                <a:lnTo>
                  <a:pt x="0" y="1905000"/>
                </a:lnTo>
                <a:lnTo>
                  <a:pt x="1143000" y="952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name="Picture 20" id="20"/>
          <p:cNvPicPr>
            <a:picLocks noChangeAspect="true"/>
          </p:cNvPicPr>
          <p:nvPr/>
        </p:nvPicPr>
        <p:blipFill>
          <a:blip r:embed="rId5"/>
          <a:srcRect l="14941" r="14941" t="0"/>
          <a:stretch>
            <a:fillRect/>
          </a:stretch>
        </p:blipFill>
        <p:spPr>
          <a:xfrm rot="0">
            <a:off x="1358558" y="1454147"/>
            <a:ext cx="2231507" cy="2231507"/>
          </a:xfrm>
          <a:prstGeom prst="ellipse">
            <a:avLst/>
          </a:prstGeom>
        </p:spPr>
      </p:pic>
      <p:sp>
        <p:nvSpPr>
          <p:cNvPr name="TextBox 21" id="21"/>
          <p:cNvSpPr txBox="true"/>
          <p:nvPr/>
        </p:nvSpPr>
        <p:spPr>
          <a:xfrm rot="0">
            <a:off x="4671297" y="4677159"/>
            <a:ext cx="2409825" cy="1047750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 algn="just">
              <a:lnSpc>
                <a:spcPct val="96000"/>
              </a:lnSpc>
            </a:pPr>
            <a:r>
              <a:rPr lang="en-US" sz="1500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数字化转型能够推动企业或组织创新商业模式，开发新的产品和服务，拓展市场。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8373015" y="4677159"/>
            <a:ext cx="2409825" cy="1047750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 algn="just">
              <a:lnSpc>
                <a:spcPct val="96000"/>
              </a:lnSpc>
            </a:pPr>
            <a:r>
              <a:rPr lang="en-US" sz="1500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数字化转型能够提高企业或组织的竞争力，使其在激烈的市场竞争中立于不败之地。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8392065" y="1604894"/>
            <a:ext cx="581025" cy="457200"/>
          </a:xfrm>
          <a:prstGeom prst="rect">
            <a:avLst/>
          </a:prstGeom>
        </p:spPr>
        <p:txBody>
          <a:bodyPr anchor="ctr" rtlCol="false" lIns="114300" rIns="114300" tIns="57150" bIns="57150" anchorCtr="true" vert="horz"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lang="en-US" b="true" sz="202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4690347" y="1604894"/>
            <a:ext cx="578298" cy="437007"/>
          </a:xfrm>
          <a:prstGeom prst="rect">
            <a:avLst/>
          </a:prstGeom>
        </p:spPr>
        <p:txBody>
          <a:bodyPr anchor="ctr" rtlCol="false" lIns="114300" rIns="114300" tIns="57150" bIns="57150" anchorCtr="true" vert="horz" wrap="square">
            <a:spAutoFit/>
          </a:bodyPr>
          <a:lstStyle/>
          <a:p>
            <a:pPr>
              <a:lnSpc>
                <a:spcPct val="100000"/>
              </a:lnSpc>
              <a:spcBef>
                <a:spcPts val="450"/>
              </a:spcBef>
            </a:pPr>
            <a:r>
              <a:rPr lang="en-US" b="true" sz="202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980564" y="1604894"/>
            <a:ext cx="581025" cy="457200"/>
          </a:xfrm>
          <a:prstGeom prst="rect">
            <a:avLst/>
          </a:prstGeom>
        </p:spPr>
        <p:txBody>
          <a:bodyPr anchor="ctr" rtlCol="false" lIns="114300" rIns="114300" tIns="57150" bIns="57150" anchorCtr="true" vert="horz"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lang="en-US" b="true" sz="202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</p:sp>
      <p:grpSp>
        <p:nvGrpSpPr>
          <p:cNvPr name="Group 26" id="26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name="AutoShape 27" id="27"/>
            <p:cNvSpPr/>
            <p:nvPr/>
          </p:nvSpPr>
          <p:spPr>
            <a:xfrm rot="0"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8" id="28"/>
            <p:cNvSpPr/>
            <p:nvPr/>
          </p:nvSpPr>
          <p:spPr>
            <a:xfrm rot="0"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9" id="29"/>
            <p:cNvSpPr/>
            <p:nvPr/>
          </p:nvSpPr>
          <p:spPr>
            <a:xfrm rot="0"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0" id="30"/>
            <p:cNvSpPr/>
            <p:nvPr/>
          </p:nvSpPr>
          <p:spPr>
            <a:xfrm rot="0"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1" id="31"/>
            <p:cNvSpPr/>
            <p:nvPr/>
          </p:nvSpPr>
          <p:spPr>
            <a:xfrm rot="0"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2" id="32"/>
            <p:cNvSpPr/>
            <p:nvPr/>
          </p:nvSpPr>
          <p:spPr>
            <a:xfrm rot="0"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3" id="33"/>
            <p:cNvSpPr/>
            <p:nvPr/>
          </p:nvSpPr>
          <p:spPr>
            <a:xfrm rot="0"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4" id="34"/>
            <p:cNvSpPr/>
            <p:nvPr/>
          </p:nvSpPr>
          <p:spPr>
            <a:xfrm rot="0"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5" id="35"/>
            <p:cNvSpPr/>
            <p:nvPr/>
          </p:nvSpPr>
          <p:spPr>
            <a:xfrm rot="0"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6" id="36"/>
            <p:cNvSpPr/>
            <p:nvPr/>
          </p:nvSpPr>
          <p:spPr>
            <a:xfrm rot="0"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7" id="37"/>
            <p:cNvSpPr/>
            <p:nvPr/>
          </p:nvSpPr>
          <p:spPr>
            <a:xfrm rot="0"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8" id="38"/>
            <p:cNvSpPr/>
            <p:nvPr/>
          </p:nvSpPr>
          <p:spPr>
            <a:xfrm rot="0"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9" id="39"/>
            <p:cNvSpPr/>
            <p:nvPr/>
          </p:nvSpPr>
          <p:spPr>
            <a:xfrm rot="0"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40" id="40"/>
            <p:cNvSpPr/>
            <p:nvPr/>
          </p:nvSpPr>
          <p:spPr>
            <a:xfrm rot="0"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41" id="41"/>
            <p:cNvSpPr/>
            <p:nvPr/>
          </p:nvSpPr>
          <p:spPr>
            <a:xfrm rot="0"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42" id="42"/>
            <p:cNvSpPr/>
            <p:nvPr/>
          </p:nvSpPr>
          <p:spPr>
            <a:xfrm rot="0"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43" id="43"/>
            <p:cNvSpPr/>
            <p:nvPr/>
          </p:nvSpPr>
          <p:spPr>
            <a:xfrm rot="0"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44" id="44"/>
            <p:cNvSpPr/>
            <p:nvPr/>
          </p:nvSpPr>
          <p:spPr>
            <a:xfrm rot="0"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45" id="45"/>
            <p:cNvSpPr/>
            <p:nvPr/>
          </p:nvSpPr>
          <p:spPr>
            <a:xfrm rot="0"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46" id="46"/>
            <p:cNvSpPr/>
            <p:nvPr/>
          </p:nvSpPr>
          <p:spPr>
            <a:xfrm rot="0"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TextBox 47" id="47"/>
            <p:cNvSpPr txBox="true"/>
            <p:nvPr/>
          </p:nvSpPr>
          <p:spPr>
            <a:xfrm rot="0">
              <a:off x="1094842" y="93878"/>
              <a:ext cx="10001250" cy="914400"/>
            </a:xfrm>
            <a:prstGeom prst="rect">
              <a:avLst/>
            </a:prstGeom>
          </p:spPr>
          <p:txBody>
            <a:bodyPr anchor="t" rtlCol="false" lIns="123825" rIns="57150" tIns="123825" bIns="123825" anchorCtr="false" vert="horz"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b="true" sz="3000">
                  <a:solidFill>
                    <a:schemeClr val="accent1"/>
                  </a:solidFill>
                  <a:latin typeface="Microsoft Yahei"/>
                  <a:ea typeface="Microsoft Yahei"/>
                  <a:cs typeface="Microsoft Yahei"/>
                </a:rPr>
                <a:t>数字化转型的重要性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63829" y="1414808"/>
            <a:ext cx="6734175" cy="885825"/>
          </a:xfrm>
          <a:prstGeom prst="rect">
            <a:avLst/>
          </a:prstGeom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>
              <a:lnSpc>
                <a:spcPct val="174000"/>
              </a:lnSpc>
            </a:pPr>
            <a:r>
              <a:rPr lang="en-US" b="true" sz="2325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挑战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763829" y="2093647"/>
            <a:ext cx="6734175" cy="1323975"/>
          </a:xfrm>
          <a:prstGeom prst="rect">
            <a:avLst/>
          </a:prstGeom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数字化转型需要企业或组织投入大量的资源，如人力、物力、财力等，同时需要面对技术更新换代快、信息安全风险等问题。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89593" y="3949139"/>
            <a:ext cx="6524625" cy="885825"/>
          </a:xfrm>
          <a:prstGeom prst="rect">
            <a:avLst/>
          </a:prstGeom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>
              <a:lnSpc>
                <a:spcPct val="174000"/>
              </a:lnSpc>
            </a:pPr>
            <a:r>
              <a:rPr lang="en-US" b="true" sz="2325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机遇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89593" y="4645945"/>
            <a:ext cx="6810375" cy="1323975"/>
          </a:xfrm>
          <a:prstGeom prst="rect">
            <a:avLst/>
          </a:prstGeom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数字化转型为企业或组织提供了巨大的发展机遇，通过数字化转型，企业或组织可以实现转型升级，提高生产效率和管理水平，拓展新的商业模式和市场，提高竞争力。</a:t>
            </a:r>
          </a:p>
        </p:txBody>
      </p:sp>
      <p:sp>
        <p:nvSpPr>
          <p:cNvPr name="AutoShape 6" id="6"/>
          <p:cNvSpPr/>
          <p:nvPr/>
        </p:nvSpPr>
        <p:spPr>
          <a:xfrm rot="0">
            <a:off x="884406" y="5955116"/>
            <a:ext cx="701468" cy="122998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name="AutoShape 7" id="7"/>
          <p:cNvSpPr/>
          <p:nvPr/>
        </p:nvSpPr>
        <p:spPr>
          <a:xfrm rot="0">
            <a:off x="831494" y="5955116"/>
            <a:ext cx="122998" cy="12299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name="AutoShape 8" id="8"/>
          <p:cNvSpPr/>
          <p:nvPr/>
        </p:nvSpPr>
        <p:spPr>
          <a:xfrm rot="0">
            <a:off x="1514246" y="5955116"/>
            <a:ext cx="122998" cy="12299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name="Connector 9" id="9"/>
          <p:cNvCxnSpPr/>
          <p:nvPr/>
        </p:nvCxnSpPr>
        <p:spPr>
          <a:xfrm>
            <a:off x="1585874" y="6029346"/>
            <a:ext cx="6181975" cy="0"/>
          </a:xfrm>
          <a:prstGeom prst="line">
            <a:avLst/>
          </a:prstGeom>
          <a:ln w="14288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name="Picture 10" id="10"/>
          <p:cNvPicPr>
            <a:picLocks noChangeAspect="true"/>
          </p:cNvPicPr>
          <p:nvPr/>
        </p:nvPicPr>
        <p:blipFill>
          <a:blip r:embed="rId3">
            <a:alphaModFix amt="70000"/>
          </a:blip>
          <a:srcRect l="25000" r="25000"/>
          <a:stretch>
            <a:fillRect/>
          </a:stretch>
        </p:blipFill>
        <p:spPr>
          <a:xfrm rot="0">
            <a:off x="7803289" y="1299241"/>
            <a:ext cx="3679824" cy="4906431"/>
          </a:xfrm>
          <a:prstGeom prst="rect">
            <a:avLst/>
          </a:prstGeom>
        </p:spPr>
      </p:pic>
      <p:sp>
        <p:nvSpPr>
          <p:cNvPr name="AutoShape 11" id="11"/>
          <p:cNvSpPr/>
          <p:nvPr/>
        </p:nvSpPr>
        <p:spPr>
          <a:xfrm rot="0">
            <a:off x="852680" y="3629459"/>
            <a:ext cx="701468" cy="122998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name="AutoShape 12" id="12"/>
          <p:cNvSpPr/>
          <p:nvPr/>
        </p:nvSpPr>
        <p:spPr>
          <a:xfrm rot="0">
            <a:off x="799768" y="3629459"/>
            <a:ext cx="122998" cy="12299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name="AutoShape 13" id="13"/>
          <p:cNvSpPr/>
          <p:nvPr/>
        </p:nvSpPr>
        <p:spPr>
          <a:xfrm rot="0">
            <a:off x="1482520" y="3629459"/>
            <a:ext cx="122998" cy="12299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name="Connector 14" id="14"/>
          <p:cNvCxnSpPr/>
          <p:nvPr/>
        </p:nvCxnSpPr>
        <p:spPr>
          <a:xfrm>
            <a:off x="1554148" y="3703689"/>
            <a:ext cx="6181975" cy="0"/>
          </a:xfrm>
          <a:prstGeom prst="line">
            <a:avLst/>
          </a:prstGeom>
          <a:ln w="14288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name="Group 15" id="15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name="AutoShape 16" id="16"/>
            <p:cNvSpPr/>
            <p:nvPr/>
          </p:nvSpPr>
          <p:spPr>
            <a:xfrm rot="0"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17" id="17"/>
            <p:cNvSpPr/>
            <p:nvPr/>
          </p:nvSpPr>
          <p:spPr>
            <a:xfrm rot="0"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18" id="18"/>
            <p:cNvSpPr/>
            <p:nvPr/>
          </p:nvSpPr>
          <p:spPr>
            <a:xfrm rot="0"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19" id="19"/>
            <p:cNvSpPr/>
            <p:nvPr/>
          </p:nvSpPr>
          <p:spPr>
            <a:xfrm rot="0"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0" id="20"/>
            <p:cNvSpPr/>
            <p:nvPr/>
          </p:nvSpPr>
          <p:spPr>
            <a:xfrm rot="0"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1" id="21"/>
            <p:cNvSpPr/>
            <p:nvPr/>
          </p:nvSpPr>
          <p:spPr>
            <a:xfrm rot="0"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2" id="22"/>
            <p:cNvSpPr/>
            <p:nvPr/>
          </p:nvSpPr>
          <p:spPr>
            <a:xfrm rot="0"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3" id="23"/>
            <p:cNvSpPr/>
            <p:nvPr/>
          </p:nvSpPr>
          <p:spPr>
            <a:xfrm rot="0"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4" id="24"/>
            <p:cNvSpPr/>
            <p:nvPr/>
          </p:nvSpPr>
          <p:spPr>
            <a:xfrm rot="0"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5" id="25"/>
            <p:cNvSpPr/>
            <p:nvPr/>
          </p:nvSpPr>
          <p:spPr>
            <a:xfrm rot="0"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6" id="26"/>
            <p:cNvSpPr/>
            <p:nvPr/>
          </p:nvSpPr>
          <p:spPr>
            <a:xfrm rot="0"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7" id="27"/>
            <p:cNvSpPr/>
            <p:nvPr/>
          </p:nvSpPr>
          <p:spPr>
            <a:xfrm rot="0"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8" id="28"/>
            <p:cNvSpPr/>
            <p:nvPr/>
          </p:nvSpPr>
          <p:spPr>
            <a:xfrm rot="0"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9" id="29"/>
            <p:cNvSpPr/>
            <p:nvPr/>
          </p:nvSpPr>
          <p:spPr>
            <a:xfrm rot="0"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0" id="30"/>
            <p:cNvSpPr/>
            <p:nvPr/>
          </p:nvSpPr>
          <p:spPr>
            <a:xfrm rot="0"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1" id="31"/>
            <p:cNvSpPr/>
            <p:nvPr/>
          </p:nvSpPr>
          <p:spPr>
            <a:xfrm rot="0"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2" id="32"/>
            <p:cNvSpPr/>
            <p:nvPr/>
          </p:nvSpPr>
          <p:spPr>
            <a:xfrm rot="0"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3" id="33"/>
            <p:cNvSpPr/>
            <p:nvPr/>
          </p:nvSpPr>
          <p:spPr>
            <a:xfrm rot="0"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4" id="34"/>
            <p:cNvSpPr/>
            <p:nvPr/>
          </p:nvSpPr>
          <p:spPr>
            <a:xfrm rot="0"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5" id="35"/>
            <p:cNvSpPr/>
            <p:nvPr/>
          </p:nvSpPr>
          <p:spPr>
            <a:xfrm rot="0"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TextBox 36" id="36"/>
            <p:cNvSpPr txBox="true"/>
            <p:nvPr/>
          </p:nvSpPr>
          <p:spPr>
            <a:xfrm rot="0">
              <a:off x="1094842" y="93878"/>
              <a:ext cx="10001250" cy="914400"/>
            </a:xfrm>
            <a:prstGeom prst="rect">
              <a:avLst/>
            </a:prstGeom>
          </p:spPr>
          <p:txBody>
            <a:bodyPr anchor="t" rtlCol="false" lIns="123825" rIns="57150" tIns="123825" bIns="123825" anchorCtr="false" vert="horz"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b="true" sz="3000">
                  <a:solidFill>
                    <a:schemeClr val="accent1"/>
                  </a:solidFill>
                  <a:latin typeface="Microsoft Yahei"/>
                  <a:ea typeface="Microsoft Yahei"/>
                  <a:cs typeface="Microsoft Yahei"/>
                </a:rPr>
                <a:t>数字化转型的挑战与机遇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80034" y="1744495"/>
            <a:ext cx="4212758" cy="686181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b="true" sz="4575">
                <a:solidFill>
                  <a:schemeClr val="dk1"/>
                </a:solidFill>
                <a:latin typeface="Arial"/>
                <a:ea typeface="Arial"/>
                <a:cs typeface="Arial"/>
              </a:rPr>
              <a:t>02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464584" y="3009242"/>
            <a:ext cx="9262831" cy="2104263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true" sz="5175">
                <a:solidFill>
                  <a:schemeClr val="dk1"/>
                </a:solidFill>
                <a:latin typeface="Arial"/>
                <a:ea typeface="Arial"/>
                <a:cs typeface="Arial"/>
              </a:rPr>
              <a:t>信息技术培训的重要性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name="Connector 2" id="2"/>
          <p:cNvCxnSpPr/>
          <p:nvPr/>
        </p:nvCxnSpPr>
        <p:spPr>
          <a:xfrm flipV="true">
            <a:off x="1296416" y="4399620"/>
            <a:ext cx="2492359" cy="4740"/>
          </a:xfrm>
          <a:prstGeom prst="line">
            <a:avLst/>
          </a:prstGeom>
          <a:ln w="9525">
            <a:solidFill>
              <a:schemeClr val="accent1"/>
            </a:solidFill>
            <a:prstDash val="solid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name="AutoShape 3" id="3"/>
          <p:cNvSpPr/>
          <p:nvPr/>
        </p:nvSpPr>
        <p:spPr>
          <a:xfrm rot="-3859086" flipV="true">
            <a:off x="1527125" y="1469413"/>
            <a:ext cx="2109431" cy="2217572"/>
          </a:xfrm>
          <a:prstGeom prst="parallelogram">
            <a:avLst>
              <a:gd fmla="val 54601" name="adj"/>
            </a:avLst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name="TextBox 4" id="4"/>
          <p:cNvSpPr txBox="true"/>
          <p:nvPr/>
        </p:nvSpPr>
        <p:spPr>
          <a:xfrm rot="0">
            <a:off x="1338084" y="4590395"/>
            <a:ext cx="2450691" cy="1287399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500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通过培训，员工可以掌握最新的信息技术，提高自身技能水平，适应数字化时代的工作需求。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1632387" y="1536628"/>
            <a:ext cx="1898907" cy="1898907"/>
          </a:xfrm>
          <a:prstGeom prst="ellipse">
            <a:avLst/>
          </a:prstGeom>
        </p:spPr>
      </p:pic>
      <p:sp>
        <p:nvSpPr>
          <p:cNvPr name="AutoShape 6" id="6"/>
          <p:cNvSpPr/>
          <p:nvPr/>
        </p:nvSpPr>
        <p:spPr>
          <a:xfrm rot="-3859086" flipV="true">
            <a:off x="5041284" y="1457221"/>
            <a:ext cx="2109431" cy="2217572"/>
          </a:xfrm>
          <a:prstGeom prst="parallelogram">
            <a:avLst>
              <a:gd fmla="val 54601" name="adj"/>
            </a:avLst>
          </a:prstGeom>
          <a:solidFill>
            <a:schemeClr val="accent2">
              <a:alpha val="10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0">
            <a:off x="5146546" y="1536628"/>
            <a:ext cx="1898907" cy="1898907"/>
          </a:xfrm>
          <a:prstGeom prst="ellipse">
            <a:avLst/>
          </a:prstGeom>
        </p:spPr>
      </p:pic>
      <p:sp>
        <p:nvSpPr>
          <p:cNvPr name="AutoShape 8" id="8"/>
          <p:cNvSpPr/>
          <p:nvPr/>
        </p:nvSpPr>
        <p:spPr>
          <a:xfrm rot="-3859086" flipV="true">
            <a:off x="8711366" y="1419290"/>
            <a:ext cx="2109431" cy="2217572"/>
          </a:xfrm>
          <a:prstGeom prst="parallelogram">
            <a:avLst>
              <a:gd fmla="val 54601" name="adj"/>
            </a:avLst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0">
            <a:off x="8816628" y="1536628"/>
            <a:ext cx="1898907" cy="1898907"/>
          </a:xfrm>
          <a:prstGeom prst="ellipse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1238761" y="3746205"/>
            <a:ext cx="2971800" cy="495300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>
              <a:lnSpc>
                <a:spcPct val="96000"/>
              </a:lnSpc>
            </a:pPr>
            <a:r>
              <a:rPr lang="en-US" b="true" sz="2325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掌握新技术</a:t>
            </a:r>
          </a:p>
        </p:txBody>
      </p:sp>
      <p:sp>
        <p:nvSpPr>
          <p:cNvPr name="AutoShape 11" id="11"/>
          <p:cNvSpPr/>
          <p:nvPr/>
        </p:nvSpPr>
        <p:spPr>
          <a:xfrm rot="0">
            <a:off x="1235229" y="4350852"/>
            <a:ext cx="97536" cy="9753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name="AutoShape 12" id="12"/>
          <p:cNvSpPr/>
          <p:nvPr/>
        </p:nvSpPr>
        <p:spPr>
          <a:xfrm rot="0">
            <a:off x="3788775" y="4350852"/>
            <a:ext cx="97536" cy="9753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name="Connector 13" id="13"/>
          <p:cNvCxnSpPr/>
          <p:nvPr/>
        </p:nvCxnSpPr>
        <p:spPr>
          <a:xfrm flipV="true">
            <a:off x="4700847" y="4399620"/>
            <a:ext cx="2492359" cy="4740"/>
          </a:xfrm>
          <a:prstGeom prst="line">
            <a:avLst/>
          </a:prstGeom>
          <a:ln w="9525">
            <a:solidFill>
              <a:schemeClr val="accent2"/>
            </a:solidFill>
            <a:prstDash val="solid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name="TextBox 14" id="14"/>
          <p:cNvSpPr txBox="true"/>
          <p:nvPr/>
        </p:nvSpPr>
        <p:spPr>
          <a:xfrm rot="0">
            <a:off x="4742516" y="4590395"/>
            <a:ext cx="2450691" cy="1287399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500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员工具备更强的信息技术能力，能够更高效地完成工作任务，提高整体工作效率。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643192" y="3746205"/>
            <a:ext cx="2952750" cy="495300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>
              <a:lnSpc>
                <a:spcPct val="96000"/>
              </a:lnSpc>
            </a:pPr>
            <a:r>
              <a:rPr lang="en-US" b="true" sz="2325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提高工作效率</a:t>
            </a:r>
          </a:p>
        </p:txBody>
      </p:sp>
      <p:sp>
        <p:nvSpPr>
          <p:cNvPr name="AutoShape 16" id="16"/>
          <p:cNvSpPr/>
          <p:nvPr/>
        </p:nvSpPr>
        <p:spPr>
          <a:xfrm rot="0">
            <a:off x="4639660" y="4350852"/>
            <a:ext cx="97536" cy="97536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name="AutoShape 17" id="17"/>
          <p:cNvSpPr/>
          <p:nvPr/>
        </p:nvSpPr>
        <p:spPr>
          <a:xfrm rot="0">
            <a:off x="7193207" y="4350852"/>
            <a:ext cx="97536" cy="97536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cxnSp>
        <p:nvCxnSpPr>
          <p:cNvPr name="Connector 18" id="18"/>
          <p:cNvCxnSpPr/>
          <p:nvPr/>
        </p:nvCxnSpPr>
        <p:spPr>
          <a:xfrm flipV="true">
            <a:off x="8370929" y="4399620"/>
            <a:ext cx="2492359" cy="4740"/>
          </a:xfrm>
          <a:prstGeom prst="line">
            <a:avLst/>
          </a:prstGeom>
          <a:ln w="9525">
            <a:solidFill>
              <a:schemeClr val="accent1"/>
            </a:solidFill>
            <a:prstDash val="solid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name="TextBox 19" id="19"/>
          <p:cNvSpPr txBox="true"/>
          <p:nvPr/>
        </p:nvSpPr>
        <p:spPr>
          <a:xfrm rot="0">
            <a:off x="8412597" y="4590395"/>
            <a:ext cx="2450691" cy="1287399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500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拥有更好的技能水平，有助于员工在职业发展上取得更多机会和提升。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8313274" y="3746205"/>
            <a:ext cx="3019425" cy="495300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>
              <a:lnSpc>
                <a:spcPct val="96000"/>
              </a:lnSpc>
            </a:pPr>
            <a:r>
              <a:rPr lang="en-US" b="true" sz="2325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促进职业发展</a:t>
            </a:r>
          </a:p>
        </p:txBody>
      </p:sp>
      <p:sp>
        <p:nvSpPr>
          <p:cNvPr name="AutoShape 21" id="21"/>
          <p:cNvSpPr/>
          <p:nvPr/>
        </p:nvSpPr>
        <p:spPr>
          <a:xfrm rot="0">
            <a:off x="8309741" y="4350852"/>
            <a:ext cx="97536" cy="9753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name="AutoShape 22" id="22"/>
          <p:cNvSpPr/>
          <p:nvPr/>
        </p:nvSpPr>
        <p:spPr>
          <a:xfrm rot="0">
            <a:off x="10863288" y="4350852"/>
            <a:ext cx="97536" cy="9753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name="Group 23" id="23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name="AutoShape 24" id="24"/>
            <p:cNvSpPr/>
            <p:nvPr/>
          </p:nvSpPr>
          <p:spPr>
            <a:xfrm rot="0"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5" id="25"/>
            <p:cNvSpPr/>
            <p:nvPr/>
          </p:nvSpPr>
          <p:spPr>
            <a:xfrm rot="0"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6" id="26"/>
            <p:cNvSpPr/>
            <p:nvPr/>
          </p:nvSpPr>
          <p:spPr>
            <a:xfrm rot="0"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7" id="27"/>
            <p:cNvSpPr/>
            <p:nvPr/>
          </p:nvSpPr>
          <p:spPr>
            <a:xfrm rot="0"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8" id="28"/>
            <p:cNvSpPr/>
            <p:nvPr/>
          </p:nvSpPr>
          <p:spPr>
            <a:xfrm rot="0"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9" id="29"/>
            <p:cNvSpPr/>
            <p:nvPr/>
          </p:nvSpPr>
          <p:spPr>
            <a:xfrm rot="0"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0" id="30"/>
            <p:cNvSpPr/>
            <p:nvPr/>
          </p:nvSpPr>
          <p:spPr>
            <a:xfrm rot="0"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1" id="31"/>
            <p:cNvSpPr/>
            <p:nvPr/>
          </p:nvSpPr>
          <p:spPr>
            <a:xfrm rot="0"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2" id="32"/>
            <p:cNvSpPr/>
            <p:nvPr/>
          </p:nvSpPr>
          <p:spPr>
            <a:xfrm rot="0"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3" id="33"/>
            <p:cNvSpPr/>
            <p:nvPr/>
          </p:nvSpPr>
          <p:spPr>
            <a:xfrm rot="0"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4" id="34"/>
            <p:cNvSpPr/>
            <p:nvPr/>
          </p:nvSpPr>
          <p:spPr>
            <a:xfrm rot="0"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5" id="35"/>
            <p:cNvSpPr/>
            <p:nvPr/>
          </p:nvSpPr>
          <p:spPr>
            <a:xfrm rot="0"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6" id="36"/>
            <p:cNvSpPr/>
            <p:nvPr/>
          </p:nvSpPr>
          <p:spPr>
            <a:xfrm rot="0"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7" id="37"/>
            <p:cNvSpPr/>
            <p:nvPr/>
          </p:nvSpPr>
          <p:spPr>
            <a:xfrm rot="0"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8" id="38"/>
            <p:cNvSpPr/>
            <p:nvPr/>
          </p:nvSpPr>
          <p:spPr>
            <a:xfrm rot="0"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9" id="39"/>
            <p:cNvSpPr/>
            <p:nvPr/>
          </p:nvSpPr>
          <p:spPr>
            <a:xfrm rot="0"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40" id="40"/>
            <p:cNvSpPr/>
            <p:nvPr/>
          </p:nvSpPr>
          <p:spPr>
            <a:xfrm rot="0"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41" id="41"/>
            <p:cNvSpPr/>
            <p:nvPr/>
          </p:nvSpPr>
          <p:spPr>
            <a:xfrm rot="0"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42" id="42"/>
            <p:cNvSpPr/>
            <p:nvPr/>
          </p:nvSpPr>
          <p:spPr>
            <a:xfrm rot="0"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43" id="43"/>
            <p:cNvSpPr/>
            <p:nvPr/>
          </p:nvSpPr>
          <p:spPr>
            <a:xfrm rot="0"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TextBox 44" id="44"/>
            <p:cNvSpPr txBox="true"/>
            <p:nvPr/>
          </p:nvSpPr>
          <p:spPr>
            <a:xfrm rot="0">
              <a:off x="1094842" y="93878"/>
              <a:ext cx="10001250" cy="914400"/>
            </a:xfrm>
            <a:prstGeom prst="rect">
              <a:avLst/>
            </a:prstGeom>
          </p:spPr>
          <p:txBody>
            <a:bodyPr anchor="t" rtlCol="false" lIns="123825" rIns="57150" tIns="123825" bIns="123825" anchorCtr="false" vert="horz"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b="true" sz="3000">
                  <a:solidFill>
                    <a:schemeClr val="accent1"/>
                  </a:solidFill>
                  <a:latin typeface="Microsoft Yahei"/>
                  <a:ea typeface="Microsoft Yahei"/>
                  <a:cs typeface="Microsoft Yahei"/>
                </a:rPr>
                <a:t>提高员工技能水平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981837" y="1604867"/>
            <a:ext cx="3394996" cy="2116741"/>
            <a:chOff x="981837" y="1604867"/>
            <a:chExt cx="3394996" cy="2116741"/>
          </a:xfrm>
        </p:grpSpPr>
        <p:sp>
          <p:nvSpPr>
            <p:cNvPr name="AutoShape 3" id="3"/>
            <p:cNvSpPr/>
            <p:nvPr/>
          </p:nvSpPr>
          <p:spPr>
            <a:xfrm rot="0">
              <a:off x="981837" y="1604867"/>
              <a:ext cx="3394996" cy="2116741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false" tIns="45720" lIns="91440" bIns="45720" rIns="91440" anchorCtr="false" vert="horz" wrap="square">
              <a:noAutofit/>
            </a:bodyPr>
            <a:lstStyle/>
            <a:p>
              <a:pPr algn="ctr">
                <a:defRPr/>
              </a:pPr>
              <a:r>
                <a:rPr lang="en-US" sz="294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    </a:t>
              </a:r>
              <a:endParaRPr lang="en-US" sz="1100"/>
            </a:p>
          </p:txBody>
        </p:sp>
      </p:grpSp>
      <p:grpSp>
        <p:nvGrpSpPr>
          <p:cNvPr name="Group 4" id="4"/>
          <p:cNvGrpSpPr/>
          <p:nvPr/>
        </p:nvGrpSpPr>
        <p:grpSpPr>
          <a:xfrm>
            <a:off x="4376738" y="3721608"/>
            <a:ext cx="3394996" cy="2116741"/>
            <a:chOff x="4376738" y="3721608"/>
            <a:chExt cx="3394996" cy="2116741"/>
          </a:xfrm>
        </p:grpSpPr>
        <p:sp>
          <p:nvSpPr>
            <p:cNvPr name="AutoShape 5" id="5"/>
            <p:cNvSpPr/>
            <p:nvPr/>
          </p:nvSpPr>
          <p:spPr>
            <a:xfrm rot="0">
              <a:off x="4376738" y="3721608"/>
              <a:ext cx="3394996" cy="2116741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grpSp>
        <p:nvGrpSpPr>
          <p:cNvPr name="Group 6" id="6"/>
          <p:cNvGrpSpPr/>
          <p:nvPr/>
        </p:nvGrpSpPr>
        <p:grpSpPr>
          <a:xfrm>
            <a:off x="7771733" y="1604867"/>
            <a:ext cx="3394996" cy="2116741"/>
            <a:chOff x="7771733" y="1604867"/>
            <a:chExt cx="3394996" cy="2116741"/>
          </a:xfrm>
        </p:grpSpPr>
        <p:sp>
          <p:nvSpPr>
            <p:cNvPr name="AutoShape 7" id="7"/>
            <p:cNvSpPr/>
            <p:nvPr/>
          </p:nvSpPr>
          <p:spPr>
            <a:xfrm rot="0">
              <a:off x="7771733" y="1604867"/>
              <a:ext cx="3394996" cy="2116741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3"/>
          <a:srcRect l="0" r="0" t="2638" b="2638"/>
          <a:stretch>
            <a:fillRect/>
          </a:stretch>
        </p:blipFill>
        <p:spPr>
          <a:xfrm rot="0">
            <a:off x="981837" y="3694465"/>
            <a:ext cx="3394942" cy="2143864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4"/>
          <a:srcRect t="2627" b="2627"/>
          <a:stretch>
            <a:fillRect/>
          </a:stretch>
        </p:blipFill>
        <p:spPr>
          <a:xfrm rot="0">
            <a:off x="4376812" y="1577730"/>
            <a:ext cx="3394942" cy="2143864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5"/>
          <a:srcRect t="2627" b="2627"/>
          <a:stretch>
            <a:fillRect/>
          </a:stretch>
        </p:blipFill>
        <p:spPr>
          <a:xfrm rot="0">
            <a:off x="7771733" y="3721608"/>
            <a:ext cx="3394942" cy="2143864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name="AutoShape 12" id="12"/>
            <p:cNvSpPr/>
            <p:nvPr/>
          </p:nvSpPr>
          <p:spPr>
            <a:xfrm rot="0"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13" id="13"/>
            <p:cNvSpPr/>
            <p:nvPr/>
          </p:nvSpPr>
          <p:spPr>
            <a:xfrm rot="0"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14" id="14"/>
            <p:cNvSpPr/>
            <p:nvPr/>
          </p:nvSpPr>
          <p:spPr>
            <a:xfrm rot="0"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15" id="15"/>
            <p:cNvSpPr/>
            <p:nvPr/>
          </p:nvSpPr>
          <p:spPr>
            <a:xfrm rot="0"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16" id="16"/>
            <p:cNvSpPr/>
            <p:nvPr/>
          </p:nvSpPr>
          <p:spPr>
            <a:xfrm rot="0"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17" id="17"/>
            <p:cNvSpPr/>
            <p:nvPr/>
          </p:nvSpPr>
          <p:spPr>
            <a:xfrm rot="0"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18" id="18"/>
            <p:cNvSpPr/>
            <p:nvPr/>
          </p:nvSpPr>
          <p:spPr>
            <a:xfrm rot="0"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19" id="19"/>
            <p:cNvSpPr/>
            <p:nvPr/>
          </p:nvSpPr>
          <p:spPr>
            <a:xfrm rot="0"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0" id="20"/>
            <p:cNvSpPr/>
            <p:nvPr/>
          </p:nvSpPr>
          <p:spPr>
            <a:xfrm rot="0"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1" id="21"/>
            <p:cNvSpPr/>
            <p:nvPr/>
          </p:nvSpPr>
          <p:spPr>
            <a:xfrm rot="0"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2" id="22"/>
            <p:cNvSpPr/>
            <p:nvPr/>
          </p:nvSpPr>
          <p:spPr>
            <a:xfrm rot="0"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3" id="23"/>
            <p:cNvSpPr/>
            <p:nvPr/>
          </p:nvSpPr>
          <p:spPr>
            <a:xfrm rot="0"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4" id="24"/>
            <p:cNvSpPr/>
            <p:nvPr/>
          </p:nvSpPr>
          <p:spPr>
            <a:xfrm rot="0"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5" id="25"/>
            <p:cNvSpPr/>
            <p:nvPr/>
          </p:nvSpPr>
          <p:spPr>
            <a:xfrm rot="0"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6" id="26"/>
            <p:cNvSpPr/>
            <p:nvPr/>
          </p:nvSpPr>
          <p:spPr>
            <a:xfrm rot="0"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7" id="27"/>
            <p:cNvSpPr/>
            <p:nvPr/>
          </p:nvSpPr>
          <p:spPr>
            <a:xfrm rot="0"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8" id="28"/>
            <p:cNvSpPr/>
            <p:nvPr/>
          </p:nvSpPr>
          <p:spPr>
            <a:xfrm rot="0"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29" id="29"/>
            <p:cNvSpPr/>
            <p:nvPr/>
          </p:nvSpPr>
          <p:spPr>
            <a:xfrm rot="0"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0" id="30"/>
            <p:cNvSpPr/>
            <p:nvPr/>
          </p:nvSpPr>
          <p:spPr>
            <a:xfrm rot="0"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AutoShape 31" id="31"/>
            <p:cNvSpPr/>
            <p:nvPr/>
          </p:nvSpPr>
          <p:spPr>
            <a:xfrm rot="0"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TextBox 32" id="32"/>
            <p:cNvSpPr txBox="true"/>
            <p:nvPr/>
          </p:nvSpPr>
          <p:spPr>
            <a:xfrm rot="0">
              <a:off x="1094842" y="93878"/>
              <a:ext cx="10001250" cy="914400"/>
            </a:xfrm>
            <a:prstGeom prst="rect">
              <a:avLst/>
            </a:prstGeom>
          </p:spPr>
          <p:txBody>
            <a:bodyPr anchor="t" rtlCol="false" lIns="123825" rIns="57150" tIns="123825" bIns="123825" anchorCtr="false" vert="horz"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b="true" sz="3000">
                  <a:solidFill>
                    <a:schemeClr val="accent1"/>
                  </a:solidFill>
                  <a:latin typeface="Microsoft Yahei"/>
                  <a:ea typeface="Microsoft Yahei"/>
                  <a:cs typeface="Microsoft Yahei"/>
                </a:rPr>
                <a:t>促进企业创新发展</a:t>
              </a:r>
            </a:p>
          </p:txBody>
        </p:sp>
      </p:grpSp>
      <p:grpSp>
        <p:nvGrpSpPr>
          <p:cNvPr name="Group 33" id="33"/>
          <p:cNvGrpSpPr/>
          <p:nvPr/>
        </p:nvGrpSpPr>
        <p:grpSpPr>
          <a:xfrm>
            <a:off x="981837" y="1604867"/>
            <a:ext cx="3394996" cy="490334"/>
            <a:chOff x="981837" y="1604867"/>
            <a:chExt cx="3394996" cy="490334"/>
          </a:xfrm>
        </p:grpSpPr>
        <p:sp>
          <p:nvSpPr>
            <p:cNvPr name="TextBox 34" id="34"/>
            <p:cNvSpPr txBox="true"/>
            <p:nvPr/>
          </p:nvSpPr>
          <p:spPr>
            <a:xfrm rot="0">
              <a:off x="981837" y="1604867"/>
              <a:ext cx="3394996" cy="490334"/>
            </a:xfrm>
            <a:prstGeom prst="rect">
              <a:avLst/>
            </a:prstGeom>
          </p:spPr>
          <p:txBody>
            <a:bodyPr anchor="t" rtlCol="false" lIns="66008" rIns="66008" tIns="33052" bIns="33052" anchorCtr="false"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b="true" sz="2025">
                  <a:solidFill>
                    <a:srgbClr val="FFFDFD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激发创新思维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>
            <a:off x="1090562" y="2039620"/>
            <a:ext cx="3286271" cy="1654845"/>
            <a:chOff x="1090562" y="2039620"/>
            <a:chExt cx="3286271" cy="1654845"/>
          </a:xfrm>
        </p:grpSpPr>
        <p:sp>
          <p:nvSpPr>
            <p:cNvPr name="TextBox 36" id="36"/>
            <p:cNvSpPr txBox="true"/>
            <p:nvPr/>
          </p:nvSpPr>
          <p:spPr>
            <a:xfrm rot="0">
              <a:off x="1090562" y="2039620"/>
              <a:ext cx="3286271" cy="1654845"/>
            </a:xfrm>
            <a:prstGeom prst="rect">
              <a:avLst/>
            </a:prstGeom>
          </p:spPr>
          <p:txBody>
            <a:bodyPr anchor="ctr" rtlCol="false" lIns="66008" rIns="66008" tIns="33052" bIns="33052" anchorCtr="true" wrap="square">
              <a:norm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sz="1500">
                  <a:solidFill>
                    <a:srgbClr val="FFFDFD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信息技术培训能够激发员工的创新思维，推动企业在新技术的应用和业务模式创新方面取得突破。</a:t>
              </a:r>
            </a:p>
          </p:txBody>
        </p:sp>
      </p:grpSp>
      <p:grpSp>
        <p:nvGrpSpPr>
          <p:cNvPr name="Group 37" id="37"/>
          <p:cNvGrpSpPr/>
          <p:nvPr/>
        </p:nvGrpSpPr>
        <p:grpSpPr>
          <a:xfrm>
            <a:off x="4376833" y="3748751"/>
            <a:ext cx="3394996" cy="490334"/>
            <a:chOff x="4376833" y="3748751"/>
            <a:chExt cx="3394996" cy="490334"/>
          </a:xfrm>
        </p:grpSpPr>
        <p:sp>
          <p:nvSpPr>
            <p:cNvPr name="TextBox 38" id="38"/>
            <p:cNvSpPr txBox="true"/>
            <p:nvPr/>
          </p:nvSpPr>
          <p:spPr>
            <a:xfrm rot="0">
              <a:off x="4376833" y="3748751"/>
              <a:ext cx="3394996" cy="490334"/>
            </a:xfrm>
            <a:prstGeom prst="rect">
              <a:avLst/>
            </a:prstGeom>
          </p:spPr>
          <p:txBody>
            <a:bodyPr anchor="t" rtlCol="false" lIns="66008" rIns="66008" tIns="33052" bIns="33052" anchorCtr="false"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b="true" sz="2025">
                  <a:solidFill>
                    <a:srgbClr val="FFFDFD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提升企业核心竞争力</a:t>
              </a:r>
            </a:p>
          </p:txBody>
        </p:sp>
      </p:grpSp>
      <p:grpSp>
        <p:nvGrpSpPr>
          <p:cNvPr name="Group 39" id="39"/>
          <p:cNvGrpSpPr/>
          <p:nvPr/>
        </p:nvGrpSpPr>
        <p:grpSpPr>
          <a:xfrm>
            <a:off x="4485558" y="4183504"/>
            <a:ext cx="3286271" cy="1654845"/>
            <a:chOff x="4485558" y="4183504"/>
            <a:chExt cx="3286271" cy="1654845"/>
          </a:xfrm>
        </p:grpSpPr>
        <p:sp>
          <p:nvSpPr>
            <p:cNvPr name="TextBox 40" id="40"/>
            <p:cNvSpPr txBox="true"/>
            <p:nvPr/>
          </p:nvSpPr>
          <p:spPr>
            <a:xfrm rot="0">
              <a:off x="4485558" y="4183504"/>
              <a:ext cx="3286271" cy="1654845"/>
            </a:xfrm>
            <a:prstGeom prst="rect">
              <a:avLst/>
            </a:prstGeom>
          </p:spPr>
          <p:txBody>
            <a:bodyPr anchor="ctr" rtlCol="false" lIns="66008" rIns="66008" tIns="33052" bIns="33052" anchorCtr="true" wrap="square">
              <a:norm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sz="1500">
                  <a:solidFill>
                    <a:srgbClr val="FFFDFD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通过数字化转型和信息技术培训，企业能够提升自身的核心竞争力，在激烈的市场竞争中脱颖而出。</a:t>
              </a:r>
            </a:p>
          </p:txBody>
        </p:sp>
      </p:grpSp>
      <p:grpSp>
        <p:nvGrpSpPr>
          <p:cNvPr name="Group 41" id="41"/>
          <p:cNvGrpSpPr/>
          <p:nvPr/>
        </p:nvGrpSpPr>
        <p:grpSpPr>
          <a:xfrm>
            <a:off x="7771733" y="1604867"/>
            <a:ext cx="3394996" cy="490334"/>
            <a:chOff x="7771733" y="1604867"/>
            <a:chExt cx="3394996" cy="490334"/>
          </a:xfrm>
        </p:grpSpPr>
        <p:sp>
          <p:nvSpPr>
            <p:cNvPr name="TextBox 42" id="42"/>
            <p:cNvSpPr txBox="true"/>
            <p:nvPr/>
          </p:nvSpPr>
          <p:spPr>
            <a:xfrm rot="0">
              <a:off x="7771733" y="1604867"/>
              <a:ext cx="3394996" cy="490334"/>
            </a:xfrm>
            <a:prstGeom prst="rect">
              <a:avLst/>
            </a:prstGeom>
          </p:spPr>
          <p:txBody>
            <a:bodyPr anchor="t" rtlCol="false" lIns="66008" rIns="66008" tIns="33052" bIns="33052" anchorCtr="false"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b="true" sz="2025">
                  <a:solidFill>
                    <a:srgbClr val="FFFDFD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实现可持续发展</a:t>
              </a:r>
            </a:p>
          </p:txBody>
        </p:sp>
      </p:grpSp>
      <p:grpSp>
        <p:nvGrpSpPr>
          <p:cNvPr name="Group 43" id="43"/>
          <p:cNvGrpSpPr/>
          <p:nvPr/>
        </p:nvGrpSpPr>
        <p:grpSpPr>
          <a:xfrm>
            <a:off x="7880459" y="2039620"/>
            <a:ext cx="3286271" cy="1654845"/>
            <a:chOff x="7880459" y="2039620"/>
            <a:chExt cx="3286271" cy="1654845"/>
          </a:xfrm>
        </p:grpSpPr>
        <p:sp>
          <p:nvSpPr>
            <p:cNvPr name="TextBox 44" id="44"/>
            <p:cNvSpPr txBox="true"/>
            <p:nvPr/>
          </p:nvSpPr>
          <p:spPr>
            <a:xfrm rot="0">
              <a:off x="7880459" y="2039620"/>
              <a:ext cx="3286271" cy="1654845"/>
            </a:xfrm>
            <a:prstGeom prst="rect">
              <a:avLst/>
            </a:prstGeom>
          </p:spPr>
          <p:txBody>
            <a:bodyPr anchor="ctr" rtlCol="false" lIns="66008" rIns="66008" tIns="33052" bIns="33052" anchorCtr="true" wrap="square">
              <a:norm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sz="1500">
                  <a:solidFill>
                    <a:srgbClr val="FFFDFD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数字化转型和信息技术培训有助于企业实现可持续发展，跟上时代发展的步伐。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FFFFFF"/>
      </a:dk1>
      <a:lt1>
        <a:srgbClr val="001D4F"/>
      </a:lt1>
      <a:dk2>
        <a:srgbClr val="DEF6FF"/>
      </a:dk2>
      <a:lt2>
        <a:srgbClr val="000000"/>
      </a:lt2>
      <a:accent1>
        <a:srgbClr val="00B6FF"/>
      </a:accent1>
      <a:accent2>
        <a:srgbClr val="405DFF"/>
      </a:accent2>
      <a:accent3>
        <a:srgbClr val="2947E8"/>
      </a:accent3>
      <a:accent4>
        <a:srgbClr val="27DFF4"/>
      </a:accent4>
      <a:accent5>
        <a:srgbClr val="2FE8B7"/>
      </a:accent5>
      <a:accent6>
        <a:srgbClr val="FCC52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