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esProps" Target="presProps.xml"/><Relationship Id="rId3" Type="http://schemas.openxmlformats.org/officeDocument/2006/relationships/viewProps" Target="viewProps.xml"/><Relationship Id="rId4" Type="http://schemas.openxmlformats.org/officeDocument/2006/relationships/theme" Target="theme/theme1.xml"/><Relationship Id="rId5" Type="http://schemas.openxmlformats.org/officeDocument/2006/relationships/tableStyles" Target="tableStyles.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2.png"/><Relationship Id="rId4" Type="http://schemas.openxmlformats.org/officeDocument/2006/relationships/image" Target="../media/image33.jpeg"/><Relationship Id="rId5" Type="http://schemas.openxmlformats.org/officeDocument/2006/relationships/image" Target="../media/image34.png"/><Relationship Id="rId6" Type="http://schemas.openxmlformats.org/officeDocument/2006/relationships/image" Target="../media/image3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6.png"/><Relationship Id="rId4" Type="http://schemas.openxmlformats.org/officeDocument/2006/relationships/image" Target="../media/image7.jpeg"/><Relationship Id="rId5"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png"/></Relationships>
</file>

<file path=ppt/slides/slide1.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1723949" y="1562007"/>
            <a:ext cx="8744102" cy="2153107"/>
          </a:xfrm>
          <a:prstGeom prst="rect">
            <a:avLst/>
          </a:prstGeom>
        </p:spPr>
        <p:txBody>
          <a:bodyPr anchor="t" rtlCol="false" lIns="114300" rIns="114300" tIns="57150" bIns="57150" anchorCtr="false" vert="horz" wrap="square">
            <a:spAutoFit/>
          </a:bodyPr>
          <a:lstStyle/>
          <a:p>
            <a:pPr algn="ctr">
              <a:lnSpc>
                <a:spcPct val="120000"/>
              </a:lnSpc>
              <a:spcBef>
                <a:spcPts val="450"/>
              </a:spcBef>
            </a:pPr>
            <a:r>
              <a:rPr lang="en-US" b="true" sz="5175">
                <a:solidFill>
                  <a:srgbClr val="FFFFFF">
                    <a:alpha val="100000"/>
                  </a:srgbClr>
                </a:solidFill>
                <a:latin typeface="Microsoft Yahei"/>
                <a:ea typeface="Microsoft Yahei"/>
                <a:cs typeface="Microsoft Yahei"/>
              </a:rPr>
              <a:t>食品行业的数字化转型与智能化制造培训课件</a:t>
            </a:r>
          </a:p>
        </p:txBody>
      </p:sp>
      <p:sp>
        <p:nvSpPr>
          <p:cNvPr name="TextBox 3" id="3"/>
          <p:cNvSpPr txBox="true"/>
          <p:nvPr/>
        </p:nvSpPr>
        <p:spPr>
          <a:xfrm rot="0">
            <a:off x="2019901" y="3818645"/>
            <a:ext cx="8024774" cy="482803"/>
          </a:xfrm>
          <a:prstGeom prst="rect">
            <a:avLst/>
          </a:prstGeom>
        </p:spPr>
        <p:txBody>
          <a:bodyPr anchor="t" rtlCol="false" lIns="114300" rIns="114300" tIns="57150" bIns="57150" anchorCtr="false" vert="horz" wrap="square">
            <a:spAutoFit/>
          </a:bodyPr>
          <a:lstStyle/>
          <a:p>
            <a:pPr algn="ctr">
              <a:lnSpc>
                <a:spcPct val="80000"/>
              </a:lnSpc>
              <a:spcBef>
                <a:spcPts val="450"/>
              </a:spcBef>
            </a:pPr>
            <a:r>
              <a:rPr lang="en-US" sz="2025">
                <a:solidFill>
                  <a:srgbClr val="FFFFFF">
                    <a:alpha val="100000"/>
                  </a:srgbClr>
                </a:solidFill>
                <a:latin typeface="Microsoft Yahei"/>
                <a:ea typeface="Microsoft Yahei"/>
                <a:cs typeface="Microsoft Yahei"/>
              </a:rPr>
              <a:t>汇报人：</a:t>
            </a:r>
          </a:p>
        </p:txBody>
      </p:sp>
      <p:sp>
        <p:nvSpPr>
          <p:cNvPr name="TextBox 4" id="4"/>
          <p:cNvSpPr txBox="true"/>
          <p:nvPr/>
        </p:nvSpPr>
        <p:spPr>
          <a:xfrm rot="0">
            <a:off x="5125012" y="5590905"/>
            <a:ext cx="1941977" cy="421843"/>
          </a:xfrm>
          <a:prstGeom prst="rect">
            <a:avLst/>
          </a:prstGeom>
        </p:spPr>
        <p:txBody>
          <a:bodyPr anchor="t" rtlCol="false" lIns="114300" rIns="114300" tIns="57150" bIns="57150" anchorCtr="false" vert="horz" wrap="square">
            <a:spAutoFit/>
          </a:bodyPr>
          <a:lstStyle/>
          <a:p>
            <a:pPr algn="ctr">
              <a:lnSpc>
                <a:spcPct val="80000"/>
              </a:lnSpc>
              <a:spcBef>
                <a:spcPts val="450"/>
              </a:spcBef>
            </a:pPr>
            <a:r>
              <a:rPr lang="en-US" sz="2025">
                <a:solidFill>
                  <a:srgbClr val="FFFFFF">
                    <a:alpha val="100000"/>
                  </a:srgbClr>
                </a:solidFill>
                <a:latin typeface="Microsoft Yahei"/>
                <a:ea typeface="Microsoft Yahei"/>
                <a:cs typeface="Microsoft Yahei"/>
              </a:rPr>
              <a:t>2023-12-29</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AutoShape 2" id="2"/>
          <p:cNvSpPr/>
          <p:nvPr/>
        </p:nvSpPr>
        <p:spPr>
          <a:xfrm rot="0">
            <a:off x="3485416" y="3075841"/>
            <a:ext cx="1954703" cy="1969616"/>
          </a:xfrm>
          <a:prstGeom prst="ellipse">
            <a:avLst/>
          </a:prstGeom>
          <a:solidFill>
            <a:schemeClr val="accent2">
              <a:alpha val="100000"/>
            </a:schemeClr>
          </a:solidFill>
        </p:spPr>
        <p:txBody>
          <a:bodyPr/>
          <a:p/>
        </p:txBody>
      </p:sp>
      <p:sp>
        <p:nvSpPr>
          <p:cNvPr name="AutoShape 3" id="3"/>
          <p:cNvSpPr/>
          <p:nvPr/>
        </p:nvSpPr>
        <p:spPr>
          <a:xfrm rot="0">
            <a:off x="5660673" y="3426081"/>
            <a:ext cx="2699191" cy="2719784"/>
          </a:xfrm>
          <a:prstGeom prst="ellipse">
            <a:avLst/>
          </a:prstGeom>
          <a:solidFill>
            <a:schemeClr val="accent2">
              <a:alpha val="100000"/>
            </a:schemeClr>
          </a:solidFill>
        </p:spPr>
        <p:txBody>
          <a:bodyPr/>
          <a:p/>
        </p:txBody>
      </p:sp>
      <p:sp>
        <p:nvSpPr>
          <p:cNvPr name="AutoShape 4" id="4"/>
          <p:cNvSpPr/>
          <p:nvPr/>
        </p:nvSpPr>
        <p:spPr>
          <a:xfrm rot="0">
            <a:off x="5288494" y="1513149"/>
            <a:ext cx="1721774" cy="1721774"/>
          </a:xfrm>
          <a:prstGeom prst="ellipse">
            <a:avLst/>
          </a:prstGeom>
          <a:solidFill>
            <a:schemeClr val="accent2">
              <a:alpha val="100000"/>
            </a:schemeClr>
          </a:solidFill>
        </p:spPr>
        <p:txBody>
          <a:bodyPr/>
          <a:p/>
        </p:txBody>
      </p:sp>
      <p:sp>
        <p:nvSpPr>
          <p:cNvPr name="TextBox 5" id="5"/>
          <p:cNvSpPr txBox="true"/>
          <p:nvPr/>
        </p:nvSpPr>
        <p:spPr>
          <a:xfrm rot="0">
            <a:off x="280421" y="2711491"/>
            <a:ext cx="3039989" cy="1257300"/>
          </a:xfrm>
          <a:prstGeom prst="rect">
            <a:avLst/>
          </a:prstGeom>
        </p:spPr>
        <p:txBody>
          <a:bodyPr anchor="t" rtlCol="false" lIns="114300" rIns="114300" tIns="57150" bIns="57150" anchorCtr="false" vert="horz" wrap="square">
            <a:spAutoFit/>
          </a:bodyPr>
          <a:lstStyle/>
          <a:p>
            <a:pPr algn="r">
              <a:lnSpc>
                <a:spcPct val="120000"/>
              </a:lnSpc>
            </a:pPr>
            <a:r>
              <a:rPr lang="en-US" sz="1500">
                <a:solidFill>
                  <a:schemeClr val="dk1">
                    <a:alpha val="100000"/>
                  </a:schemeClr>
                </a:solidFill>
                <a:latin typeface="Microsoft Yahei"/>
                <a:ea typeface="Microsoft Yahei"/>
                <a:cs typeface="Microsoft Yahei"/>
              </a:rPr>
              <a:t>根据生产需求，选用适合的机器人类型和配置，确保机器人的稳定性和高效性。</a:t>
            </a:r>
          </a:p>
        </p:txBody>
      </p:sp>
      <p:pic>
        <p:nvPicPr>
          <p:cNvPr name="Picture 6" id="6"/>
          <p:cNvPicPr>
            <a:picLocks noChangeAspect="true"/>
          </p:cNvPicPr>
          <p:nvPr/>
        </p:nvPicPr>
        <p:blipFill>
          <a:blip r:embed="rId3"/>
          <a:srcRect l="16708" r="16708"/>
          <a:stretch>
            <a:fillRect/>
          </a:stretch>
        </p:blipFill>
        <p:spPr>
          <a:xfrm rot="0">
            <a:off x="5399254" y="1623909"/>
            <a:ext cx="1500254" cy="1500254"/>
          </a:xfrm>
          <a:prstGeom prst="ellipse">
            <a:avLst/>
          </a:prstGeom>
        </p:spPr>
      </p:pic>
      <p:sp>
        <p:nvSpPr>
          <p:cNvPr name="TextBox 7" id="7"/>
          <p:cNvSpPr txBox="true"/>
          <p:nvPr/>
        </p:nvSpPr>
        <p:spPr>
          <a:xfrm rot="0">
            <a:off x="613814" y="2226284"/>
            <a:ext cx="2703493" cy="398526"/>
          </a:xfrm>
          <a:prstGeom prst="rect">
            <a:avLst/>
          </a:prstGeom>
        </p:spPr>
        <p:txBody>
          <a:bodyPr anchor="t" rtlCol="false" lIns="114300" rIns="114300" tIns="57150" bIns="57150" anchorCtr="false" vert="horz" wrap="square">
            <a:spAutoFit/>
          </a:bodyPr>
          <a:lstStyle/>
          <a:p>
            <a:pPr algn="r">
              <a:lnSpc>
                <a:spcPct val="77000"/>
              </a:lnSpc>
            </a:pPr>
            <a:r>
              <a:rPr lang="en-US" b="true" sz="2325">
                <a:solidFill>
                  <a:schemeClr val="accent1">
                    <a:alpha val="100000"/>
                  </a:schemeClr>
                </a:solidFill>
                <a:latin typeface="Microsoft Yahei"/>
                <a:ea typeface="Microsoft Yahei"/>
                <a:cs typeface="Microsoft Yahei"/>
              </a:rPr>
              <a:t>机器人选型与配置</a:t>
            </a:r>
          </a:p>
        </p:txBody>
      </p:sp>
      <p:sp>
        <p:nvSpPr>
          <p:cNvPr name="TextBox 8" id="8"/>
          <p:cNvSpPr txBox="true"/>
          <p:nvPr/>
        </p:nvSpPr>
        <p:spPr>
          <a:xfrm rot="0">
            <a:off x="7300757" y="1971492"/>
            <a:ext cx="3121877" cy="1287399"/>
          </a:xfrm>
          <a:prstGeom prst="rect">
            <a:avLst/>
          </a:prstGeom>
        </p:spPr>
        <p:txBody>
          <a:bodyPr anchor="t" rtlCol="false" lIns="114300" rIns="114300" tIns="57150" bIns="57150" anchorCtr="false" vert="horz" wrap="square">
            <a:spAutoFit/>
          </a:bodyPr>
          <a:lstStyle/>
          <a:p>
            <a:pPr>
              <a:lnSpc>
                <a:spcPct val="120000"/>
              </a:lnSpc>
            </a:pPr>
            <a:r>
              <a:rPr lang="en-US" sz="1500">
                <a:solidFill>
                  <a:schemeClr val="dk1">
                    <a:alpha val="100000"/>
                  </a:schemeClr>
                </a:solidFill>
                <a:latin typeface="Microsoft Yahei"/>
                <a:ea typeface="Microsoft Yahei"/>
                <a:cs typeface="Microsoft Yahei"/>
              </a:rPr>
              <a:t>对机器人进行编程和控制，实现机器人在生产线上的自动化和智能化操作，提高生产效率和产品质量。</a:t>
            </a:r>
          </a:p>
        </p:txBody>
      </p:sp>
      <p:sp>
        <p:nvSpPr>
          <p:cNvPr name="TextBox 9" id="9"/>
          <p:cNvSpPr txBox="true"/>
          <p:nvPr/>
        </p:nvSpPr>
        <p:spPr>
          <a:xfrm rot="0">
            <a:off x="7300757" y="1513149"/>
            <a:ext cx="2703493" cy="398526"/>
          </a:xfrm>
          <a:prstGeom prst="rect">
            <a:avLst/>
          </a:prstGeom>
        </p:spPr>
        <p:txBody>
          <a:bodyPr anchor="t" rtlCol="false" lIns="114300" rIns="114300" tIns="57150" bIns="57150" anchorCtr="false" vert="horz" wrap="square">
            <a:spAutoFit/>
          </a:bodyPr>
          <a:lstStyle/>
          <a:p>
            <a:pPr>
              <a:lnSpc>
                <a:spcPct val="77000"/>
              </a:lnSpc>
            </a:pPr>
            <a:r>
              <a:rPr lang="en-US" b="true" sz="2325">
                <a:solidFill>
                  <a:schemeClr val="accent1">
                    <a:alpha val="100000"/>
                  </a:schemeClr>
                </a:solidFill>
                <a:latin typeface="Microsoft Yahei"/>
                <a:ea typeface="Microsoft Yahei"/>
                <a:cs typeface="Microsoft Yahei"/>
              </a:rPr>
              <a:t>机器人编程与控制</a:t>
            </a:r>
          </a:p>
        </p:txBody>
      </p:sp>
      <p:pic>
        <p:nvPicPr>
          <p:cNvPr name="Picture 10" id="10"/>
          <p:cNvPicPr>
            <a:picLocks noChangeAspect="true"/>
          </p:cNvPicPr>
          <p:nvPr/>
        </p:nvPicPr>
        <p:blipFill>
          <a:blip r:embed="rId4"/>
          <a:srcRect l="16667" r="16667" t="0" b="0"/>
          <a:stretch>
            <a:fillRect/>
          </a:stretch>
        </p:blipFill>
        <p:spPr>
          <a:xfrm rot="0">
            <a:off x="5820154" y="3595858"/>
            <a:ext cx="2380229" cy="2380229"/>
          </a:xfrm>
          <a:prstGeom prst="ellipse">
            <a:avLst/>
          </a:prstGeom>
        </p:spPr>
      </p:pic>
      <p:pic>
        <p:nvPicPr>
          <p:cNvPr name="Picture 11" id="11"/>
          <p:cNvPicPr>
            <a:picLocks noChangeAspect="true"/>
          </p:cNvPicPr>
          <p:nvPr/>
        </p:nvPicPr>
        <p:blipFill>
          <a:blip r:embed="rId5"/>
          <a:srcRect l="16792" r="16792"/>
          <a:stretch>
            <a:fillRect/>
          </a:stretch>
        </p:blipFill>
        <p:spPr>
          <a:xfrm rot="0">
            <a:off x="3637042" y="3234923"/>
            <a:ext cx="1651452" cy="1651452"/>
          </a:xfrm>
          <a:prstGeom prst="ellipse">
            <a:avLst/>
          </a:prstGeom>
        </p:spPr>
      </p:pic>
      <p:sp>
        <p:nvSpPr>
          <p:cNvPr name="TextBox 12" id="12"/>
          <p:cNvSpPr txBox="true"/>
          <p:nvPr/>
        </p:nvSpPr>
        <p:spPr>
          <a:xfrm rot="0">
            <a:off x="8621512" y="4777233"/>
            <a:ext cx="3219450" cy="1257300"/>
          </a:xfrm>
          <a:prstGeom prst="rect">
            <a:avLst/>
          </a:prstGeom>
        </p:spPr>
        <p:txBody>
          <a:bodyPr anchor="t" rtlCol="false" lIns="114300" rIns="114300" tIns="57150" bIns="57150" anchorCtr="false" vert="horz" wrap="square">
            <a:spAutoFit/>
          </a:bodyPr>
          <a:lstStyle/>
          <a:p>
            <a:pPr>
              <a:lnSpc>
                <a:spcPct val="120000"/>
              </a:lnSpc>
            </a:pPr>
            <a:r>
              <a:rPr lang="en-US" sz="1500">
                <a:solidFill>
                  <a:schemeClr val="dk1">
                    <a:alpha val="100000"/>
                  </a:schemeClr>
                </a:solidFill>
                <a:latin typeface="Microsoft Yahei"/>
                <a:ea typeface="Microsoft Yahei"/>
                <a:cs typeface="Microsoft Yahei"/>
              </a:rPr>
              <a:t>定期对机器人进行维护和保养，确保机器人的正常运行和延长使用寿命。</a:t>
            </a:r>
          </a:p>
        </p:txBody>
      </p:sp>
      <p:sp>
        <p:nvSpPr>
          <p:cNvPr name="TextBox 13" id="13"/>
          <p:cNvSpPr txBox="true"/>
          <p:nvPr/>
        </p:nvSpPr>
        <p:spPr>
          <a:xfrm rot="0">
            <a:off x="8621512" y="4318890"/>
            <a:ext cx="2703493" cy="398526"/>
          </a:xfrm>
          <a:prstGeom prst="rect">
            <a:avLst/>
          </a:prstGeom>
        </p:spPr>
        <p:txBody>
          <a:bodyPr anchor="t" rtlCol="false" lIns="114300" rIns="114300" tIns="57150" bIns="57150" anchorCtr="false" vert="horz" wrap="square">
            <a:spAutoFit/>
          </a:bodyPr>
          <a:lstStyle/>
          <a:p>
            <a:pPr>
              <a:lnSpc>
                <a:spcPct val="77000"/>
              </a:lnSpc>
            </a:pPr>
            <a:r>
              <a:rPr lang="en-US" b="true" sz="2325">
                <a:solidFill>
                  <a:schemeClr val="accent1">
                    <a:alpha val="100000"/>
                  </a:schemeClr>
                </a:solidFill>
                <a:latin typeface="Microsoft Yahei"/>
                <a:ea typeface="Microsoft Yahei"/>
                <a:cs typeface="Microsoft Yahei"/>
              </a:rPr>
              <a:t>机器人维护与保养</a:t>
            </a:r>
          </a:p>
        </p:txBody>
      </p:sp>
      <p:grpSp>
        <p:nvGrpSpPr>
          <p:cNvPr name="Group 14" id="14"/>
          <p:cNvGrpSpPr/>
          <p:nvPr/>
        </p:nvGrpSpPr>
        <p:grpSpPr>
          <a:xfrm rot="0">
            <a:off x="454963" y="93878"/>
            <a:ext cx="10641129" cy="914400"/>
            <a:chOff x="454963" y="93878"/>
            <a:chExt cx="10641129" cy="914400"/>
          </a:xfrm>
        </p:grpSpPr>
        <p:sp>
          <p:nvSpPr>
            <p:cNvPr name="AutoShape 15" id="15"/>
            <p:cNvSpPr/>
            <p:nvPr/>
          </p:nvSpPr>
          <p:spPr>
            <a:xfrm rot="0">
              <a:off x="454963" y="331168"/>
              <a:ext cx="84147" cy="84147"/>
            </a:xfrm>
            <a:prstGeom prst="ellipse">
              <a:avLst/>
            </a:prstGeom>
            <a:solidFill>
              <a:schemeClr val="accent1">
                <a:alpha val="100000"/>
              </a:schemeClr>
            </a:solidFill>
          </p:spPr>
          <p:txBody>
            <a:bodyPr/>
            <a:p/>
          </p:txBody>
        </p:sp>
        <p:sp>
          <p:nvSpPr>
            <p:cNvPr name="AutoShape 16" id="16"/>
            <p:cNvSpPr/>
            <p:nvPr/>
          </p:nvSpPr>
          <p:spPr>
            <a:xfrm rot="0">
              <a:off x="575049" y="337743"/>
              <a:ext cx="78137" cy="78137"/>
            </a:xfrm>
            <a:prstGeom prst="ellipse">
              <a:avLst/>
            </a:prstGeom>
            <a:solidFill>
              <a:schemeClr val="accent1">
                <a:alpha val="80000"/>
              </a:schemeClr>
            </a:solidFill>
          </p:spPr>
          <p:txBody>
            <a:bodyPr/>
            <a:p/>
          </p:txBody>
        </p:sp>
        <p:sp>
          <p:nvSpPr>
            <p:cNvPr name="AutoShape 17" id="17"/>
            <p:cNvSpPr/>
            <p:nvPr/>
          </p:nvSpPr>
          <p:spPr>
            <a:xfrm rot="0">
              <a:off x="689125" y="339460"/>
              <a:ext cx="74704" cy="74704"/>
            </a:xfrm>
            <a:prstGeom prst="ellipse">
              <a:avLst/>
            </a:prstGeom>
            <a:solidFill>
              <a:schemeClr val="accent1">
                <a:alpha val="60000"/>
              </a:schemeClr>
            </a:solidFill>
          </p:spPr>
          <p:txBody>
            <a:bodyPr/>
            <a:p/>
          </p:txBody>
        </p:sp>
        <p:sp>
          <p:nvSpPr>
            <p:cNvPr name="AutoShape 18" id="18"/>
            <p:cNvSpPr/>
            <p:nvPr/>
          </p:nvSpPr>
          <p:spPr>
            <a:xfrm rot="0">
              <a:off x="799768" y="348430"/>
              <a:ext cx="69238" cy="69238"/>
            </a:xfrm>
            <a:prstGeom prst="ellipse">
              <a:avLst/>
            </a:prstGeom>
            <a:solidFill>
              <a:schemeClr val="accent1">
                <a:alpha val="40000"/>
              </a:schemeClr>
            </a:solidFill>
          </p:spPr>
          <p:txBody>
            <a:bodyPr/>
            <a:p/>
          </p:txBody>
        </p:sp>
        <p:sp>
          <p:nvSpPr>
            <p:cNvPr name="AutoShape 19" id="19"/>
            <p:cNvSpPr/>
            <p:nvPr/>
          </p:nvSpPr>
          <p:spPr>
            <a:xfrm rot="0">
              <a:off x="904945" y="344297"/>
              <a:ext cx="65594" cy="65594"/>
            </a:xfrm>
            <a:prstGeom prst="ellipse">
              <a:avLst/>
            </a:prstGeom>
            <a:solidFill>
              <a:schemeClr val="accent1">
                <a:alpha val="20000"/>
              </a:schemeClr>
            </a:solidFill>
          </p:spPr>
          <p:txBody>
            <a:bodyPr/>
            <a:p/>
          </p:txBody>
        </p:sp>
        <p:sp>
          <p:nvSpPr>
            <p:cNvPr name="AutoShape 20" id="20"/>
            <p:cNvSpPr/>
            <p:nvPr/>
          </p:nvSpPr>
          <p:spPr>
            <a:xfrm rot="0">
              <a:off x="454963" y="448942"/>
              <a:ext cx="84147" cy="84147"/>
            </a:xfrm>
            <a:prstGeom prst="ellipse">
              <a:avLst/>
            </a:prstGeom>
            <a:solidFill>
              <a:schemeClr val="accent1">
                <a:alpha val="100000"/>
              </a:schemeClr>
            </a:solidFill>
          </p:spPr>
          <p:txBody>
            <a:bodyPr/>
            <a:p/>
          </p:txBody>
        </p:sp>
        <p:sp>
          <p:nvSpPr>
            <p:cNvPr name="AutoShape 21" id="21"/>
            <p:cNvSpPr/>
            <p:nvPr/>
          </p:nvSpPr>
          <p:spPr>
            <a:xfrm rot="0">
              <a:off x="575049" y="455517"/>
              <a:ext cx="78137" cy="78137"/>
            </a:xfrm>
            <a:prstGeom prst="ellipse">
              <a:avLst/>
            </a:prstGeom>
            <a:solidFill>
              <a:schemeClr val="accent1">
                <a:alpha val="80000"/>
              </a:schemeClr>
            </a:solidFill>
          </p:spPr>
          <p:txBody>
            <a:bodyPr/>
            <a:p/>
          </p:txBody>
        </p:sp>
        <p:sp>
          <p:nvSpPr>
            <p:cNvPr name="AutoShape 22" id="22"/>
            <p:cNvSpPr/>
            <p:nvPr/>
          </p:nvSpPr>
          <p:spPr>
            <a:xfrm rot="0">
              <a:off x="689125" y="457233"/>
              <a:ext cx="74704" cy="74704"/>
            </a:xfrm>
            <a:prstGeom prst="ellipse">
              <a:avLst/>
            </a:prstGeom>
            <a:solidFill>
              <a:schemeClr val="accent1">
                <a:alpha val="60000"/>
              </a:schemeClr>
            </a:solidFill>
          </p:spPr>
          <p:txBody>
            <a:bodyPr/>
            <a:p/>
          </p:txBody>
        </p:sp>
        <p:sp>
          <p:nvSpPr>
            <p:cNvPr name="AutoShape 23" id="23"/>
            <p:cNvSpPr/>
            <p:nvPr/>
          </p:nvSpPr>
          <p:spPr>
            <a:xfrm rot="0">
              <a:off x="799768" y="466203"/>
              <a:ext cx="69238" cy="69238"/>
            </a:xfrm>
            <a:prstGeom prst="ellipse">
              <a:avLst/>
            </a:prstGeom>
            <a:solidFill>
              <a:schemeClr val="accent1">
                <a:alpha val="40000"/>
              </a:schemeClr>
            </a:solidFill>
          </p:spPr>
          <p:txBody>
            <a:bodyPr/>
            <a:p/>
          </p:txBody>
        </p:sp>
        <p:sp>
          <p:nvSpPr>
            <p:cNvPr name="AutoShape 24" id="24"/>
            <p:cNvSpPr/>
            <p:nvPr/>
          </p:nvSpPr>
          <p:spPr>
            <a:xfrm rot="0">
              <a:off x="904945" y="462070"/>
              <a:ext cx="65594" cy="65594"/>
            </a:xfrm>
            <a:prstGeom prst="ellipse">
              <a:avLst/>
            </a:prstGeom>
            <a:solidFill>
              <a:schemeClr val="accent1">
                <a:alpha val="20000"/>
              </a:schemeClr>
            </a:solidFill>
          </p:spPr>
          <p:txBody>
            <a:bodyPr/>
            <a:p/>
          </p:txBody>
        </p:sp>
        <p:sp>
          <p:nvSpPr>
            <p:cNvPr name="AutoShape 25" id="25"/>
            <p:cNvSpPr/>
            <p:nvPr/>
          </p:nvSpPr>
          <p:spPr>
            <a:xfrm rot="0">
              <a:off x="454963" y="566715"/>
              <a:ext cx="84147" cy="84147"/>
            </a:xfrm>
            <a:prstGeom prst="ellipse">
              <a:avLst/>
            </a:prstGeom>
            <a:solidFill>
              <a:schemeClr val="accent1">
                <a:alpha val="100000"/>
              </a:schemeClr>
            </a:solidFill>
          </p:spPr>
          <p:txBody>
            <a:bodyPr/>
            <a:p/>
          </p:txBody>
        </p:sp>
        <p:sp>
          <p:nvSpPr>
            <p:cNvPr name="AutoShape 26" id="26"/>
            <p:cNvSpPr/>
            <p:nvPr/>
          </p:nvSpPr>
          <p:spPr>
            <a:xfrm rot="0">
              <a:off x="575049" y="573291"/>
              <a:ext cx="78137" cy="78137"/>
            </a:xfrm>
            <a:prstGeom prst="ellipse">
              <a:avLst/>
            </a:prstGeom>
            <a:solidFill>
              <a:schemeClr val="accent1">
                <a:alpha val="80000"/>
              </a:schemeClr>
            </a:solidFill>
          </p:spPr>
          <p:txBody>
            <a:bodyPr/>
            <a:p/>
          </p:txBody>
        </p:sp>
        <p:sp>
          <p:nvSpPr>
            <p:cNvPr name="AutoShape 27" id="27"/>
            <p:cNvSpPr/>
            <p:nvPr/>
          </p:nvSpPr>
          <p:spPr>
            <a:xfrm rot="0">
              <a:off x="689125" y="575007"/>
              <a:ext cx="74704" cy="74704"/>
            </a:xfrm>
            <a:prstGeom prst="ellipse">
              <a:avLst/>
            </a:prstGeom>
            <a:solidFill>
              <a:schemeClr val="accent1">
                <a:alpha val="60000"/>
              </a:schemeClr>
            </a:solidFill>
          </p:spPr>
          <p:txBody>
            <a:bodyPr/>
            <a:p/>
          </p:txBody>
        </p:sp>
        <p:sp>
          <p:nvSpPr>
            <p:cNvPr name="AutoShape 28" id="28"/>
            <p:cNvSpPr/>
            <p:nvPr/>
          </p:nvSpPr>
          <p:spPr>
            <a:xfrm rot="0">
              <a:off x="799768" y="583977"/>
              <a:ext cx="69238" cy="69238"/>
            </a:xfrm>
            <a:prstGeom prst="ellipse">
              <a:avLst/>
            </a:prstGeom>
            <a:solidFill>
              <a:schemeClr val="accent1">
                <a:alpha val="40000"/>
              </a:schemeClr>
            </a:solidFill>
          </p:spPr>
          <p:txBody>
            <a:bodyPr/>
            <a:p/>
          </p:txBody>
        </p:sp>
        <p:sp>
          <p:nvSpPr>
            <p:cNvPr name="AutoShape 29" id="29"/>
            <p:cNvSpPr/>
            <p:nvPr/>
          </p:nvSpPr>
          <p:spPr>
            <a:xfrm rot="0">
              <a:off x="904945" y="579844"/>
              <a:ext cx="65594" cy="65594"/>
            </a:xfrm>
            <a:prstGeom prst="ellipse">
              <a:avLst/>
            </a:prstGeom>
            <a:solidFill>
              <a:schemeClr val="accent1">
                <a:alpha val="20000"/>
              </a:schemeClr>
            </a:solidFill>
          </p:spPr>
          <p:txBody>
            <a:bodyPr/>
            <a:p/>
          </p:txBody>
        </p:sp>
        <p:sp>
          <p:nvSpPr>
            <p:cNvPr name="AutoShape 30" id="30"/>
            <p:cNvSpPr/>
            <p:nvPr/>
          </p:nvSpPr>
          <p:spPr>
            <a:xfrm rot="0">
              <a:off x="454963" y="684489"/>
              <a:ext cx="84147" cy="84147"/>
            </a:xfrm>
            <a:prstGeom prst="ellipse">
              <a:avLst/>
            </a:prstGeom>
            <a:solidFill>
              <a:schemeClr val="accent1">
                <a:alpha val="100000"/>
              </a:schemeClr>
            </a:solidFill>
          </p:spPr>
          <p:txBody>
            <a:bodyPr/>
            <a:p/>
          </p:txBody>
        </p:sp>
        <p:sp>
          <p:nvSpPr>
            <p:cNvPr name="AutoShape 31" id="31"/>
            <p:cNvSpPr/>
            <p:nvPr/>
          </p:nvSpPr>
          <p:spPr>
            <a:xfrm rot="0">
              <a:off x="575049" y="691064"/>
              <a:ext cx="78137" cy="78137"/>
            </a:xfrm>
            <a:prstGeom prst="ellipse">
              <a:avLst/>
            </a:prstGeom>
            <a:solidFill>
              <a:schemeClr val="accent1">
                <a:alpha val="80000"/>
              </a:schemeClr>
            </a:solidFill>
          </p:spPr>
          <p:txBody>
            <a:bodyPr/>
            <a:p/>
          </p:txBody>
        </p:sp>
        <p:sp>
          <p:nvSpPr>
            <p:cNvPr name="AutoShape 32" id="32"/>
            <p:cNvSpPr/>
            <p:nvPr/>
          </p:nvSpPr>
          <p:spPr>
            <a:xfrm rot="0">
              <a:off x="689125" y="692781"/>
              <a:ext cx="74704" cy="74704"/>
            </a:xfrm>
            <a:prstGeom prst="ellipse">
              <a:avLst/>
            </a:prstGeom>
            <a:solidFill>
              <a:schemeClr val="accent1">
                <a:alpha val="60000"/>
              </a:schemeClr>
            </a:solidFill>
          </p:spPr>
          <p:txBody>
            <a:bodyPr/>
            <a:p/>
          </p:txBody>
        </p:sp>
        <p:sp>
          <p:nvSpPr>
            <p:cNvPr name="AutoShape 33" id="33"/>
            <p:cNvSpPr/>
            <p:nvPr/>
          </p:nvSpPr>
          <p:spPr>
            <a:xfrm rot="0">
              <a:off x="799768" y="701751"/>
              <a:ext cx="69238" cy="69238"/>
            </a:xfrm>
            <a:prstGeom prst="ellipse">
              <a:avLst/>
            </a:prstGeom>
            <a:solidFill>
              <a:schemeClr val="accent1">
                <a:alpha val="40000"/>
              </a:schemeClr>
            </a:solidFill>
          </p:spPr>
          <p:txBody>
            <a:bodyPr/>
            <a:p/>
          </p:txBody>
        </p:sp>
        <p:sp>
          <p:nvSpPr>
            <p:cNvPr name="AutoShape 34" id="34"/>
            <p:cNvSpPr/>
            <p:nvPr/>
          </p:nvSpPr>
          <p:spPr>
            <a:xfrm rot="0">
              <a:off x="904945" y="697618"/>
              <a:ext cx="65594" cy="65594"/>
            </a:xfrm>
            <a:prstGeom prst="ellipse">
              <a:avLst/>
            </a:prstGeom>
            <a:solidFill>
              <a:schemeClr val="accent1">
                <a:alpha val="20000"/>
              </a:schemeClr>
            </a:solidFill>
          </p:spPr>
          <p:txBody>
            <a:bodyPr/>
            <a:p/>
          </p:txBody>
        </p:sp>
        <p:sp>
          <p:nvSpPr>
            <p:cNvPr name="TextBox 35" id="35"/>
            <p:cNvSpPr txBox="true"/>
            <p:nvPr/>
          </p:nvSpPr>
          <p:spPr>
            <a:xfrm rot="0">
              <a:off x="1094842" y="93878"/>
              <a:ext cx="10001250" cy="914400"/>
            </a:xfrm>
            <a:prstGeom prst="rect">
              <a:avLst/>
            </a:prstGeom>
          </p:spPr>
          <p:txBody>
            <a:bodyPr anchor="t" rtlCol="false" lIns="123825" rIns="57150" tIns="123825" bIns="123825" anchorCtr="false" vert="horz" wrap="square">
              <a:spAutoFit/>
            </a:bodyPr>
            <a:lstStyle/>
            <a:p>
              <a:pPr>
                <a:lnSpc>
                  <a:spcPct val="140000"/>
                </a:lnSpc>
              </a:pPr>
              <a:r>
                <a:rPr lang="en-US" b="true" sz="3000">
                  <a:solidFill>
                    <a:schemeClr val="accent1">
                      <a:alpha val="100000"/>
                    </a:schemeClr>
                  </a:solidFill>
                  <a:latin typeface="Microsoft Yahei"/>
                  <a:ea typeface="Microsoft Yahei"/>
                  <a:cs typeface="Microsoft Yahei"/>
                </a:rPr>
                <a:t>机器人技术在食品生产中应用</a:t>
              </a:r>
            </a:p>
          </p:txBody>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grpSp>
        <p:nvGrpSpPr>
          <p:cNvPr name="Group 2" id="2"/>
          <p:cNvGrpSpPr/>
          <p:nvPr/>
        </p:nvGrpSpPr>
        <p:grpSpPr>
          <a:xfrm rot="0">
            <a:off x="981837" y="1604867"/>
            <a:ext cx="3394996" cy="2116741"/>
            <a:chOff x="981837" y="1604867"/>
            <a:chExt cx="3394996" cy="2116741"/>
          </a:xfrm>
        </p:grpSpPr>
        <p:sp>
          <p:nvSpPr>
            <p:cNvPr name="AutoShape 3" id="3"/>
            <p:cNvSpPr/>
            <p:nvPr/>
          </p:nvSpPr>
          <p:spPr>
            <a:xfrm rot="0">
              <a:off x="981837" y="1604867"/>
              <a:ext cx="3394996" cy="2116741"/>
            </a:xfrm>
            <a:prstGeom prst="rect">
              <a:avLst/>
            </a:prstGeom>
            <a:solidFill>
              <a:schemeClr val="accent1">
                <a:alpha val="100000"/>
              </a:schemeClr>
            </a:solidFill>
          </p:spPr>
          <p:txBody>
            <a:bodyPr anchor="ctr" rtlCol="false" tIns="45720" lIns="91440" bIns="45720" rIns="91440" anchorCtr="false" vert="horz" wrap="square">
              <a:noAutofit/>
            </a:bodyPr>
            <a:lstStyle/>
            <a:p>
              <a:pPr algn="ctr">
                <a:defRPr/>
              </a:pPr>
              <a:r>
                <a:rPr lang="en-US" sz="2940">
                  <a:solidFill>
                    <a:srgbClr val="FFFFFF">
                      <a:alpha val="100000"/>
                    </a:srgbClr>
                  </a:solidFill>
                  <a:latin typeface="Calibri"/>
                  <a:ea typeface="Calibri"/>
                  <a:cs typeface="Calibri"/>
                </a:rPr>
                <a:t>    </a:t>
              </a:r>
              <a:endParaRPr lang="en-US" sz="1100"/>
            </a:p>
          </p:txBody>
        </p:sp>
      </p:grpSp>
      <p:grpSp>
        <p:nvGrpSpPr>
          <p:cNvPr name="Group 4" id="4"/>
          <p:cNvGrpSpPr/>
          <p:nvPr/>
        </p:nvGrpSpPr>
        <p:grpSpPr>
          <a:xfrm rot="0">
            <a:off x="4376738" y="3721608"/>
            <a:ext cx="3394996" cy="2116741"/>
            <a:chOff x="4376738" y="3721608"/>
            <a:chExt cx="3394996" cy="2116741"/>
          </a:xfrm>
        </p:grpSpPr>
        <p:sp>
          <p:nvSpPr>
            <p:cNvPr name="AutoShape 5" id="5"/>
            <p:cNvSpPr/>
            <p:nvPr/>
          </p:nvSpPr>
          <p:spPr>
            <a:xfrm rot="0">
              <a:off x="4376738" y="3721608"/>
              <a:ext cx="3394996" cy="2116741"/>
            </a:xfrm>
            <a:prstGeom prst="rect">
              <a:avLst/>
            </a:prstGeom>
            <a:solidFill>
              <a:schemeClr val="accent1">
                <a:alpha val="100000"/>
              </a:schemeClr>
            </a:solidFill>
          </p:spPr>
          <p:txBody>
            <a:bodyPr/>
            <a:p/>
          </p:txBody>
        </p:sp>
      </p:grpSp>
      <p:grpSp>
        <p:nvGrpSpPr>
          <p:cNvPr name="Group 6" id="6"/>
          <p:cNvGrpSpPr/>
          <p:nvPr/>
        </p:nvGrpSpPr>
        <p:grpSpPr>
          <a:xfrm rot="0">
            <a:off x="7771733" y="1604867"/>
            <a:ext cx="3394996" cy="2116741"/>
            <a:chOff x="7771733" y="1604867"/>
            <a:chExt cx="3394996" cy="2116741"/>
          </a:xfrm>
        </p:grpSpPr>
        <p:sp>
          <p:nvSpPr>
            <p:cNvPr name="AutoShape 7" id="7"/>
            <p:cNvSpPr/>
            <p:nvPr/>
          </p:nvSpPr>
          <p:spPr>
            <a:xfrm rot="0">
              <a:off x="7771733" y="1604867"/>
              <a:ext cx="3394996" cy="2116741"/>
            </a:xfrm>
            <a:prstGeom prst="rect">
              <a:avLst/>
            </a:prstGeom>
            <a:solidFill>
              <a:schemeClr val="accent1">
                <a:alpha val="100000"/>
              </a:schemeClr>
            </a:solidFill>
          </p:spPr>
          <p:txBody>
            <a:bodyPr/>
            <a:p/>
          </p:txBody>
        </p:sp>
      </p:grpSp>
      <p:pic>
        <p:nvPicPr>
          <p:cNvPr name="Picture 8" id="8"/>
          <p:cNvPicPr>
            <a:picLocks noChangeAspect="true"/>
          </p:cNvPicPr>
          <p:nvPr/>
        </p:nvPicPr>
        <p:blipFill>
          <a:blip r:embed="rId3"/>
          <a:srcRect l="15708" r="15708"/>
          <a:stretch>
            <a:fillRect/>
          </a:stretch>
        </p:blipFill>
        <p:spPr>
          <a:xfrm rot="0">
            <a:off x="981837" y="3694465"/>
            <a:ext cx="3394942" cy="2143864"/>
          </a:xfrm>
          <a:prstGeom prst="rect">
            <a:avLst/>
          </a:prstGeom>
        </p:spPr>
      </p:pic>
      <p:pic>
        <p:nvPicPr>
          <p:cNvPr name="Picture 9" id="9"/>
          <p:cNvPicPr>
            <a:picLocks noChangeAspect="true"/>
          </p:cNvPicPr>
          <p:nvPr/>
        </p:nvPicPr>
        <p:blipFill>
          <a:blip r:embed="rId4"/>
          <a:srcRect l="0" r="0" t="2638" b="2638"/>
          <a:stretch>
            <a:fillRect/>
          </a:stretch>
        </p:blipFill>
        <p:spPr>
          <a:xfrm rot="0">
            <a:off x="4376812" y="1577730"/>
            <a:ext cx="3394942" cy="2143864"/>
          </a:xfrm>
          <a:prstGeom prst="rect">
            <a:avLst/>
          </a:prstGeom>
        </p:spPr>
      </p:pic>
      <p:pic>
        <p:nvPicPr>
          <p:cNvPr name="Picture 10" id="10"/>
          <p:cNvPicPr>
            <a:picLocks noChangeAspect="true"/>
          </p:cNvPicPr>
          <p:nvPr/>
        </p:nvPicPr>
        <p:blipFill>
          <a:blip r:embed="rId5"/>
          <a:srcRect t="2592" b="2592"/>
          <a:stretch>
            <a:fillRect/>
          </a:stretch>
        </p:blipFill>
        <p:spPr>
          <a:xfrm rot="0">
            <a:off x="7771733" y="3721608"/>
            <a:ext cx="3394942" cy="2143864"/>
          </a:xfrm>
          <a:prstGeom prst="rect">
            <a:avLst/>
          </a:prstGeom>
        </p:spPr>
      </p:pic>
      <p:grpSp>
        <p:nvGrpSpPr>
          <p:cNvPr name="Group 11" id="11"/>
          <p:cNvGrpSpPr/>
          <p:nvPr/>
        </p:nvGrpSpPr>
        <p:grpSpPr>
          <a:xfrm rot="0">
            <a:off x="454963" y="93878"/>
            <a:ext cx="10641129" cy="914400"/>
            <a:chOff x="454963" y="93878"/>
            <a:chExt cx="10641129" cy="914400"/>
          </a:xfrm>
        </p:grpSpPr>
        <p:sp>
          <p:nvSpPr>
            <p:cNvPr name="AutoShape 12" id="12"/>
            <p:cNvSpPr/>
            <p:nvPr/>
          </p:nvSpPr>
          <p:spPr>
            <a:xfrm rot="0">
              <a:off x="454963" y="331168"/>
              <a:ext cx="84147" cy="84147"/>
            </a:xfrm>
            <a:prstGeom prst="ellipse">
              <a:avLst/>
            </a:prstGeom>
            <a:solidFill>
              <a:schemeClr val="accent1">
                <a:alpha val="100000"/>
              </a:schemeClr>
            </a:solidFill>
          </p:spPr>
          <p:txBody>
            <a:bodyPr/>
            <a:p/>
          </p:txBody>
        </p:sp>
        <p:sp>
          <p:nvSpPr>
            <p:cNvPr name="AutoShape 13" id="13"/>
            <p:cNvSpPr/>
            <p:nvPr/>
          </p:nvSpPr>
          <p:spPr>
            <a:xfrm rot="0">
              <a:off x="575049" y="337743"/>
              <a:ext cx="78137" cy="78137"/>
            </a:xfrm>
            <a:prstGeom prst="ellipse">
              <a:avLst/>
            </a:prstGeom>
            <a:solidFill>
              <a:schemeClr val="accent1">
                <a:alpha val="80000"/>
              </a:schemeClr>
            </a:solidFill>
          </p:spPr>
          <p:txBody>
            <a:bodyPr/>
            <a:p/>
          </p:txBody>
        </p:sp>
        <p:sp>
          <p:nvSpPr>
            <p:cNvPr name="AutoShape 14" id="14"/>
            <p:cNvSpPr/>
            <p:nvPr/>
          </p:nvSpPr>
          <p:spPr>
            <a:xfrm rot="0">
              <a:off x="689125" y="339460"/>
              <a:ext cx="74704" cy="74704"/>
            </a:xfrm>
            <a:prstGeom prst="ellipse">
              <a:avLst/>
            </a:prstGeom>
            <a:solidFill>
              <a:schemeClr val="accent1">
                <a:alpha val="60000"/>
              </a:schemeClr>
            </a:solidFill>
          </p:spPr>
          <p:txBody>
            <a:bodyPr/>
            <a:p/>
          </p:txBody>
        </p:sp>
        <p:sp>
          <p:nvSpPr>
            <p:cNvPr name="AutoShape 15" id="15"/>
            <p:cNvSpPr/>
            <p:nvPr/>
          </p:nvSpPr>
          <p:spPr>
            <a:xfrm rot="0">
              <a:off x="799768" y="348430"/>
              <a:ext cx="69238" cy="69238"/>
            </a:xfrm>
            <a:prstGeom prst="ellipse">
              <a:avLst/>
            </a:prstGeom>
            <a:solidFill>
              <a:schemeClr val="accent1">
                <a:alpha val="40000"/>
              </a:schemeClr>
            </a:solidFill>
          </p:spPr>
          <p:txBody>
            <a:bodyPr/>
            <a:p/>
          </p:txBody>
        </p:sp>
        <p:sp>
          <p:nvSpPr>
            <p:cNvPr name="AutoShape 16" id="16"/>
            <p:cNvSpPr/>
            <p:nvPr/>
          </p:nvSpPr>
          <p:spPr>
            <a:xfrm rot="0">
              <a:off x="904945" y="344297"/>
              <a:ext cx="65594" cy="65594"/>
            </a:xfrm>
            <a:prstGeom prst="ellipse">
              <a:avLst/>
            </a:prstGeom>
            <a:solidFill>
              <a:schemeClr val="accent1">
                <a:alpha val="20000"/>
              </a:schemeClr>
            </a:solidFill>
          </p:spPr>
          <p:txBody>
            <a:bodyPr/>
            <a:p/>
          </p:txBody>
        </p:sp>
        <p:sp>
          <p:nvSpPr>
            <p:cNvPr name="AutoShape 17" id="17"/>
            <p:cNvSpPr/>
            <p:nvPr/>
          </p:nvSpPr>
          <p:spPr>
            <a:xfrm rot="0">
              <a:off x="454963" y="448942"/>
              <a:ext cx="84147" cy="84147"/>
            </a:xfrm>
            <a:prstGeom prst="ellipse">
              <a:avLst/>
            </a:prstGeom>
            <a:solidFill>
              <a:schemeClr val="accent1">
                <a:alpha val="100000"/>
              </a:schemeClr>
            </a:solidFill>
          </p:spPr>
          <p:txBody>
            <a:bodyPr/>
            <a:p/>
          </p:txBody>
        </p:sp>
        <p:sp>
          <p:nvSpPr>
            <p:cNvPr name="AutoShape 18" id="18"/>
            <p:cNvSpPr/>
            <p:nvPr/>
          </p:nvSpPr>
          <p:spPr>
            <a:xfrm rot="0">
              <a:off x="575049" y="455517"/>
              <a:ext cx="78137" cy="78137"/>
            </a:xfrm>
            <a:prstGeom prst="ellipse">
              <a:avLst/>
            </a:prstGeom>
            <a:solidFill>
              <a:schemeClr val="accent1">
                <a:alpha val="80000"/>
              </a:schemeClr>
            </a:solidFill>
          </p:spPr>
          <p:txBody>
            <a:bodyPr/>
            <a:p/>
          </p:txBody>
        </p:sp>
        <p:sp>
          <p:nvSpPr>
            <p:cNvPr name="AutoShape 19" id="19"/>
            <p:cNvSpPr/>
            <p:nvPr/>
          </p:nvSpPr>
          <p:spPr>
            <a:xfrm rot="0">
              <a:off x="689125" y="457233"/>
              <a:ext cx="74704" cy="74704"/>
            </a:xfrm>
            <a:prstGeom prst="ellipse">
              <a:avLst/>
            </a:prstGeom>
            <a:solidFill>
              <a:schemeClr val="accent1">
                <a:alpha val="60000"/>
              </a:schemeClr>
            </a:solidFill>
          </p:spPr>
          <p:txBody>
            <a:bodyPr/>
            <a:p/>
          </p:txBody>
        </p:sp>
        <p:sp>
          <p:nvSpPr>
            <p:cNvPr name="AutoShape 20" id="20"/>
            <p:cNvSpPr/>
            <p:nvPr/>
          </p:nvSpPr>
          <p:spPr>
            <a:xfrm rot="0">
              <a:off x="799768" y="466203"/>
              <a:ext cx="69238" cy="69238"/>
            </a:xfrm>
            <a:prstGeom prst="ellipse">
              <a:avLst/>
            </a:prstGeom>
            <a:solidFill>
              <a:schemeClr val="accent1">
                <a:alpha val="40000"/>
              </a:schemeClr>
            </a:solidFill>
          </p:spPr>
          <p:txBody>
            <a:bodyPr/>
            <a:p/>
          </p:txBody>
        </p:sp>
        <p:sp>
          <p:nvSpPr>
            <p:cNvPr name="AutoShape 21" id="21"/>
            <p:cNvSpPr/>
            <p:nvPr/>
          </p:nvSpPr>
          <p:spPr>
            <a:xfrm rot="0">
              <a:off x="904945" y="462070"/>
              <a:ext cx="65594" cy="65594"/>
            </a:xfrm>
            <a:prstGeom prst="ellipse">
              <a:avLst/>
            </a:prstGeom>
            <a:solidFill>
              <a:schemeClr val="accent1">
                <a:alpha val="20000"/>
              </a:schemeClr>
            </a:solidFill>
          </p:spPr>
          <p:txBody>
            <a:bodyPr/>
            <a:p/>
          </p:txBody>
        </p:sp>
        <p:sp>
          <p:nvSpPr>
            <p:cNvPr name="AutoShape 22" id="22"/>
            <p:cNvSpPr/>
            <p:nvPr/>
          </p:nvSpPr>
          <p:spPr>
            <a:xfrm rot="0">
              <a:off x="454963" y="566715"/>
              <a:ext cx="84147" cy="84147"/>
            </a:xfrm>
            <a:prstGeom prst="ellipse">
              <a:avLst/>
            </a:prstGeom>
            <a:solidFill>
              <a:schemeClr val="accent1">
                <a:alpha val="100000"/>
              </a:schemeClr>
            </a:solidFill>
          </p:spPr>
          <p:txBody>
            <a:bodyPr/>
            <a:p/>
          </p:txBody>
        </p:sp>
        <p:sp>
          <p:nvSpPr>
            <p:cNvPr name="AutoShape 23" id="23"/>
            <p:cNvSpPr/>
            <p:nvPr/>
          </p:nvSpPr>
          <p:spPr>
            <a:xfrm rot="0">
              <a:off x="575049" y="573291"/>
              <a:ext cx="78137" cy="78137"/>
            </a:xfrm>
            <a:prstGeom prst="ellipse">
              <a:avLst/>
            </a:prstGeom>
            <a:solidFill>
              <a:schemeClr val="accent1">
                <a:alpha val="80000"/>
              </a:schemeClr>
            </a:solidFill>
          </p:spPr>
          <p:txBody>
            <a:bodyPr/>
            <a:p/>
          </p:txBody>
        </p:sp>
        <p:sp>
          <p:nvSpPr>
            <p:cNvPr name="AutoShape 24" id="24"/>
            <p:cNvSpPr/>
            <p:nvPr/>
          </p:nvSpPr>
          <p:spPr>
            <a:xfrm rot="0">
              <a:off x="689125" y="575007"/>
              <a:ext cx="74704" cy="74704"/>
            </a:xfrm>
            <a:prstGeom prst="ellipse">
              <a:avLst/>
            </a:prstGeom>
            <a:solidFill>
              <a:schemeClr val="accent1">
                <a:alpha val="60000"/>
              </a:schemeClr>
            </a:solidFill>
          </p:spPr>
          <p:txBody>
            <a:bodyPr/>
            <a:p/>
          </p:txBody>
        </p:sp>
        <p:sp>
          <p:nvSpPr>
            <p:cNvPr name="AutoShape 25" id="25"/>
            <p:cNvSpPr/>
            <p:nvPr/>
          </p:nvSpPr>
          <p:spPr>
            <a:xfrm rot="0">
              <a:off x="799768" y="583977"/>
              <a:ext cx="69238" cy="69238"/>
            </a:xfrm>
            <a:prstGeom prst="ellipse">
              <a:avLst/>
            </a:prstGeom>
            <a:solidFill>
              <a:schemeClr val="accent1">
                <a:alpha val="40000"/>
              </a:schemeClr>
            </a:solidFill>
          </p:spPr>
          <p:txBody>
            <a:bodyPr/>
            <a:p/>
          </p:txBody>
        </p:sp>
        <p:sp>
          <p:nvSpPr>
            <p:cNvPr name="AutoShape 26" id="26"/>
            <p:cNvSpPr/>
            <p:nvPr/>
          </p:nvSpPr>
          <p:spPr>
            <a:xfrm rot="0">
              <a:off x="904945" y="579844"/>
              <a:ext cx="65594" cy="65594"/>
            </a:xfrm>
            <a:prstGeom prst="ellipse">
              <a:avLst/>
            </a:prstGeom>
            <a:solidFill>
              <a:schemeClr val="accent1">
                <a:alpha val="20000"/>
              </a:schemeClr>
            </a:solidFill>
          </p:spPr>
          <p:txBody>
            <a:bodyPr/>
            <a:p/>
          </p:txBody>
        </p:sp>
        <p:sp>
          <p:nvSpPr>
            <p:cNvPr name="AutoShape 27" id="27"/>
            <p:cNvSpPr/>
            <p:nvPr/>
          </p:nvSpPr>
          <p:spPr>
            <a:xfrm rot="0">
              <a:off x="454963" y="684489"/>
              <a:ext cx="84147" cy="84147"/>
            </a:xfrm>
            <a:prstGeom prst="ellipse">
              <a:avLst/>
            </a:prstGeom>
            <a:solidFill>
              <a:schemeClr val="accent1">
                <a:alpha val="100000"/>
              </a:schemeClr>
            </a:solidFill>
          </p:spPr>
          <p:txBody>
            <a:bodyPr/>
            <a:p/>
          </p:txBody>
        </p:sp>
        <p:sp>
          <p:nvSpPr>
            <p:cNvPr name="AutoShape 28" id="28"/>
            <p:cNvSpPr/>
            <p:nvPr/>
          </p:nvSpPr>
          <p:spPr>
            <a:xfrm rot="0">
              <a:off x="575049" y="691064"/>
              <a:ext cx="78137" cy="78137"/>
            </a:xfrm>
            <a:prstGeom prst="ellipse">
              <a:avLst/>
            </a:prstGeom>
            <a:solidFill>
              <a:schemeClr val="accent1">
                <a:alpha val="80000"/>
              </a:schemeClr>
            </a:solidFill>
          </p:spPr>
          <p:txBody>
            <a:bodyPr/>
            <a:p/>
          </p:txBody>
        </p:sp>
        <p:sp>
          <p:nvSpPr>
            <p:cNvPr name="AutoShape 29" id="29"/>
            <p:cNvSpPr/>
            <p:nvPr/>
          </p:nvSpPr>
          <p:spPr>
            <a:xfrm rot="0">
              <a:off x="689125" y="692781"/>
              <a:ext cx="74704" cy="74704"/>
            </a:xfrm>
            <a:prstGeom prst="ellipse">
              <a:avLst/>
            </a:prstGeom>
            <a:solidFill>
              <a:schemeClr val="accent1">
                <a:alpha val="60000"/>
              </a:schemeClr>
            </a:solidFill>
          </p:spPr>
          <p:txBody>
            <a:bodyPr/>
            <a:p/>
          </p:txBody>
        </p:sp>
        <p:sp>
          <p:nvSpPr>
            <p:cNvPr name="AutoShape 30" id="30"/>
            <p:cNvSpPr/>
            <p:nvPr/>
          </p:nvSpPr>
          <p:spPr>
            <a:xfrm rot="0">
              <a:off x="799768" y="701751"/>
              <a:ext cx="69238" cy="69238"/>
            </a:xfrm>
            <a:prstGeom prst="ellipse">
              <a:avLst/>
            </a:prstGeom>
            <a:solidFill>
              <a:schemeClr val="accent1">
                <a:alpha val="40000"/>
              </a:schemeClr>
            </a:solidFill>
          </p:spPr>
          <p:txBody>
            <a:bodyPr/>
            <a:p/>
          </p:txBody>
        </p:sp>
        <p:sp>
          <p:nvSpPr>
            <p:cNvPr name="AutoShape 31" id="31"/>
            <p:cNvSpPr/>
            <p:nvPr/>
          </p:nvSpPr>
          <p:spPr>
            <a:xfrm rot="0">
              <a:off x="904945" y="697618"/>
              <a:ext cx="65594" cy="65594"/>
            </a:xfrm>
            <a:prstGeom prst="ellipse">
              <a:avLst/>
            </a:prstGeom>
            <a:solidFill>
              <a:schemeClr val="accent1">
                <a:alpha val="20000"/>
              </a:schemeClr>
            </a:solidFill>
          </p:spPr>
          <p:txBody>
            <a:bodyPr/>
            <a:p/>
          </p:txBody>
        </p:sp>
        <p:sp>
          <p:nvSpPr>
            <p:cNvPr name="TextBox 32" id="32"/>
            <p:cNvSpPr txBox="true"/>
            <p:nvPr/>
          </p:nvSpPr>
          <p:spPr>
            <a:xfrm rot="0">
              <a:off x="1094842" y="93878"/>
              <a:ext cx="10001250" cy="914400"/>
            </a:xfrm>
            <a:prstGeom prst="rect">
              <a:avLst/>
            </a:prstGeom>
          </p:spPr>
          <p:txBody>
            <a:bodyPr anchor="t" rtlCol="false" lIns="123825" rIns="57150" tIns="123825" bIns="123825" anchorCtr="false" vert="horz" wrap="square">
              <a:spAutoFit/>
            </a:bodyPr>
            <a:lstStyle/>
            <a:p>
              <a:pPr>
                <a:lnSpc>
                  <a:spcPct val="140000"/>
                </a:lnSpc>
              </a:pPr>
              <a:r>
                <a:rPr lang="en-US" b="true" sz="3000">
                  <a:solidFill>
                    <a:schemeClr val="accent1">
                      <a:alpha val="100000"/>
                    </a:schemeClr>
                  </a:solidFill>
                  <a:latin typeface="Microsoft Yahei"/>
                  <a:ea typeface="Microsoft Yahei"/>
                  <a:cs typeface="Microsoft Yahei"/>
                </a:rPr>
                <a:t>传感器及物联网技术应用</a:t>
              </a:r>
            </a:p>
          </p:txBody>
        </p:sp>
      </p:grpSp>
      <p:grpSp>
        <p:nvGrpSpPr>
          <p:cNvPr name="Group 33" id="33"/>
          <p:cNvGrpSpPr/>
          <p:nvPr/>
        </p:nvGrpSpPr>
        <p:grpSpPr>
          <a:xfrm rot="0">
            <a:off x="981837" y="1604867"/>
            <a:ext cx="3394996" cy="490334"/>
            <a:chOff x="981837" y="1604867"/>
            <a:chExt cx="3394996" cy="490334"/>
          </a:xfrm>
        </p:grpSpPr>
        <p:sp>
          <p:nvSpPr>
            <p:cNvPr name="TextBox 34" id="34"/>
            <p:cNvSpPr txBox="true"/>
            <p:nvPr/>
          </p:nvSpPr>
          <p:spPr>
            <a:xfrm rot="0">
              <a:off x="981837" y="1604867"/>
              <a:ext cx="3394996" cy="490334"/>
            </a:xfrm>
            <a:prstGeom prst="rect">
              <a:avLst/>
            </a:prstGeom>
          </p:spPr>
          <p:txBody>
            <a:bodyPr anchor="t" rtlCol="false" lIns="66008" rIns="66008" tIns="33052" bIns="33052" anchorCtr="false" vert="horz" wrap="square">
              <a:normAutofit/>
            </a:bodyPr>
            <a:lstStyle/>
            <a:p>
              <a:pPr algn="ctr">
                <a:lnSpc>
                  <a:spcPct val="120000"/>
                </a:lnSpc>
              </a:pPr>
              <a:r>
                <a:rPr lang="en-US" b="true" sz="2025">
                  <a:solidFill>
                    <a:srgbClr val="FFFDFD">
                      <a:alpha val="100000"/>
                    </a:srgbClr>
                  </a:solidFill>
                  <a:latin typeface="Microsoft Yahei"/>
                  <a:ea typeface="Microsoft Yahei"/>
                  <a:cs typeface="Microsoft Yahei"/>
                </a:rPr>
                <a:t>传感器选型与配置</a:t>
              </a:r>
            </a:p>
          </p:txBody>
        </p:sp>
      </p:grpSp>
      <p:grpSp>
        <p:nvGrpSpPr>
          <p:cNvPr name="Group 35" id="35"/>
          <p:cNvGrpSpPr/>
          <p:nvPr/>
        </p:nvGrpSpPr>
        <p:grpSpPr>
          <a:xfrm rot="0">
            <a:off x="1090562" y="2039620"/>
            <a:ext cx="3286271" cy="1654845"/>
            <a:chOff x="1090562" y="2039620"/>
            <a:chExt cx="3286271" cy="1654845"/>
          </a:xfrm>
        </p:grpSpPr>
        <p:sp>
          <p:nvSpPr>
            <p:cNvPr name="TextBox 36" id="36"/>
            <p:cNvSpPr txBox="true"/>
            <p:nvPr/>
          </p:nvSpPr>
          <p:spPr>
            <a:xfrm rot="0">
              <a:off x="1090562" y="2039620"/>
              <a:ext cx="3286271" cy="1654845"/>
            </a:xfrm>
            <a:prstGeom prst="rect">
              <a:avLst/>
            </a:prstGeom>
          </p:spPr>
          <p:txBody>
            <a:bodyPr anchor="ctr" rtlCol="false" lIns="66008" rIns="66008" tIns="33052" bIns="33052" anchorCtr="true" vert="horz" wrap="square">
              <a:normAutofit/>
            </a:bodyPr>
            <a:lstStyle/>
            <a:p>
              <a:pPr algn="l">
                <a:lnSpc>
                  <a:spcPct val="150000"/>
                </a:lnSpc>
              </a:pPr>
              <a:r>
                <a:rPr lang="en-US" sz="1500">
                  <a:solidFill>
                    <a:srgbClr val="FFFDFD">
                      <a:alpha val="100000"/>
                    </a:srgbClr>
                  </a:solidFill>
                  <a:latin typeface="Microsoft Yahei"/>
                  <a:ea typeface="Microsoft Yahei"/>
                  <a:cs typeface="Microsoft Yahei"/>
                </a:rPr>
                <a:t>根据生产需求，选用适合的传感器类型和配置，确保传感器的稳定性和准确性。</a:t>
              </a:r>
            </a:p>
          </p:txBody>
        </p:sp>
      </p:grpSp>
      <p:grpSp>
        <p:nvGrpSpPr>
          <p:cNvPr name="Group 37" id="37"/>
          <p:cNvGrpSpPr/>
          <p:nvPr/>
        </p:nvGrpSpPr>
        <p:grpSpPr>
          <a:xfrm rot="0">
            <a:off x="4376833" y="3748751"/>
            <a:ext cx="3394996" cy="490334"/>
            <a:chOff x="4376833" y="3748751"/>
            <a:chExt cx="3394996" cy="490334"/>
          </a:xfrm>
        </p:grpSpPr>
        <p:sp>
          <p:nvSpPr>
            <p:cNvPr name="TextBox 38" id="38"/>
            <p:cNvSpPr txBox="true"/>
            <p:nvPr/>
          </p:nvSpPr>
          <p:spPr>
            <a:xfrm rot="0">
              <a:off x="4376833" y="3748751"/>
              <a:ext cx="3394996" cy="490334"/>
            </a:xfrm>
            <a:prstGeom prst="rect">
              <a:avLst/>
            </a:prstGeom>
          </p:spPr>
          <p:txBody>
            <a:bodyPr anchor="t" rtlCol="false" lIns="66008" rIns="66008" tIns="33052" bIns="33052" anchorCtr="false" vert="horz" wrap="square">
              <a:normAutofit/>
            </a:bodyPr>
            <a:lstStyle/>
            <a:p>
              <a:pPr algn="ctr">
                <a:lnSpc>
                  <a:spcPct val="120000"/>
                </a:lnSpc>
              </a:pPr>
              <a:r>
                <a:rPr lang="en-US" b="true" sz="2025">
                  <a:solidFill>
                    <a:srgbClr val="FFFDFD">
                      <a:alpha val="100000"/>
                    </a:srgbClr>
                  </a:solidFill>
                  <a:latin typeface="Microsoft Yahei"/>
                  <a:ea typeface="Microsoft Yahei"/>
                  <a:cs typeface="Microsoft Yahei"/>
                </a:rPr>
                <a:t>数据采集与处理</a:t>
              </a:r>
            </a:p>
          </p:txBody>
        </p:sp>
      </p:grpSp>
      <p:grpSp>
        <p:nvGrpSpPr>
          <p:cNvPr name="Group 39" id="39"/>
          <p:cNvGrpSpPr/>
          <p:nvPr/>
        </p:nvGrpSpPr>
        <p:grpSpPr>
          <a:xfrm rot="0">
            <a:off x="4485558" y="4183504"/>
            <a:ext cx="3286271" cy="1654845"/>
            <a:chOff x="4485558" y="4183504"/>
            <a:chExt cx="3286271" cy="1654845"/>
          </a:xfrm>
        </p:grpSpPr>
        <p:sp>
          <p:nvSpPr>
            <p:cNvPr name="TextBox 40" id="40"/>
            <p:cNvSpPr txBox="true"/>
            <p:nvPr/>
          </p:nvSpPr>
          <p:spPr>
            <a:xfrm rot="0">
              <a:off x="4485558" y="4183504"/>
              <a:ext cx="3286271" cy="1654845"/>
            </a:xfrm>
            <a:prstGeom prst="rect">
              <a:avLst/>
            </a:prstGeom>
          </p:spPr>
          <p:txBody>
            <a:bodyPr anchor="ctr" rtlCol="false" lIns="66008" rIns="66008" tIns="33052" bIns="33052" anchorCtr="true" vert="horz" wrap="square">
              <a:normAutofit/>
            </a:bodyPr>
            <a:lstStyle/>
            <a:p>
              <a:pPr algn="l">
                <a:lnSpc>
                  <a:spcPct val="150000"/>
                </a:lnSpc>
              </a:pPr>
              <a:r>
                <a:rPr lang="en-US" sz="1500">
                  <a:solidFill>
                    <a:srgbClr val="FFFDFD">
                      <a:alpha val="100000"/>
                    </a:srgbClr>
                  </a:solidFill>
                  <a:latin typeface="Microsoft Yahei"/>
                  <a:ea typeface="Microsoft Yahei"/>
                  <a:cs typeface="Microsoft Yahei"/>
                </a:rPr>
                <a:t>通过传感器对生产线上的数据进行实时采集和处理，实现生产过程的可视化和智能化管理。</a:t>
              </a:r>
            </a:p>
          </p:txBody>
        </p:sp>
      </p:grpSp>
      <p:grpSp>
        <p:nvGrpSpPr>
          <p:cNvPr name="Group 41" id="41"/>
          <p:cNvGrpSpPr/>
          <p:nvPr/>
        </p:nvGrpSpPr>
        <p:grpSpPr>
          <a:xfrm rot="0">
            <a:off x="7771733" y="1604867"/>
            <a:ext cx="3394996" cy="490334"/>
            <a:chOff x="7771733" y="1604867"/>
            <a:chExt cx="3394996" cy="490334"/>
          </a:xfrm>
        </p:grpSpPr>
        <p:sp>
          <p:nvSpPr>
            <p:cNvPr name="TextBox 42" id="42"/>
            <p:cNvSpPr txBox="true"/>
            <p:nvPr/>
          </p:nvSpPr>
          <p:spPr>
            <a:xfrm rot="0">
              <a:off x="7771733" y="1604867"/>
              <a:ext cx="3394996" cy="490334"/>
            </a:xfrm>
            <a:prstGeom prst="rect">
              <a:avLst/>
            </a:prstGeom>
          </p:spPr>
          <p:txBody>
            <a:bodyPr anchor="t" rtlCol="false" lIns="66008" rIns="66008" tIns="33052" bIns="33052" anchorCtr="false" vert="horz" wrap="square">
              <a:normAutofit/>
            </a:bodyPr>
            <a:lstStyle/>
            <a:p>
              <a:pPr algn="ctr">
                <a:lnSpc>
                  <a:spcPct val="120000"/>
                </a:lnSpc>
              </a:pPr>
              <a:r>
                <a:rPr lang="en-US" b="true" sz="2025">
                  <a:solidFill>
                    <a:srgbClr val="FFFDFD">
                      <a:alpha val="100000"/>
                    </a:srgbClr>
                  </a:solidFill>
                  <a:latin typeface="Microsoft Yahei"/>
                  <a:ea typeface="Microsoft Yahei"/>
                  <a:cs typeface="Microsoft Yahei"/>
                </a:rPr>
                <a:t>物联网技术应用</a:t>
              </a:r>
            </a:p>
          </p:txBody>
        </p:sp>
      </p:grpSp>
      <p:grpSp>
        <p:nvGrpSpPr>
          <p:cNvPr name="Group 43" id="43"/>
          <p:cNvGrpSpPr/>
          <p:nvPr/>
        </p:nvGrpSpPr>
        <p:grpSpPr>
          <a:xfrm rot="0">
            <a:off x="7880459" y="2039620"/>
            <a:ext cx="3286271" cy="1654845"/>
            <a:chOff x="7880459" y="2039620"/>
            <a:chExt cx="3286271" cy="1654845"/>
          </a:xfrm>
        </p:grpSpPr>
        <p:sp>
          <p:nvSpPr>
            <p:cNvPr name="TextBox 44" id="44"/>
            <p:cNvSpPr txBox="true"/>
            <p:nvPr/>
          </p:nvSpPr>
          <p:spPr>
            <a:xfrm rot="0">
              <a:off x="7880459" y="2039620"/>
              <a:ext cx="3286271" cy="1654845"/>
            </a:xfrm>
            <a:prstGeom prst="rect">
              <a:avLst/>
            </a:prstGeom>
          </p:spPr>
          <p:txBody>
            <a:bodyPr anchor="ctr" rtlCol="false" lIns="66008" rIns="66008" tIns="33052" bIns="33052" anchorCtr="true" vert="horz" wrap="square">
              <a:normAutofit/>
            </a:bodyPr>
            <a:lstStyle/>
            <a:p>
              <a:pPr algn="l">
                <a:lnSpc>
                  <a:spcPct val="150000"/>
                </a:lnSpc>
              </a:pPr>
              <a:r>
                <a:rPr lang="en-US" sz="1500">
                  <a:solidFill>
                    <a:srgbClr val="FFFDFD">
                      <a:alpha val="100000"/>
                    </a:srgbClr>
                  </a:solidFill>
                  <a:latin typeface="Microsoft Yahei"/>
                  <a:ea typeface="Microsoft Yahei"/>
                  <a:cs typeface="Microsoft Yahei"/>
                </a:rPr>
                <a:t>将传感器与物联网技术相结合，实现生产线与互联网的连接和数据共享，提高生产线的协同效率和智能化水平。</a:t>
              </a:r>
            </a:p>
          </p:txBody>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876034" y="2655088"/>
            <a:ext cx="9439275" cy="2085975"/>
          </a:xfrm>
          <a:prstGeom prst="rect">
            <a:avLst/>
          </a:prstGeom>
        </p:spPr>
        <p:txBody>
          <a:bodyPr anchor="t" rtlCol="false" lIns="114300" rIns="114300" tIns="57150" bIns="57150" anchorCtr="false" vert="horz" wrap="square">
            <a:spAutoFit/>
          </a:bodyPr>
          <a:lstStyle/>
          <a:p>
            <a:pPr>
              <a:lnSpc>
                <a:spcPct val="120000"/>
              </a:lnSpc>
              <a:spcBef>
                <a:spcPts val="450"/>
              </a:spcBef>
            </a:pPr>
            <a:r>
              <a:rPr lang="en-US" b="true" sz="5175">
                <a:solidFill>
                  <a:srgbClr val="FFFFFF">
                    <a:alpha val="100000"/>
                  </a:srgbClr>
                </a:solidFill>
                <a:latin typeface="Microsoft Yahei"/>
                <a:ea typeface="Microsoft Yahei"/>
                <a:cs typeface="Microsoft Yahei"/>
              </a:rPr>
              <a:t>数字化工厂规划与建设</a:t>
            </a:r>
          </a:p>
        </p:txBody>
      </p:sp>
      <p:sp>
        <p:nvSpPr>
          <p:cNvPr name="TextBox 3" id="3"/>
          <p:cNvSpPr txBox="true"/>
          <p:nvPr/>
        </p:nvSpPr>
        <p:spPr>
          <a:xfrm rot="0">
            <a:off x="765043" y="1520539"/>
            <a:ext cx="7683398" cy="994867"/>
          </a:xfrm>
          <a:prstGeom prst="rect">
            <a:avLst/>
          </a:prstGeom>
        </p:spPr>
        <p:txBody>
          <a:bodyPr anchor="t" rtlCol="false" lIns="114300" rIns="114300" tIns="57150" bIns="57150" anchorCtr="false" vert="horz" wrap="square">
            <a:spAutoFit/>
          </a:bodyPr>
          <a:lstStyle/>
          <a:p>
            <a:pPr>
              <a:lnSpc>
                <a:spcPct val="80000"/>
              </a:lnSpc>
              <a:spcBef>
                <a:spcPts val="450"/>
              </a:spcBef>
            </a:pPr>
            <a:r>
              <a:rPr lang="en-US" b="true" sz="5775">
                <a:solidFill>
                  <a:srgbClr val="FFFFFF">
                    <a:alpha val="100000"/>
                  </a:srgbClr>
                </a:solidFill>
                <a:latin typeface="Microsoft Yahei"/>
                <a:ea typeface="Microsoft Yahei"/>
                <a:cs typeface="Microsoft Yahei"/>
              </a:rPr>
              <a:t>03</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AutoShape 2" id="2"/>
          <p:cNvSpPr/>
          <p:nvPr/>
        </p:nvSpPr>
        <p:spPr>
          <a:xfrm rot="0">
            <a:off x="592974" y="2746815"/>
            <a:ext cx="3456116" cy="3055762"/>
          </a:xfrm>
          <a:prstGeom prst="roundRect">
            <a:avLst>
              <a:gd fmla="val 12500" name="adj"/>
            </a:avLst>
          </a:prstGeom>
          <a:solidFill>
            <a:schemeClr val="lt1">
              <a:alpha val="100000"/>
            </a:schemeClr>
          </a:solidFill>
          <a:ln w="19050">
            <a:solidFill>
              <a:schemeClr val="accent1">
                <a:alpha val="100000"/>
              </a:schemeClr>
            </a:solidFill>
            <a:prstDash val="solid"/>
          </a:ln>
        </p:spPr>
        <p:style>
          <a:lnRef idx="0">
            <a:schemeClr val="accent1"/>
          </a:lnRef>
          <a:fillRef idx="1">
            <a:schemeClr val="accent1"/>
          </a:fillRef>
          <a:effectRef idx="0">
            <a:schemeClr val="accent1"/>
          </a:effectRef>
          <a:fontRef idx="minor">
            <a:schemeClr val="lt1"/>
          </a:fontRef>
        </p:style>
        <p:txBody>
          <a:bodyPr/>
          <a:p/>
        </p:txBody>
      </p:sp>
      <p:sp>
        <p:nvSpPr>
          <p:cNvPr name="AutoShape 3" id="3"/>
          <p:cNvSpPr/>
          <p:nvPr/>
        </p:nvSpPr>
        <p:spPr>
          <a:xfrm rot="0">
            <a:off x="4367942" y="2746815"/>
            <a:ext cx="3456116" cy="3055762"/>
          </a:xfrm>
          <a:prstGeom prst="roundRect">
            <a:avLst>
              <a:gd fmla="val 12500" name="adj"/>
            </a:avLst>
          </a:prstGeom>
          <a:solidFill>
            <a:schemeClr val="lt1">
              <a:alpha val="100000"/>
            </a:schemeClr>
          </a:solidFill>
          <a:ln w="19050">
            <a:solidFill>
              <a:schemeClr val="accent1">
                <a:alpha val="100000"/>
              </a:schemeClr>
            </a:solidFill>
            <a:prstDash val="solid"/>
          </a:ln>
        </p:spPr>
        <p:style>
          <a:lnRef idx="0">
            <a:schemeClr val="accent1"/>
          </a:lnRef>
          <a:fillRef idx="1">
            <a:schemeClr val="accent1"/>
          </a:fillRef>
          <a:effectRef idx="0">
            <a:schemeClr val="accent1"/>
          </a:effectRef>
          <a:fontRef idx="minor">
            <a:schemeClr val="lt1"/>
          </a:fontRef>
        </p:style>
        <p:txBody>
          <a:bodyPr/>
          <a:p/>
        </p:txBody>
      </p:sp>
      <p:sp>
        <p:nvSpPr>
          <p:cNvPr name="AutoShape 4" id="4"/>
          <p:cNvSpPr/>
          <p:nvPr/>
        </p:nvSpPr>
        <p:spPr>
          <a:xfrm rot="0">
            <a:off x="8133696" y="2746815"/>
            <a:ext cx="3456116" cy="3055762"/>
          </a:xfrm>
          <a:prstGeom prst="roundRect">
            <a:avLst>
              <a:gd fmla="val 12500" name="adj"/>
            </a:avLst>
          </a:prstGeom>
          <a:solidFill>
            <a:schemeClr val="lt1">
              <a:alpha val="100000"/>
            </a:schemeClr>
          </a:solidFill>
          <a:ln w="19050">
            <a:solidFill>
              <a:schemeClr val="accent1">
                <a:alpha val="100000"/>
              </a:schemeClr>
            </a:solidFill>
            <a:prstDash val="solid"/>
          </a:ln>
        </p:spPr>
        <p:style>
          <a:lnRef idx="0">
            <a:schemeClr val="accent1"/>
          </a:lnRef>
          <a:fillRef idx="1">
            <a:schemeClr val="accent1"/>
          </a:fillRef>
          <a:effectRef idx="0">
            <a:schemeClr val="accent1"/>
          </a:effectRef>
          <a:fontRef idx="minor">
            <a:schemeClr val="lt1"/>
          </a:fontRef>
        </p:style>
        <p:txBody>
          <a:bodyPr/>
          <a:p/>
        </p:txBody>
      </p:sp>
      <p:sp>
        <p:nvSpPr>
          <p:cNvPr name="AutoShape 5" id="5"/>
          <p:cNvSpPr/>
          <p:nvPr/>
        </p:nvSpPr>
        <p:spPr>
          <a:xfrm rot="-2700000" flipH="true" flipV="true">
            <a:off x="5274866" y="1333321"/>
            <a:ext cx="1642268" cy="1642268"/>
          </a:xfrm>
          <a:prstGeom prst="teardrop">
            <a:avLst/>
          </a:prstGeom>
          <a:solidFill>
            <a:schemeClr val="accent1">
              <a:alpha val="100000"/>
            </a:schemeClr>
          </a:solidFill>
        </p:spPr>
        <p:txBody>
          <a:bodyPr/>
          <a:p/>
        </p:txBody>
      </p:sp>
      <p:sp>
        <p:nvSpPr>
          <p:cNvPr name="TextBox 6" id="6"/>
          <p:cNvSpPr txBox="true"/>
          <p:nvPr/>
        </p:nvSpPr>
        <p:spPr>
          <a:xfrm rot="0">
            <a:off x="4583677" y="3404616"/>
            <a:ext cx="3024645" cy="321754"/>
          </a:xfrm>
          <a:prstGeom prst="rect">
            <a:avLst/>
          </a:prstGeom>
        </p:spPr>
        <p:txBody>
          <a:bodyPr anchor="t" rtlCol="false" lIns="114300" rIns="114300" tIns="57150" bIns="57150" anchorCtr="false" vert="horz" wrap="square">
            <a:spAutoFit/>
          </a:bodyPr>
          <a:lstStyle/>
          <a:p>
            <a:pPr algn="ctr">
              <a:lnSpc>
                <a:spcPct val="64000"/>
              </a:lnSpc>
            </a:pPr>
            <a:r>
              <a:rPr lang="en-US" b="true" sz="2025">
                <a:solidFill>
                  <a:schemeClr val="accent1">
                    <a:alpha val="100000"/>
                  </a:schemeClr>
                </a:solidFill>
                <a:latin typeface="Microsoft Yahei"/>
                <a:ea typeface="Microsoft Yahei"/>
                <a:cs typeface="Microsoft Yahei"/>
              </a:rPr>
              <a:t>仿真模拟</a:t>
            </a:r>
          </a:p>
        </p:txBody>
      </p:sp>
      <p:sp>
        <p:nvSpPr>
          <p:cNvPr name="TextBox 7" id="7"/>
          <p:cNvSpPr txBox="true"/>
          <p:nvPr/>
        </p:nvSpPr>
        <p:spPr>
          <a:xfrm rot="0">
            <a:off x="4613687" y="3923118"/>
            <a:ext cx="2964626" cy="1580007"/>
          </a:xfrm>
          <a:prstGeom prst="rect">
            <a:avLst/>
          </a:prstGeom>
        </p:spPr>
        <p:txBody>
          <a:bodyPr anchor="t" rtlCol="false" lIns="114300" rIns="114300" tIns="57150" bIns="57150" anchorCtr="false" vert="horz" wrap="square">
            <a:spAutoFit/>
          </a:bodyPr>
          <a:lstStyle/>
          <a:p>
            <a:pPr algn="ctr">
              <a:lnSpc>
                <a:spcPct val="120000"/>
              </a:lnSpc>
            </a:pPr>
            <a:r>
              <a:rPr lang="en-US" sz="1500">
                <a:solidFill>
                  <a:schemeClr val="dk1">
                    <a:alpha val="100000"/>
                  </a:schemeClr>
                </a:solidFill>
                <a:latin typeface="Microsoft Yahei"/>
                <a:ea typeface="Microsoft Yahei"/>
                <a:cs typeface="Microsoft Yahei"/>
              </a:rPr>
              <a:t>利用虚拟仿真技术，模拟工厂实际生产过程，评估不同布局方案对生产效率、成本等方面的影响。</a:t>
            </a:r>
          </a:p>
        </p:txBody>
      </p:sp>
      <p:sp>
        <p:nvSpPr>
          <p:cNvPr name="AutoShape 8" id="8"/>
          <p:cNvSpPr/>
          <p:nvPr/>
        </p:nvSpPr>
        <p:spPr>
          <a:xfrm rot="0">
            <a:off x="5818204" y="5524781"/>
            <a:ext cx="555593" cy="81705"/>
          </a:xfrm>
          <a:prstGeom prst="roundRect">
            <a:avLst>
              <a:gd fmla="val 12500" name="adj"/>
            </a:avLst>
          </a:prstGeom>
          <a:solidFill>
            <a:schemeClr val="accent2">
              <a:alpha val="100000"/>
            </a:schemeClr>
          </a:solidFill>
        </p:spPr>
        <p:txBody>
          <a:bodyPr/>
          <a:p/>
        </p:txBody>
      </p:sp>
      <p:sp>
        <p:nvSpPr>
          <p:cNvPr name="AutoShape 9" id="9"/>
          <p:cNvSpPr/>
          <p:nvPr/>
        </p:nvSpPr>
        <p:spPr>
          <a:xfrm rot="-2700000" flipH="true" flipV="true">
            <a:off x="1499898" y="1333321"/>
            <a:ext cx="1642268" cy="1642268"/>
          </a:xfrm>
          <a:prstGeom prst="teardrop">
            <a:avLst/>
          </a:prstGeom>
          <a:solidFill>
            <a:schemeClr val="accent1">
              <a:alpha val="100000"/>
            </a:schemeClr>
          </a:solidFill>
        </p:spPr>
        <p:txBody>
          <a:bodyPr/>
          <a:p/>
        </p:txBody>
      </p:sp>
      <p:sp>
        <p:nvSpPr>
          <p:cNvPr name="TextBox 10" id="10"/>
          <p:cNvSpPr txBox="true"/>
          <p:nvPr/>
        </p:nvSpPr>
        <p:spPr>
          <a:xfrm rot="0">
            <a:off x="808710" y="3404616"/>
            <a:ext cx="3024645" cy="321754"/>
          </a:xfrm>
          <a:prstGeom prst="rect">
            <a:avLst/>
          </a:prstGeom>
        </p:spPr>
        <p:txBody>
          <a:bodyPr anchor="t" rtlCol="false" lIns="114300" rIns="114300" tIns="57150" bIns="57150" anchorCtr="false" vert="horz" wrap="square">
            <a:spAutoFit/>
          </a:bodyPr>
          <a:lstStyle/>
          <a:p>
            <a:pPr algn="ctr">
              <a:lnSpc>
                <a:spcPct val="64000"/>
              </a:lnSpc>
            </a:pPr>
            <a:r>
              <a:rPr lang="en-US" b="true" sz="2025">
                <a:solidFill>
                  <a:schemeClr val="accent1">
                    <a:alpha val="100000"/>
                  </a:schemeClr>
                </a:solidFill>
                <a:latin typeface="Microsoft Yahei"/>
                <a:ea typeface="Microsoft Yahei"/>
                <a:cs typeface="Microsoft Yahei"/>
              </a:rPr>
              <a:t>布局优化</a:t>
            </a:r>
          </a:p>
        </p:txBody>
      </p:sp>
      <p:sp>
        <p:nvSpPr>
          <p:cNvPr name="TextBox 11" id="11"/>
          <p:cNvSpPr txBox="true"/>
          <p:nvPr/>
        </p:nvSpPr>
        <p:spPr>
          <a:xfrm rot="0">
            <a:off x="838719" y="3923118"/>
            <a:ext cx="2964626" cy="1580007"/>
          </a:xfrm>
          <a:prstGeom prst="rect">
            <a:avLst/>
          </a:prstGeom>
        </p:spPr>
        <p:txBody>
          <a:bodyPr anchor="t" rtlCol="false" lIns="114300" rIns="114300" tIns="57150" bIns="57150" anchorCtr="false" vert="horz" wrap="square">
            <a:spAutoFit/>
          </a:bodyPr>
          <a:lstStyle/>
          <a:p>
            <a:pPr algn="ctr">
              <a:lnSpc>
                <a:spcPct val="120000"/>
              </a:lnSpc>
            </a:pPr>
            <a:r>
              <a:rPr lang="en-US" sz="1500">
                <a:solidFill>
                  <a:schemeClr val="dk1">
                    <a:alpha val="100000"/>
                  </a:schemeClr>
                </a:solidFill>
                <a:latin typeface="Microsoft Yahei"/>
                <a:ea typeface="Microsoft Yahei"/>
                <a:cs typeface="Microsoft Yahei"/>
              </a:rPr>
              <a:t>通过仿真模拟技术，对工厂布局进行合理规划，减少物料搬运距离，提高生产效率。</a:t>
            </a:r>
          </a:p>
        </p:txBody>
      </p:sp>
      <p:sp>
        <p:nvSpPr>
          <p:cNvPr name="AutoShape 12" id="12"/>
          <p:cNvSpPr/>
          <p:nvPr/>
        </p:nvSpPr>
        <p:spPr>
          <a:xfrm rot="0">
            <a:off x="2043236" y="5524781"/>
            <a:ext cx="555593" cy="81705"/>
          </a:xfrm>
          <a:prstGeom prst="roundRect">
            <a:avLst>
              <a:gd fmla="val 12500" name="adj"/>
            </a:avLst>
          </a:prstGeom>
          <a:solidFill>
            <a:schemeClr val="accent2">
              <a:alpha val="100000"/>
            </a:schemeClr>
          </a:solidFill>
        </p:spPr>
        <p:txBody>
          <a:bodyPr/>
          <a:p/>
        </p:txBody>
      </p:sp>
      <p:sp>
        <p:nvSpPr>
          <p:cNvPr name="AutoShape 13" id="13"/>
          <p:cNvSpPr/>
          <p:nvPr/>
        </p:nvSpPr>
        <p:spPr>
          <a:xfrm rot="-2700000" flipH="true" flipV="true">
            <a:off x="9040620" y="1333321"/>
            <a:ext cx="1642268" cy="1642268"/>
          </a:xfrm>
          <a:prstGeom prst="teardrop">
            <a:avLst/>
          </a:prstGeom>
          <a:solidFill>
            <a:schemeClr val="accent1">
              <a:alpha val="100000"/>
            </a:schemeClr>
          </a:solidFill>
        </p:spPr>
        <p:txBody>
          <a:bodyPr/>
          <a:p/>
        </p:txBody>
      </p:sp>
      <p:sp>
        <p:nvSpPr>
          <p:cNvPr name="TextBox 14" id="14"/>
          <p:cNvSpPr txBox="true"/>
          <p:nvPr/>
        </p:nvSpPr>
        <p:spPr>
          <a:xfrm rot="0">
            <a:off x="8349432" y="3404616"/>
            <a:ext cx="3024645" cy="321754"/>
          </a:xfrm>
          <a:prstGeom prst="rect">
            <a:avLst/>
          </a:prstGeom>
        </p:spPr>
        <p:txBody>
          <a:bodyPr anchor="t" rtlCol="false" lIns="114300" rIns="114300" tIns="57150" bIns="57150" anchorCtr="false" vert="horz" wrap="square">
            <a:spAutoFit/>
          </a:bodyPr>
          <a:lstStyle/>
          <a:p>
            <a:pPr algn="ctr">
              <a:lnSpc>
                <a:spcPct val="64000"/>
              </a:lnSpc>
            </a:pPr>
            <a:r>
              <a:rPr lang="en-US" b="true" sz="2025">
                <a:solidFill>
                  <a:schemeClr val="accent1">
                    <a:alpha val="100000"/>
                  </a:schemeClr>
                </a:solidFill>
                <a:latin typeface="Microsoft Yahei"/>
                <a:ea typeface="Microsoft Yahei"/>
                <a:cs typeface="Microsoft Yahei"/>
              </a:rPr>
              <a:t>案例分析</a:t>
            </a:r>
          </a:p>
        </p:txBody>
      </p:sp>
      <p:sp>
        <p:nvSpPr>
          <p:cNvPr name="TextBox 15" id="15"/>
          <p:cNvSpPr txBox="true"/>
          <p:nvPr/>
        </p:nvSpPr>
        <p:spPr>
          <a:xfrm rot="0">
            <a:off x="8379441" y="3923118"/>
            <a:ext cx="2964626" cy="1580007"/>
          </a:xfrm>
          <a:prstGeom prst="rect">
            <a:avLst/>
          </a:prstGeom>
        </p:spPr>
        <p:txBody>
          <a:bodyPr anchor="t" rtlCol="false" lIns="114300" rIns="114300" tIns="57150" bIns="57150" anchorCtr="false" vert="horz" wrap="square">
            <a:spAutoFit/>
          </a:bodyPr>
          <a:lstStyle/>
          <a:p>
            <a:pPr algn="ctr">
              <a:lnSpc>
                <a:spcPct val="120000"/>
              </a:lnSpc>
            </a:pPr>
            <a:r>
              <a:rPr lang="en-US" sz="1500">
                <a:solidFill>
                  <a:schemeClr val="dk1">
                    <a:alpha val="100000"/>
                  </a:schemeClr>
                </a:solidFill>
                <a:latin typeface="Microsoft Yahei"/>
                <a:ea typeface="Microsoft Yahei"/>
                <a:cs typeface="Microsoft Yahei"/>
              </a:rPr>
              <a:t>结合具体案例，分析工厂布局优化的实施过程及效果，为学员提供实践经验。</a:t>
            </a:r>
          </a:p>
        </p:txBody>
      </p:sp>
      <p:sp>
        <p:nvSpPr>
          <p:cNvPr name="AutoShape 16" id="16"/>
          <p:cNvSpPr/>
          <p:nvPr/>
        </p:nvSpPr>
        <p:spPr>
          <a:xfrm rot="0">
            <a:off x="9583957" y="5524781"/>
            <a:ext cx="555593" cy="81705"/>
          </a:xfrm>
          <a:prstGeom prst="roundRect">
            <a:avLst>
              <a:gd fmla="val 12500" name="adj"/>
            </a:avLst>
          </a:prstGeom>
          <a:solidFill>
            <a:schemeClr val="accent2">
              <a:alpha val="100000"/>
            </a:schemeClr>
          </a:solidFill>
        </p:spPr>
        <p:txBody>
          <a:bodyPr/>
          <a:p/>
        </p:txBody>
      </p:sp>
      <p:pic>
        <p:nvPicPr>
          <p:cNvPr name="Picture 17" id="17"/>
          <p:cNvPicPr>
            <a:picLocks noChangeAspect="true"/>
          </p:cNvPicPr>
          <p:nvPr/>
        </p:nvPicPr>
        <p:blipFill>
          <a:blip r:embed="rId3">
            <a:alphaModFix amt="100000"/>
          </a:blip>
          <a:srcRect/>
          <a:stretch>
            <a:fillRect/>
          </a:stretch>
        </p:blipFill>
        <p:spPr>
          <a:xfrm rot="0">
            <a:off x="1583319" y="1416742"/>
            <a:ext cx="1475427" cy="1475427"/>
          </a:xfrm>
          <a:prstGeom prst="ellipse">
            <a:avLst/>
          </a:prstGeom>
        </p:spPr>
      </p:pic>
      <p:pic>
        <p:nvPicPr>
          <p:cNvPr name="Picture 18" id="18"/>
          <p:cNvPicPr>
            <a:picLocks noChangeAspect="true"/>
          </p:cNvPicPr>
          <p:nvPr/>
        </p:nvPicPr>
        <p:blipFill>
          <a:blip r:embed="rId4">
            <a:alphaModFix amt="100000"/>
          </a:blip>
          <a:srcRect/>
          <a:stretch>
            <a:fillRect/>
          </a:stretch>
        </p:blipFill>
        <p:spPr>
          <a:xfrm rot="0">
            <a:off x="5358286" y="1416742"/>
            <a:ext cx="1475427" cy="1475427"/>
          </a:xfrm>
          <a:prstGeom prst="ellipse">
            <a:avLst/>
          </a:prstGeom>
        </p:spPr>
      </p:pic>
      <p:pic>
        <p:nvPicPr>
          <p:cNvPr name="Picture 19" id="19"/>
          <p:cNvPicPr>
            <a:picLocks noChangeAspect="true"/>
          </p:cNvPicPr>
          <p:nvPr/>
        </p:nvPicPr>
        <p:blipFill>
          <a:blip r:embed="rId5">
            <a:alphaModFix amt="100000"/>
          </a:blip>
          <a:srcRect/>
          <a:stretch>
            <a:fillRect/>
          </a:stretch>
        </p:blipFill>
        <p:spPr>
          <a:xfrm rot="0">
            <a:off x="9121095" y="1416742"/>
            <a:ext cx="1475427" cy="1475427"/>
          </a:xfrm>
          <a:prstGeom prst="ellipse">
            <a:avLst/>
          </a:prstGeom>
        </p:spPr>
      </p:pic>
      <p:grpSp>
        <p:nvGrpSpPr>
          <p:cNvPr name="Group 20" id="20"/>
          <p:cNvGrpSpPr/>
          <p:nvPr/>
        </p:nvGrpSpPr>
        <p:grpSpPr>
          <a:xfrm rot="0">
            <a:off x="454963" y="93878"/>
            <a:ext cx="10641129" cy="914400"/>
            <a:chOff x="454963" y="93878"/>
            <a:chExt cx="10641129" cy="914400"/>
          </a:xfrm>
        </p:grpSpPr>
        <p:sp>
          <p:nvSpPr>
            <p:cNvPr name="AutoShape 21" id="21"/>
            <p:cNvSpPr/>
            <p:nvPr/>
          </p:nvSpPr>
          <p:spPr>
            <a:xfrm rot="0">
              <a:off x="454963" y="331168"/>
              <a:ext cx="84147" cy="84147"/>
            </a:xfrm>
            <a:prstGeom prst="ellipse">
              <a:avLst/>
            </a:prstGeom>
            <a:solidFill>
              <a:schemeClr val="accent1">
                <a:alpha val="100000"/>
              </a:schemeClr>
            </a:solidFill>
          </p:spPr>
          <p:txBody>
            <a:bodyPr/>
            <a:p/>
          </p:txBody>
        </p:sp>
        <p:sp>
          <p:nvSpPr>
            <p:cNvPr name="AutoShape 22" id="22"/>
            <p:cNvSpPr/>
            <p:nvPr/>
          </p:nvSpPr>
          <p:spPr>
            <a:xfrm rot="0">
              <a:off x="575049" y="337743"/>
              <a:ext cx="78137" cy="78137"/>
            </a:xfrm>
            <a:prstGeom prst="ellipse">
              <a:avLst/>
            </a:prstGeom>
            <a:solidFill>
              <a:schemeClr val="accent1">
                <a:alpha val="80000"/>
              </a:schemeClr>
            </a:solidFill>
          </p:spPr>
          <p:txBody>
            <a:bodyPr/>
            <a:p/>
          </p:txBody>
        </p:sp>
        <p:sp>
          <p:nvSpPr>
            <p:cNvPr name="AutoShape 23" id="23"/>
            <p:cNvSpPr/>
            <p:nvPr/>
          </p:nvSpPr>
          <p:spPr>
            <a:xfrm rot="0">
              <a:off x="689125" y="339460"/>
              <a:ext cx="74704" cy="74704"/>
            </a:xfrm>
            <a:prstGeom prst="ellipse">
              <a:avLst/>
            </a:prstGeom>
            <a:solidFill>
              <a:schemeClr val="accent1">
                <a:alpha val="60000"/>
              </a:schemeClr>
            </a:solidFill>
          </p:spPr>
          <p:txBody>
            <a:bodyPr/>
            <a:p/>
          </p:txBody>
        </p:sp>
        <p:sp>
          <p:nvSpPr>
            <p:cNvPr name="AutoShape 24" id="24"/>
            <p:cNvSpPr/>
            <p:nvPr/>
          </p:nvSpPr>
          <p:spPr>
            <a:xfrm rot="0">
              <a:off x="799768" y="348430"/>
              <a:ext cx="69238" cy="69238"/>
            </a:xfrm>
            <a:prstGeom prst="ellipse">
              <a:avLst/>
            </a:prstGeom>
            <a:solidFill>
              <a:schemeClr val="accent1">
                <a:alpha val="40000"/>
              </a:schemeClr>
            </a:solidFill>
          </p:spPr>
          <p:txBody>
            <a:bodyPr/>
            <a:p/>
          </p:txBody>
        </p:sp>
        <p:sp>
          <p:nvSpPr>
            <p:cNvPr name="AutoShape 25" id="25"/>
            <p:cNvSpPr/>
            <p:nvPr/>
          </p:nvSpPr>
          <p:spPr>
            <a:xfrm rot="0">
              <a:off x="904945" y="344297"/>
              <a:ext cx="65594" cy="65594"/>
            </a:xfrm>
            <a:prstGeom prst="ellipse">
              <a:avLst/>
            </a:prstGeom>
            <a:solidFill>
              <a:schemeClr val="accent1">
                <a:alpha val="20000"/>
              </a:schemeClr>
            </a:solidFill>
          </p:spPr>
          <p:txBody>
            <a:bodyPr/>
            <a:p/>
          </p:txBody>
        </p:sp>
        <p:sp>
          <p:nvSpPr>
            <p:cNvPr name="AutoShape 26" id="26"/>
            <p:cNvSpPr/>
            <p:nvPr/>
          </p:nvSpPr>
          <p:spPr>
            <a:xfrm rot="0">
              <a:off x="454963" y="448942"/>
              <a:ext cx="84147" cy="84147"/>
            </a:xfrm>
            <a:prstGeom prst="ellipse">
              <a:avLst/>
            </a:prstGeom>
            <a:solidFill>
              <a:schemeClr val="accent1">
                <a:alpha val="100000"/>
              </a:schemeClr>
            </a:solidFill>
          </p:spPr>
          <p:txBody>
            <a:bodyPr/>
            <a:p/>
          </p:txBody>
        </p:sp>
        <p:sp>
          <p:nvSpPr>
            <p:cNvPr name="AutoShape 27" id="27"/>
            <p:cNvSpPr/>
            <p:nvPr/>
          </p:nvSpPr>
          <p:spPr>
            <a:xfrm rot="0">
              <a:off x="575049" y="455517"/>
              <a:ext cx="78137" cy="78137"/>
            </a:xfrm>
            <a:prstGeom prst="ellipse">
              <a:avLst/>
            </a:prstGeom>
            <a:solidFill>
              <a:schemeClr val="accent1">
                <a:alpha val="80000"/>
              </a:schemeClr>
            </a:solidFill>
          </p:spPr>
          <p:txBody>
            <a:bodyPr/>
            <a:p/>
          </p:txBody>
        </p:sp>
        <p:sp>
          <p:nvSpPr>
            <p:cNvPr name="AutoShape 28" id="28"/>
            <p:cNvSpPr/>
            <p:nvPr/>
          </p:nvSpPr>
          <p:spPr>
            <a:xfrm rot="0">
              <a:off x="689125" y="457233"/>
              <a:ext cx="74704" cy="74704"/>
            </a:xfrm>
            <a:prstGeom prst="ellipse">
              <a:avLst/>
            </a:prstGeom>
            <a:solidFill>
              <a:schemeClr val="accent1">
                <a:alpha val="60000"/>
              </a:schemeClr>
            </a:solidFill>
          </p:spPr>
          <p:txBody>
            <a:bodyPr/>
            <a:p/>
          </p:txBody>
        </p:sp>
        <p:sp>
          <p:nvSpPr>
            <p:cNvPr name="AutoShape 29" id="29"/>
            <p:cNvSpPr/>
            <p:nvPr/>
          </p:nvSpPr>
          <p:spPr>
            <a:xfrm rot="0">
              <a:off x="799768" y="466203"/>
              <a:ext cx="69238" cy="69238"/>
            </a:xfrm>
            <a:prstGeom prst="ellipse">
              <a:avLst/>
            </a:prstGeom>
            <a:solidFill>
              <a:schemeClr val="accent1">
                <a:alpha val="40000"/>
              </a:schemeClr>
            </a:solidFill>
          </p:spPr>
          <p:txBody>
            <a:bodyPr/>
            <a:p/>
          </p:txBody>
        </p:sp>
        <p:sp>
          <p:nvSpPr>
            <p:cNvPr name="AutoShape 30" id="30"/>
            <p:cNvSpPr/>
            <p:nvPr/>
          </p:nvSpPr>
          <p:spPr>
            <a:xfrm rot="0">
              <a:off x="904945" y="462070"/>
              <a:ext cx="65594" cy="65594"/>
            </a:xfrm>
            <a:prstGeom prst="ellipse">
              <a:avLst/>
            </a:prstGeom>
            <a:solidFill>
              <a:schemeClr val="accent1">
                <a:alpha val="20000"/>
              </a:schemeClr>
            </a:solidFill>
          </p:spPr>
          <p:txBody>
            <a:bodyPr/>
            <a:p/>
          </p:txBody>
        </p:sp>
        <p:sp>
          <p:nvSpPr>
            <p:cNvPr name="AutoShape 31" id="31"/>
            <p:cNvSpPr/>
            <p:nvPr/>
          </p:nvSpPr>
          <p:spPr>
            <a:xfrm rot="0">
              <a:off x="454963" y="566715"/>
              <a:ext cx="84147" cy="84147"/>
            </a:xfrm>
            <a:prstGeom prst="ellipse">
              <a:avLst/>
            </a:prstGeom>
            <a:solidFill>
              <a:schemeClr val="accent1">
                <a:alpha val="100000"/>
              </a:schemeClr>
            </a:solidFill>
          </p:spPr>
          <p:txBody>
            <a:bodyPr/>
            <a:p/>
          </p:txBody>
        </p:sp>
        <p:sp>
          <p:nvSpPr>
            <p:cNvPr name="AutoShape 32" id="32"/>
            <p:cNvSpPr/>
            <p:nvPr/>
          </p:nvSpPr>
          <p:spPr>
            <a:xfrm rot="0">
              <a:off x="575049" y="573291"/>
              <a:ext cx="78137" cy="78137"/>
            </a:xfrm>
            <a:prstGeom prst="ellipse">
              <a:avLst/>
            </a:prstGeom>
            <a:solidFill>
              <a:schemeClr val="accent1">
                <a:alpha val="80000"/>
              </a:schemeClr>
            </a:solidFill>
          </p:spPr>
          <p:txBody>
            <a:bodyPr/>
            <a:p/>
          </p:txBody>
        </p:sp>
        <p:sp>
          <p:nvSpPr>
            <p:cNvPr name="AutoShape 33" id="33"/>
            <p:cNvSpPr/>
            <p:nvPr/>
          </p:nvSpPr>
          <p:spPr>
            <a:xfrm rot="0">
              <a:off x="689125" y="575007"/>
              <a:ext cx="74704" cy="74704"/>
            </a:xfrm>
            <a:prstGeom prst="ellipse">
              <a:avLst/>
            </a:prstGeom>
            <a:solidFill>
              <a:schemeClr val="accent1">
                <a:alpha val="60000"/>
              </a:schemeClr>
            </a:solidFill>
          </p:spPr>
          <p:txBody>
            <a:bodyPr/>
            <a:p/>
          </p:txBody>
        </p:sp>
        <p:sp>
          <p:nvSpPr>
            <p:cNvPr name="AutoShape 34" id="34"/>
            <p:cNvSpPr/>
            <p:nvPr/>
          </p:nvSpPr>
          <p:spPr>
            <a:xfrm rot="0">
              <a:off x="799768" y="583977"/>
              <a:ext cx="69238" cy="69238"/>
            </a:xfrm>
            <a:prstGeom prst="ellipse">
              <a:avLst/>
            </a:prstGeom>
            <a:solidFill>
              <a:schemeClr val="accent1">
                <a:alpha val="40000"/>
              </a:schemeClr>
            </a:solidFill>
          </p:spPr>
          <p:txBody>
            <a:bodyPr/>
            <a:p/>
          </p:txBody>
        </p:sp>
        <p:sp>
          <p:nvSpPr>
            <p:cNvPr name="AutoShape 35" id="35"/>
            <p:cNvSpPr/>
            <p:nvPr/>
          </p:nvSpPr>
          <p:spPr>
            <a:xfrm rot="0">
              <a:off x="904945" y="579844"/>
              <a:ext cx="65594" cy="65594"/>
            </a:xfrm>
            <a:prstGeom prst="ellipse">
              <a:avLst/>
            </a:prstGeom>
            <a:solidFill>
              <a:schemeClr val="accent1">
                <a:alpha val="20000"/>
              </a:schemeClr>
            </a:solidFill>
          </p:spPr>
          <p:txBody>
            <a:bodyPr/>
            <a:p/>
          </p:txBody>
        </p:sp>
        <p:sp>
          <p:nvSpPr>
            <p:cNvPr name="AutoShape 36" id="36"/>
            <p:cNvSpPr/>
            <p:nvPr/>
          </p:nvSpPr>
          <p:spPr>
            <a:xfrm rot="0">
              <a:off x="454963" y="684489"/>
              <a:ext cx="84147" cy="84147"/>
            </a:xfrm>
            <a:prstGeom prst="ellipse">
              <a:avLst/>
            </a:prstGeom>
            <a:solidFill>
              <a:schemeClr val="accent1">
                <a:alpha val="100000"/>
              </a:schemeClr>
            </a:solidFill>
          </p:spPr>
          <p:txBody>
            <a:bodyPr/>
            <a:p/>
          </p:txBody>
        </p:sp>
        <p:sp>
          <p:nvSpPr>
            <p:cNvPr name="AutoShape 37" id="37"/>
            <p:cNvSpPr/>
            <p:nvPr/>
          </p:nvSpPr>
          <p:spPr>
            <a:xfrm rot="0">
              <a:off x="575049" y="691064"/>
              <a:ext cx="78137" cy="78137"/>
            </a:xfrm>
            <a:prstGeom prst="ellipse">
              <a:avLst/>
            </a:prstGeom>
            <a:solidFill>
              <a:schemeClr val="accent1">
                <a:alpha val="80000"/>
              </a:schemeClr>
            </a:solidFill>
          </p:spPr>
          <p:txBody>
            <a:bodyPr/>
            <a:p/>
          </p:txBody>
        </p:sp>
        <p:sp>
          <p:nvSpPr>
            <p:cNvPr name="AutoShape 38" id="38"/>
            <p:cNvSpPr/>
            <p:nvPr/>
          </p:nvSpPr>
          <p:spPr>
            <a:xfrm rot="0">
              <a:off x="689125" y="692781"/>
              <a:ext cx="74704" cy="74704"/>
            </a:xfrm>
            <a:prstGeom prst="ellipse">
              <a:avLst/>
            </a:prstGeom>
            <a:solidFill>
              <a:schemeClr val="accent1">
                <a:alpha val="60000"/>
              </a:schemeClr>
            </a:solidFill>
          </p:spPr>
          <p:txBody>
            <a:bodyPr/>
            <a:p/>
          </p:txBody>
        </p:sp>
        <p:sp>
          <p:nvSpPr>
            <p:cNvPr name="AutoShape 39" id="39"/>
            <p:cNvSpPr/>
            <p:nvPr/>
          </p:nvSpPr>
          <p:spPr>
            <a:xfrm rot="0">
              <a:off x="799768" y="701751"/>
              <a:ext cx="69238" cy="69238"/>
            </a:xfrm>
            <a:prstGeom prst="ellipse">
              <a:avLst/>
            </a:prstGeom>
            <a:solidFill>
              <a:schemeClr val="accent1">
                <a:alpha val="40000"/>
              </a:schemeClr>
            </a:solidFill>
          </p:spPr>
          <p:txBody>
            <a:bodyPr/>
            <a:p/>
          </p:txBody>
        </p:sp>
        <p:sp>
          <p:nvSpPr>
            <p:cNvPr name="AutoShape 40" id="40"/>
            <p:cNvSpPr/>
            <p:nvPr/>
          </p:nvSpPr>
          <p:spPr>
            <a:xfrm rot="0">
              <a:off x="904945" y="697618"/>
              <a:ext cx="65594" cy="65594"/>
            </a:xfrm>
            <a:prstGeom prst="ellipse">
              <a:avLst/>
            </a:prstGeom>
            <a:solidFill>
              <a:schemeClr val="accent1">
                <a:alpha val="20000"/>
              </a:schemeClr>
            </a:solidFill>
          </p:spPr>
          <p:txBody>
            <a:bodyPr/>
            <a:p/>
          </p:txBody>
        </p:sp>
        <p:sp>
          <p:nvSpPr>
            <p:cNvPr name="TextBox 41" id="41"/>
            <p:cNvSpPr txBox="true"/>
            <p:nvPr/>
          </p:nvSpPr>
          <p:spPr>
            <a:xfrm rot="0">
              <a:off x="1094842" y="93878"/>
              <a:ext cx="10001250" cy="914400"/>
            </a:xfrm>
            <a:prstGeom prst="rect">
              <a:avLst/>
            </a:prstGeom>
          </p:spPr>
          <p:txBody>
            <a:bodyPr anchor="t" rtlCol="false" lIns="123825" rIns="57150" tIns="123825" bIns="123825" anchorCtr="false" vert="horz" wrap="square">
              <a:spAutoFit/>
            </a:bodyPr>
            <a:lstStyle/>
            <a:p>
              <a:pPr>
                <a:lnSpc>
                  <a:spcPct val="140000"/>
                </a:lnSpc>
              </a:pPr>
              <a:r>
                <a:rPr lang="en-US" b="true" sz="3000">
                  <a:solidFill>
                    <a:schemeClr val="accent1">
                      <a:alpha val="100000"/>
                    </a:schemeClr>
                  </a:solidFill>
                  <a:latin typeface="Microsoft Yahei"/>
                  <a:ea typeface="Microsoft Yahei"/>
                  <a:cs typeface="Microsoft Yahei"/>
                </a:rPr>
                <a:t>工厂布局优化及仿真模拟</a:t>
              </a:r>
            </a:p>
          </p:txBody>
        </p:sp>
      </p:gr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AutoShape 2" id="2"/>
          <p:cNvSpPr/>
          <p:nvPr/>
        </p:nvSpPr>
        <p:spPr>
          <a:xfrm rot="0">
            <a:off x="763829" y="1628258"/>
            <a:ext cx="230516" cy="230516"/>
          </a:xfrm>
          <a:prstGeom prst="ellipse">
            <a:avLst/>
          </a:prstGeom>
          <a:solidFill>
            <a:schemeClr val="accent1">
              <a:alpha val="100000"/>
            </a:schemeClr>
          </a:solidFill>
        </p:spPr>
        <p:txBody>
          <a:bodyPr/>
          <a:p/>
        </p:txBody>
      </p:sp>
      <p:sp>
        <p:nvSpPr>
          <p:cNvPr name="TextBox 3" id="3"/>
          <p:cNvSpPr txBox="true"/>
          <p:nvPr/>
        </p:nvSpPr>
        <p:spPr>
          <a:xfrm rot="0">
            <a:off x="994345" y="2028557"/>
            <a:ext cx="4394883" cy="702183"/>
          </a:xfrm>
          <a:prstGeom prst="rect">
            <a:avLst/>
          </a:prstGeom>
        </p:spPr>
        <p:txBody>
          <a:bodyPr anchor="t" rtlCol="false" lIns="114300" rIns="114300" tIns="57150" bIns="57150" anchorCtr="false" vert="horz" wrap="square">
            <a:spAutoFit/>
          </a:bodyPr>
          <a:lstStyle/>
          <a:p>
            <a:pPr algn="just">
              <a:lnSpc>
                <a:spcPct val="120000"/>
              </a:lnSpc>
            </a:pPr>
            <a:r>
              <a:rPr lang="en-US" sz="1500">
                <a:solidFill>
                  <a:schemeClr val="dk1">
                    <a:alpha val="100000"/>
                  </a:schemeClr>
                </a:solidFill>
                <a:latin typeface="Microsoft Yahei"/>
                <a:ea typeface="Microsoft Yahei"/>
                <a:cs typeface="Microsoft Yahei"/>
              </a:rPr>
              <a:t>根据生产需求及工艺要求，选择适合的生产设备，确保设备性能稳定、可靠。</a:t>
            </a:r>
          </a:p>
        </p:txBody>
      </p:sp>
      <p:sp>
        <p:nvSpPr>
          <p:cNvPr name="TextBox 4" id="4"/>
          <p:cNvSpPr txBox="true"/>
          <p:nvPr/>
        </p:nvSpPr>
        <p:spPr>
          <a:xfrm rot="0">
            <a:off x="994345" y="1509487"/>
            <a:ext cx="4152900" cy="495300"/>
          </a:xfrm>
          <a:prstGeom prst="rect">
            <a:avLst/>
          </a:prstGeom>
        </p:spPr>
        <p:txBody>
          <a:bodyPr anchor="t" rtlCol="false" lIns="114300" rIns="114300" tIns="57150" bIns="57150" anchorCtr="false" vert="horz" wrap="square">
            <a:spAutoFit/>
          </a:bodyPr>
          <a:lstStyle/>
          <a:p>
            <a:pPr>
              <a:lnSpc>
                <a:spcPct val="96000"/>
              </a:lnSpc>
            </a:pPr>
            <a:r>
              <a:rPr lang="en-US" b="true" sz="2325">
                <a:solidFill>
                  <a:schemeClr val="accent1">
                    <a:alpha val="100000"/>
                  </a:schemeClr>
                </a:solidFill>
                <a:latin typeface="Microsoft Yahei"/>
                <a:ea typeface="Microsoft Yahei"/>
                <a:cs typeface="Microsoft Yahei"/>
              </a:rPr>
              <a:t>设备选型</a:t>
            </a:r>
          </a:p>
        </p:txBody>
      </p:sp>
      <p:pic>
        <p:nvPicPr>
          <p:cNvPr name="Picture 5" id="5"/>
          <p:cNvPicPr>
            <a:picLocks noChangeAspect="true"/>
          </p:cNvPicPr>
          <p:nvPr/>
        </p:nvPicPr>
        <p:blipFill>
          <a:blip r:embed="rId3"/>
          <a:srcRect/>
          <a:stretch>
            <a:fillRect/>
          </a:stretch>
        </p:blipFill>
        <p:spPr>
          <a:xfrm rot="0">
            <a:off x="6096000" y="1153983"/>
            <a:ext cx="5194482" cy="5194482"/>
          </a:xfrm>
          <a:prstGeom prst="ellipse">
            <a:avLst/>
          </a:prstGeom>
        </p:spPr>
      </p:pic>
      <p:sp>
        <p:nvSpPr>
          <p:cNvPr name="TextBox 6" id="6"/>
          <p:cNvSpPr txBox="true"/>
          <p:nvPr/>
        </p:nvSpPr>
        <p:spPr>
          <a:xfrm rot="0">
            <a:off x="994345" y="3637901"/>
            <a:ext cx="4394883" cy="702183"/>
          </a:xfrm>
          <a:prstGeom prst="rect">
            <a:avLst/>
          </a:prstGeom>
        </p:spPr>
        <p:txBody>
          <a:bodyPr anchor="t" rtlCol="false" lIns="114300" rIns="114300" tIns="57150" bIns="57150" anchorCtr="false" vert="horz" wrap="square">
            <a:spAutoFit/>
          </a:bodyPr>
          <a:lstStyle/>
          <a:p>
            <a:pPr algn="just">
              <a:lnSpc>
                <a:spcPct val="120000"/>
              </a:lnSpc>
            </a:pPr>
            <a:r>
              <a:rPr lang="en-US" sz="1500">
                <a:solidFill>
                  <a:schemeClr val="dk1">
                    <a:alpha val="100000"/>
                  </a:schemeClr>
                </a:solidFill>
                <a:latin typeface="Microsoft Yahei"/>
                <a:ea typeface="Microsoft Yahei"/>
                <a:cs typeface="Microsoft Yahei"/>
              </a:rPr>
              <a:t>针对设备配置提出合理化建议，如自动化程度、生产能力、维护保养等方面的考虑。</a:t>
            </a:r>
          </a:p>
        </p:txBody>
      </p:sp>
      <p:sp>
        <p:nvSpPr>
          <p:cNvPr name="TextBox 7" id="7"/>
          <p:cNvSpPr txBox="true"/>
          <p:nvPr/>
        </p:nvSpPr>
        <p:spPr>
          <a:xfrm rot="0">
            <a:off x="994345" y="3118831"/>
            <a:ext cx="4152900" cy="495300"/>
          </a:xfrm>
          <a:prstGeom prst="rect">
            <a:avLst/>
          </a:prstGeom>
        </p:spPr>
        <p:txBody>
          <a:bodyPr anchor="t" rtlCol="false" lIns="114300" rIns="114300" tIns="57150" bIns="57150" anchorCtr="false" vert="horz" wrap="square">
            <a:spAutoFit/>
          </a:bodyPr>
          <a:lstStyle/>
          <a:p>
            <a:pPr>
              <a:lnSpc>
                <a:spcPct val="96000"/>
              </a:lnSpc>
            </a:pPr>
            <a:r>
              <a:rPr lang="en-US" b="true" sz="2325">
                <a:solidFill>
                  <a:schemeClr val="accent1">
                    <a:alpha val="100000"/>
                  </a:schemeClr>
                </a:solidFill>
                <a:latin typeface="Microsoft Yahei"/>
                <a:ea typeface="Microsoft Yahei"/>
                <a:cs typeface="Microsoft Yahei"/>
              </a:rPr>
              <a:t>配置建议</a:t>
            </a:r>
          </a:p>
        </p:txBody>
      </p:sp>
      <p:sp>
        <p:nvSpPr>
          <p:cNvPr name="TextBox 8" id="8"/>
          <p:cNvSpPr txBox="true"/>
          <p:nvPr/>
        </p:nvSpPr>
        <p:spPr>
          <a:xfrm rot="0">
            <a:off x="994345" y="5274339"/>
            <a:ext cx="4394883" cy="702183"/>
          </a:xfrm>
          <a:prstGeom prst="rect">
            <a:avLst/>
          </a:prstGeom>
        </p:spPr>
        <p:txBody>
          <a:bodyPr anchor="t" rtlCol="false" lIns="114300" rIns="114300" tIns="57150" bIns="57150" anchorCtr="false" vert="horz" wrap="square">
            <a:spAutoFit/>
          </a:bodyPr>
          <a:lstStyle/>
          <a:p>
            <a:pPr algn="just">
              <a:lnSpc>
                <a:spcPct val="120000"/>
              </a:lnSpc>
            </a:pPr>
            <a:r>
              <a:rPr lang="en-US" sz="1500">
                <a:solidFill>
                  <a:schemeClr val="dk1">
                    <a:alpha val="100000"/>
                  </a:schemeClr>
                </a:solidFill>
                <a:latin typeface="Microsoft Yahei"/>
                <a:ea typeface="Microsoft Yahei"/>
                <a:cs typeface="Microsoft Yahei"/>
              </a:rPr>
              <a:t>通过具体案例，讲解设备选型与配置的实际操作过程，加深学员对理论知识的理解。</a:t>
            </a:r>
          </a:p>
        </p:txBody>
      </p:sp>
      <p:sp>
        <p:nvSpPr>
          <p:cNvPr name="TextBox 9" id="9"/>
          <p:cNvSpPr txBox="true"/>
          <p:nvPr/>
        </p:nvSpPr>
        <p:spPr>
          <a:xfrm rot="0">
            <a:off x="994345" y="4755268"/>
            <a:ext cx="4152900" cy="495300"/>
          </a:xfrm>
          <a:prstGeom prst="rect">
            <a:avLst/>
          </a:prstGeom>
        </p:spPr>
        <p:txBody>
          <a:bodyPr anchor="t" rtlCol="false" lIns="114300" rIns="114300" tIns="57150" bIns="57150" anchorCtr="false" vert="horz" wrap="square">
            <a:spAutoFit/>
          </a:bodyPr>
          <a:lstStyle/>
          <a:p>
            <a:pPr>
              <a:lnSpc>
                <a:spcPct val="96000"/>
              </a:lnSpc>
            </a:pPr>
            <a:r>
              <a:rPr lang="en-US" b="true" sz="2325">
                <a:solidFill>
                  <a:schemeClr val="accent1">
                    <a:alpha val="100000"/>
                  </a:schemeClr>
                </a:solidFill>
                <a:latin typeface="Microsoft Yahei"/>
                <a:ea typeface="Microsoft Yahei"/>
                <a:cs typeface="Microsoft Yahei"/>
              </a:rPr>
              <a:t>案例分析</a:t>
            </a:r>
          </a:p>
        </p:txBody>
      </p:sp>
      <p:sp>
        <p:nvSpPr>
          <p:cNvPr name="AutoShape 10" id="10"/>
          <p:cNvSpPr/>
          <p:nvPr/>
        </p:nvSpPr>
        <p:spPr>
          <a:xfrm rot="0">
            <a:off x="763829" y="3237602"/>
            <a:ext cx="230516" cy="230516"/>
          </a:xfrm>
          <a:prstGeom prst="ellipse">
            <a:avLst/>
          </a:prstGeom>
          <a:solidFill>
            <a:schemeClr val="accent1">
              <a:alpha val="100000"/>
            </a:schemeClr>
          </a:solidFill>
        </p:spPr>
        <p:txBody>
          <a:bodyPr/>
          <a:p/>
        </p:txBody>
      </p:sp>
      <p:sp>
        <p:nvSpPr>
          <p:cNvPr name="AutoShape 11" id="11"/>
          <p:cNvSpPr/>
          <p:nvPr/>
        </p:nvSpPr>
        <p:spPr>
          <a:xfrm rot="0">
            <a:off x="763829" y="4874039"/>
            <a:ext cx="230516" cy="230516"/>
          </a:xfrm>
          <a:prstGeom prst="ellipse">
            <a:avLst/>
          </a:prstGeom>
          <a:solidFill>
            <a:schemeClr val="accent1">
              <a:alpha val="100000"/>
            </a:schemeClr>
          </a:solidFill>
        </p:spPr>
        <p:txBody>
          <a:bodyPr/>
          <a:p/>
        </p:txBody>
      </p:sp>
      <p:grpSp>
        <p:nvGrpSpPr>
          <p:cNvPr name="Group 12" id="12"/>
          <p:cNvGrpSpPr/>
          <p:nvPr/>
        </p:nvGrpSpPr>
        <p:grpSpPr>
          <a:xfrm rot="0">
            <a:off x="454963" y="93878"/>
            <a:ext cx="10641129" cy="914400"/>
            <a:chOff x="454963" y="93878"/>
            <a:chExt cx="10641129" cy="914400"/>
          </a:xfrm>
        </p:grpSpPr>
        <p:sp>
          <p:nvSpPr>
            <p:cNvPr name="AutoShape 13" id="13"/>
            <p:cNvSpPr/>
            <p:nvPr/>
          </p:nvSpPr>
          <p:spPr>
            <a:xfrm rot="0">
              <a:off x="454963" y="331168"/>
              <a:ext cx="84147" cy="84147"/>
            </a:xfrm>
            <a:prstGeom prst="ellipse">
              <a:avLst/>
            </a:prstGeom>
            <a:solidFill>
              <a:schemeClr val="accent1">
                <a:alpha val="100000"/>
              </a:schemeClr>
            </a:solidFill>
          </p:spPr>
          <p:txBody>
            <a:bodyPr/>
            <a:p/>
          </p:txBody>
        </p:sp>
        <p:sp>
          <p:nvSpPr>
            <p:cNvPr name="AutoShape 14" id="14"/>
            <p:cNvSpPr/>
            <p:nvPr/>
          </p:nvSpPr>
          <p:spPr>
            <a:xfrm rot="0">
              <a:off x="575049" y="337743"/>
              <a:ext cx="78137" cy="78137"/>
            </a:xfrm>
            <a:prstGeom prst="ellipse">
              <a:avLst/>
            </a:prstGeom>
            <a:solidFill>
              <a:schemeClr val="accent1">
                <a:alpha val="80000"/>
              </a:schemeClr>
            </a:solidFill>
          </p:spPr>
          <p:txBody>
            <a:bodyPr/>
            <a:p/>
          </p:txBody>
        </p:sp>
        <p:sp>
          <p:nvSpPr>
            <p:cNvPr name="AutoShape 15" id="15"/>
            <p:cNvSpPr/>
            <p:nvPr/>
          </p:nvSpPr>
          <p:spPr>
            <a:xfrm rot="0">
              <a:off x="689125" y="339460"/>
              <a:ext cx="74704" cy="74704"/>
            </a:xfrm>
            <a:prstGeom prst="ellipse">
              <a:avLst/>
            </a:prstGeom>
            <a:solidFill>
              <a:schemeClr val="accent1">
                <a:alpha val="60000"/>
              </a:schemeClr>
            </a:solidFill>
          </p:spPr>
          <p:txBody>
            <a:bodyPr/>
            <a:p/>
          </p:txBody>
        </p:sp>
        <p:sp>
          <p:nvSpPr>
            <p:cNvPr name="AutoShape 16" id="16"/>
            <p:cNvSpPr/>
            <p:nvPr/>
          </p:nvSpPr>
          <p:spPr>
            <a:xfrm rot="0">
              <a:off x="799768" y="348430"/>
              <a:ext cx="69238" cy="69238"/>
            </a:xfrm>
            <a:prstGeom prst="ellipse">
              <a:avLst/>
            </a:prstGeom>
            <a:solidFill>
              <a:schemeClr val="accent1">
                <a:alpha val="40000"/>
              </a:schemeClr>
            </a:solidFill>
          </p:spPr>
          <p:txBody>
            <a:bodyPr/>
            <a:p/>
          </p:txBody>
        </p:sp>
        <p:sp>
          <p:nvSpPr>
            <p:cNvPr name="AutoShape 17" id="17"/>
            <p:cNvSpPr/>
            <p:nvPr/>
          </p:nvSpPr>
          <p:spPr>
            <a:xfrm rot="0">
              <a:off x="904945" y="344297"/>
              <a:ext cx="65594" cy="65594"/>
            </a:xfrm>
            <a:prstGeom prst="ellipse">
              <a:avLst/>
            </a:prstGeom>
            <a:solidFill>
              <a:schemeClr val="accent1">
                <a:alpha val="20000"/>
              </a:schemeClr>
            </a:solidFill>
          </p:spPr>
          <p:txBody>
            <a:bodyPr/>
            <a:p/>
          </p:txBody>
        </p:sp>
        <p:sp>
          <p:nvSpPr>
            <p:cNvPr name="AutoShape 18" id="18"/>
            <p:cNvSpPr/>
            <p:nvPr/>
          </p:nvSpPr>
          <p:spPr>
            <a:xfrm rot="0">
              <a:off x="454963" y="448942"/>
              <a:ext cx="84147" cy="84147"/>
            </a:xfrm>
            <a:prstGeom prst="ellipse">
              <a:avLst/>
            </a:prstGeom>
            <a:solidFill>
              <a:schemeClr val="accent1">
                <a:alpha val="100000"/>
              </a:schemeClr>
            </a:solidFill>
          </p:spPr>
          <p:txBody>
            <a:bodyPr/>
            <a:p/>
          </p:txBody>
        </p:sp>
        <p:sp>
          <p:nvSpPr>
            <p:cNvPr name="AutoShape 19" id="19"/>
            <p:cNvSpPr/>
            <p:nvPr/>
          </p:nvSpPr>
          <p:spPr>
            <a:xfrm rot="0">
              <a:off x="575049" y="455517"/>
              <a:ext cx="78137" cy="78137"/>
            </a:xfrm>
            <a:prstGeom prst="ellipse">
              <a:avLst/>
            </a:prstGeom>
            <a:solidFill>
              <a:schemeClr val="accent1">
                <a:alpha val="80000"/>
              </a:schemeClr>
            </a:solidFill>
          </p:spPr>
          <p:txBody>
            <a:bodyPr/>
            <a:p/>
          </p:txBody>
        </p:sp>
        <p:sp>
          <p:nvSpPr>
            <p:cNvPr name="AutoShape 20" id="20"/>
            <p:cNvSpPr/>
            <p:nvPr/>
          </p:nvSpPr>
          <p:spPr>
            <a:xfrm rot="0">
              <a:off x="689125" y="457233"/>
              <a:ext cx="74704" cy="74704"/>
            </a:xfrm>
            <a:prstGeom prst="ellipse">
              <a:avLst/>
            </a:prstGeom>
            <a:solidFill>
              <a:schemeClr val="accent1">
                <a:alpha val="60000"/>
              </a:schemeClr>
            </a:solidFill>
          </p:spPr>
          <p:txBody>
            <a:bodyPr/>
            <a:p/>
          </p:txBody>
        </p:sp>
        <p:sp>
          <p:nvSpPr>
            <p:cNvPr name="AutoShape 21" id="21"/>
            <p:cNvSpPr/>
            <p:nvPr/>
          </p:nvSpPr>
          <p:spPr>
            <a:xfrm rot="0">
              <a:off x="799768" y="466203"/>
              <a:ext cx="69238" cy="69238"/>
            </a:xfrm>
            <a:prstGeom prst="ellipse">
              <a:avLst/>
            </a:prstGeom>
            <a:solidFill>
              <a:schemeClr val="accent1">
                <a:alpha val="40000"/>
              </a:schemeClr>
            </a:solidFill>
          </p:spPr>
          <p:txBody>
            <a:bodyPr/>
            <a:p/>
          </p:txBody>
        </p:sp>
        <p:sp>
          <p:nvSpPr>
            <p:cNvPr name="AutoShape 22" id="22"/>
            <p:cNvSpPr/>
            <p:nvPr/>
          </p:nvSpPr>
          <p:spPr>
            <a:xfrm rot="0">
              <a:off x="904945" y="462070"/>
              <a:ext cx="65594" cy="65594"/>
            </a:xfrm>
            <a:prstGeom prst="ellipse">
              <a:avLst/>
            </a:prstGeom>
            <a:solidFill>
              <a:schemeClr val="accent1">
                <a:alpha val="20000"/>
              </a:schemeClr>
            </a:solidFill>
          </p:spPr>
          <p:txBody>
            <a:bodyPr/>
            <a:p/>
          </p:txBody>
        </p:sp>
        <p:sp>
          <p:nvSpPr>
            <p:cNvPr name="AutoShape 23" id="23"/>
            <p:cNvSpPr/>
            <p:nvPr/>
          </p:nvSpPr>
          <p:spPr>
            <a:xfrm rot="0">
              <a:off x="454963" y="566715"/>
              <a:ext cx="84147" cy="84147"/>
            </a:xfrm>
            <a:prstGeom prst="ellipse">
              <a:avLst/>
            </a:prstGeom>
            <a:solidFill>
              <a:schemeClr val="accent1">
                <a:alpha val="100000"/>
              </a:schemeClr>
            </a:solidFill>
          </p:spPr>
          <p:txBody>
            <a:bodyPr/>
            <a:p/>
          </p:txBody>
        </p:sp>
        <p:sp>
          <p:nvSpPr>
            <p:cNvPr name="AutoShape 24" id="24"/>
            <p:cNvSpPr/>
            <p:nvPr/>
          </p:nvSpPr>
          <p:spPr>
            <a:xfrm rot="0">
              <a:off x="575049" y="573291"/>
              <a:ext cx="78137" cy="78137"/>
            </a:xfrm>
            <a:prstGeom prst="ellipse">
              <a:avLst/>
            </a:prstGeom>
            <a:solidFill>
              <a:schemeClr val="accent1">
                <a:alpha val="80000"/>
              </a:schemeClr>
            </a:solidFill>
          </p:spPr>
          <p:txBody>
            <a:bodyPr/>
            <a:p/>
          </p:txBody>
        </p:sp>
        <p:sp>
          <p:nvSpPr>
            <p:cNvPr name="AutoShape 25" id="25"/>
            <p:cNvSpPr/>
            <p:nvPr/>
          </p:nvSpPr>
          <p:spPr>
            <a:xfrm rot="0">
              <a:off x="689125" y="575007"/>
              <a:ext cx="74704" cy="74704"/>
            </a:xfrm>
            <a:prstGeom prst="ellipse">
              <a:avLst/>
            </a:prstGeom>
            <a:solidFill>
              <a:schemeClr val="accent1">
                <a:alpha val="60000"/>
              </a:schemeClr>
            </a:solidFill>
          </p:spPr>
          <p:txBody>
            <a:bodyPr/>
            <a:p/>
          </p:txBody>
        </p:sp>
        <p:sp>
          <p:nvSpPr>
            <p:cNvPr name="AutoShape 26" id="26"/>
            <p:cNvSpPr/>
            <p:nvPr/>
          </p:nvSpPr>
          <p:spPr>
            <a:xfrm rot="0">
              <a:off x="799768" y="583977"/>
              <a:ext cx="69238" cy="69238"/>
            </a:xfrm>
            <a:prstGeom prst="ellipse">
              <a:avLst/>
            </a:prstGeom>
            <a:solidFill>
              <a:schemeClr val="accent1">
                <a:alpha val="40000"/>
              </a:schemeClr>
            </a:solidFill>
          </p:spPr>
          <p:txBody>
            <a:bodyPr/>
            <a:p/>
          </p:txBody>
        </p:sp>
        <p:sp>
          <p:nvSpPr>
            <p:cNvPr name="AutoShape 27" id="27"/>
            <p:cNvSpPr/>
            <p:nvPr/>
          </p:nvSpPr>
          <p:spPr>
            <a:xfrm rot="0">
              <a:off x="904945" y="579844"/>
              <a:ext cx="65594" cy="65594"/>
            </a:xfrm>
            <a:prstGeom prst="ellipse">
              <a:avLst/>
            </a:prstGeom>
            <a:solidFill>
              <a:schemeClr val="accent1">
                <a:alpha val="20000"/>
              </a:schemeClr>
            </a:solidFill>
          </p:spPr>
          <p:txBody>
            <a:bodyPr/>
            <a:p/>
          </p:txBody>
        </p:sp>
        <p:sp>
          <p:nvSpPr>
            <p:cNvPr name="AutoShape 28" id="28"/>
            <p:cNvSpPr/>
            <p:nvPr/>
          </p:nvSpPr>
          <p:spPr>
            <a:xfrm rot="0">
              <a:off x="454963" y="684489"/>
              <a:ext cx="84147" cy="84147"/>
            </a:xfrm>
            <a:prstGeom prst="ellipse">
              <a:avLst/>
            </a:prstGeom>
            <a:solidFill>
              <a:schemeClr val="accent1">
                <a:alpha val="100000"/>
              </a:schemeClr>
            </a:solidFill>
          </p:spPr>
          <p:txBody>
            <a:bodyPr/>
            <a:p/>
          </p:txBody>
        </p:sp>
        <p:sp>
          <p:nvSpPr>
            <p:cNvPr name="AutoShape 29" id="29"/>
            <p:cNvSpPr/>
            <p:nvPr/>
          </p:nvSpPr>
          <p:spPr>
            <a:xfrm rot="0">
              <a:off x="575049" y="691064"/>
              <a:ext cx="78137" cy="78137"/>
            </a:xfrm>
            <a:prstGeom prst="ellipse">
              <a:avLst/>
            </a:prstGeom>
            <a:solidFill>
              <a:schemeClr val="accent1">
                <a:alpha val="80000"/>
              </a:schemeClr>
            </a:solidFill>
          </p:spPr>
          <p:txBody>
            <a:bodyPr/>
            <a:p/>
          </p:txBody>
        </p:sp>
        <p:sp>
          <p:nvSpPr>
            <p:cNvPr name="AutoShape 30" id="30"/>
            <p:cNvSpPr/>
            <p:nvPr/>
          </p:nvSpPr>
          <p:spPr>
            <a:xfrm rot="0">
              <a:off x="689125" y="692781"/>
              <a:ext cx="74704" cy="74704"/>
            </a:xfrm>
            <a:prstGeom prst="ellipse">
              <a:avLst/>
            </a:prstGeom>
            <a:solidFill>
              <a:schemeClr val="accent1">
                <a:alpha val="60000"/>
              </a:schemeClr>
            </a:solidFill>
          </p:spPr>
          <p:txBody>
            <a:bodyPr/>
            <a:p/>
          </p:txBody>
        </p:sp>
        <p:sp>
          <p:nvSpPr>
            <p:cNvPr name="AutoShape 31" id="31"/>
            <p:cNvSpPr/>
            <p:nvPr/>
          </p:nvSpPr>
          <p:spPr>
            <a:xfrm rot="0">
              <a:off x="799768" y="701751"/>
              <a:ext cx="69238" cy="69238"/>
            </a:xfrm>
            <a:prstGeom prst="ellipse">
              <a:avLst/>
            </a:prstGeom>
            <a:solidFill>
              <a:schemeClr val="accent1">
                <a:alpha val="40000"/>
              </a:schemeClr>
            </a:solidFill>
          </p:spPr>
          <p:txBody>
            <a:bodyPr/>
            <a:p/>
          </p:txBody>
        </p:sp>
        <p:sp>
          <p:nvSpPr>
            <p:cNvPr name="AutoShape 32" id="32"/>
            <p:cNvSpPr/>
            <p:nvPr/>
          </p:nvSpPr>
          <p:spPr>
            <a:xfrm rot="0">
              <a:off x="904945" y="697618"/>
              <a:ext cx="65594" cy="65594"/>
            </a:xfrm>
            <a:prstGeom prst="ellipse">
              <a:avLst/>
            </a:prstGeom>
            <a:solidFill>
              <a:schemeClr val="accent1">
                <a:alpha val="20000"/>
              </a:schemeClr>
            </a:solidFill>
          </p:spPr>
          <p:txBody>
            <a:bodyPr/>
            <a:p/>
          </p:txBody>
        </p:sp>
        <p:sp>
          <p:nvSpPr>
            <p:cNvPr name="TextBox 33" id="33"/>
            <p:cNvSpPr txBox="true"/>
            <p:nvPr/>
          </p:nvSpPr>
          <p:spPr>
            <a:xfrm rot="0">
              <a:off x="1094842" y="93878"/>
              <a:ext cx="10001250" cy="914400"/>
            </a:xfrm>
            <a:prstGeom prst="rect">
              <a:avLst/>
            </a:prstGeom>
          </p:spPr>
          <p:txBody>
            <a:bodyPr anchor="t" rtlCol="false" lIns="123825" rIns="57150" tIns="123825" bIns="123825" anchorCtr="false" vert="horz" wrap="square">
              <a:spAutoFit/>
            </a:bodyPr>
            <a:lstStyle/>
            <a:p>
              <a:pPr>
                <a:lnSpc>
                  <a:spcPct val="140000"/>
                </a:lnSpc>
              </a:pPr>
              <a:r>
                <a:rPr lang="en-US" b="true" sz="3000">
                  <a:solidFill>
                    <a:schemeClr val="accent1">
                      <a:alpha val="100000"/>
                    </a:schemeClr>
                  </a:solidFill>
                  <a:latin typeface="Microsoft Yahei"/>
                  <a:ea typeface="Microsoft Yahei"/>
                  <a:cs typeface="Microsoft Yahei"/>
                </a:rPr>
                <a:t>生产设备选型与配置建议</a:t>
              </a:r>
            </a:p>
          </p:txBody>
        </p:sp>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grpSp>
        <p:nvGrpSpPr>
          <p:cNvPr name="Group 2" id="2"/>
          <p:cNvGrpSpPr/>
          <p:nvPr/>
        </p:nvGrpSpPr>
        <p:grpSpPr>
          <a:xfrm rot="0">
            <a:off x="5982796" y="3116804"/>
            <a:ext cx="5783287" cy="1160526"/>
            <a:chOff x="5982796" y="3116804"/>
            <a:chExt cx="5783287" cy="1160526"/>
          </a:xfrm>
        </p:grpSpPr>
        <p:sp>
          <p:nvSpPr>
            <p:cNvPr name="TextBox 3" id="3"/>
            <p:cNvSpPr txBox="true"/>
            <p:nvPr/>
          </p:nvSpPr>
          <p:spPr>
            <a:xfrm rot="0">
              <a:off x="5982796" y="3116804"/>
              <a:ext cx="4521094" cy="398526"/>
            </a:xfrm>
            <a:prstGeom prst="rect">
              <a:avLst/>
            </a:prstGeom>
          </p:spPr>
          <p:txBody>
            <a:bodyPr anchor="t" rtlCol="false" lIns="114300" rIns="114300" tIns="57150" bIns="57150" anchorCtr="false" vert="horz" wrap="square">
              <a:spAutoFit/>
            </a:bodyPr>
            <a:lstStyle/>
            <a:p>
              <a:pPr>
                <a:lnSpc>
                  <a:spcPct val="77000"/>
                </a:lnSpc>
              </a:pPr>
              <a:r>
                <a:rPr lang="en-US" b="true" sz="2325">
                  <a:solidFill>
                    <a:schemeClr val="accent1">
                      <a:alpha val="100000"/>
                    </a:schemeClr>
                  </a:solidFill>
                  <a:latin typeface="Microsoft Yahei"/>
                  <a:ea typeface="Microsoft Yahei"/>
                  <a:cs typeface="Microsoft Yahei"/>
                </a:rPr>
                <a:t>协同工作平台</a:t>
              </a:r>
            </a:p>
          </p:txBody>
        </p:sp>
        <p:sp>
          <p:nvSpPr>
            <p:cNvPr name="TextBox 4" id="4"/>
            <p:cNvSpPr txBox="true"/>
            <p:nvPr/>
          </p:nvSpPr>
          <p:spPr>
            <a:xfrm rot="0">
              <a:off x="5982796" y="3575147"/>
              <a:ext cx="5783287" cy="702183"/>
            </a:xfrm>
            <a:prstGeom prst="rect">
              <a:avLst/>
            </a:prstGeom>
          </p:spPr>
          <p:txBody>
            <a:bodyPr anchor="t" rtlCol="false" lIns="114300" rIns="114300" tIns="57150" bIns="57150" anchorCtr="false" vert="horz" wrap="square">
              <a:spAutoFit/>
            </a:bodyPr>
            <a:lstStyle/>
            <a:p>
              <a:pPr>
                <a:lnSpc>
                  <a:spcPct val="120000"/>
                </a:lnSpc>
              </a:pPr>
              <a:r>
                <a:rPr lang="en-US" sz="1500">
                  <a:solidFill>
                    <a:schemeClr val="dk1">
                      <a:alpha val="100000"/>
                    </a:schemeClr>
                  </a:solidFill>
                  <a:latin typeface="Microsoft Yahei"/>
                  <a:ea typeface="Microsoft Yahei"/>
                  <a:cs typeface="Microsoft Yahei"/>
                </a:rPr>
                <a:t>搭建协同工作平台，支持多部门、多人员之间的协同工作，促进团队协作。</a:t>
              </a:r>
            </a:p>
          </p:txBody>
        </p:sp>
      </p:grpSp>
      <p:grpSp>
        <p:nvGrpSpPr>
          <p:cNvPr name="Group 5" id="5"/>
          <p:cNvGrpSpPr/>
          <p:nvPr/>
        </p:nvGrpSpPr>
        <p:grpSpPr>
          <a:xfrm rot="0">
            <a:off x="5982796" y="4769459"/>
            <a:ext cx="5783287" cy="1160526"/>
            <a:chOff x="5982796" y="4769459"/>
            <a:chExt cx="5783287" cy="1160526"/>
          </a:xfrm>
        </p:grpSpPr>
        <p:sp>
          <p:nvSpPr>
            <p:cNvPr name="TextBox 6" id="6"/>
            <p:cNvSpPr txBox="true"/>
            <p:nvPr/>
          </p:nvSpPr>
          <p:spPr>
            <a:xfrm rot="0">
              <a:off x="5982796" y="4769459"/>
              <a:ext cx="4521094" cy="398526"/>
            </a:xfrm>
            <a:prstGeom prst="rect">
              <a:avLst/>
            </a:prstGeom>
          </p:spPr>
          <p:txBody>
            <a:bodyPr anchor="t" rtlCol="false" lIns="114300" rIns="114300" tIns="57150" bIns="57150" anchorCtr="false" vert="horz" wrap="square">
              <a:spAutoFit/>
            </a:bodyPr>
            <a:lstStyle/>
            <a:p>
              <a:pPr>
                <a:lnSpc>
                  <a:spcPct val="77000"/>
                </a:lnSpc>
              </a:pPr>
              <a:r>
                <a:rPr lang="en-US" b="true" sz="2325">
                  <a:solidFill>
                    <a:schemeClr val="accent1">
                      <a:alpha val="100000"/>
                    </a:schemeClr>
                  </a:solidFill>
                  <a:latin typeface="Microsoft Yahei"/>
                  <a:ea typeface="Microsoft Yahei"/>
                  <a:cs typeface="Microsoft Yahei"/>
                </a:rPr>
                <a:t>案例分析</a:t>
              </a:r>
            </a:p>
          </p:txBody>
        </p:sp>
        <p:sp>
          <p:nvSpPr>
            <p:cNvPr name="TextBox 7" id="7"/>
            <p:cNvSpPr txBox="true"/>
            <p:nvPr/>
          </p:nvSpPr>
          <p:spPr>
            <a:xfrm rot="0">
              <a:off x="5982796" y="5227802"/>
              <a:ext cx="5783287" cy="702183"/>
            </a:xfrm>
            <a:prstGeom prst="rect">
              <a:avLst/>
            </a:prstGeom>
          </p:spPr>
          <p:txBody>
            <a:bodyPr anchor="t" rtlCol="false" lIns="114300" rIns="114300" tIns="57150" bIns="57150" anchorCtr="false" vert="horz" wrap="square">
              <a:spAutoFit/>
            </a:bodyPr>
            <a:lstStyle/>
            <a:p>
              <a:pPr>
                <a:lnSpc>
                  <a:spcPct val="120000"/>
                </a:lnSpc>
              </a:pPr>
              <a:r>
                <a:rPr lang="en-US" sz="1500">
                  <a:solidFill>
                    <a:schemeClr val="dk1">
                      <a:alpha val="100000"/>
                    </a:schemeClr>
                  </a:solidFill>
                  <a:latin typeface="Microsoft Yahei"/>
                  <a:ea typeface="Microsoft Yahei"/>
                  <a:cs typeface="Microsoft Yahei"/>
                </a:rPr>
                <a:t>结合具体案例，分析信息系统集成与协同工作的实施过程及效果，帮助学员掌握实际操作技能。</a:t>
              </a:r>
            </a:p>
          </p:txBody>
        </p:sp>
      </p:grpSp>
      <p:sp>
        <p:nvSpPr>
          <p:cNvPr name="TextBox 8" id="8"/>
          <p:cNvSpPr txBox="true"/>
          <p:nvPr/>
        </p:nvSpPr>
        <p:spPr>
          <a:xfrm rot="0">
            <a:off x="5982796" y="1468163"/>
            <a:ext cx="4521094" cy="398526"/>
          </a:xfrm>
          <a:prstGeom prst="rect">
            <a:avLst/>
          </a:prstGeom>
        </p:spPr>
        <p:txBody>
          <a:bodyPr anchor="t" rtlCol="false" lIns="114300" rIns="114300" tIns="57150" bIns="57150" anchorCtr="false" vert="horz" wrap="square">
            <a:spAutoFit/>
          </a:bodyPr>
          <a:lstStyle/>
          <a:p>
            <a:pPr>
              <a:lnSpc>
                <a:spcPct val="77000"/>
              </a:lnSpc>
            </a:pPr>
            <a:r>
              <a:rPr lang="en-US" b="true" sz="2325">
                <a:solidFill>
                  <a:schemeClr val="accent1">
                    <a:alpha val="100000"/>
                  </a:schemeClr>
                </a:solidFill>
                <a:latin typeface="Microsoft Yahei"/>
                <a:ea typeface="Microsoft Yahei"/>
                <a:cs typeface="Microsoft Yahei"/>
              </a:rPr>
              <a:t>信息系统集成</a:t>
            </a:r>
          </a:p>
        </p:txBody>
      </p:sp>
      <p:sp>
        <p:nvSpPr>
          <p:cNvPr name="TextBox 9" id="9"/>
          <p:cNvSpPr txBox="true"/>
          <p:nvPr/>
        </p:nvSpPr>
        <p:spPr>
          <a:xfrm rot="0">
            <a:off x="5982796" y="1926506"/>
            <a:ext cx="5700871" cy="702183"/>
          </a:xfrm>
          <a:prstGeom prst="rect">
            <a:avLst/>
          </a:prstGeom>
        </p:spPr>
        <p:txBody>
          <a:bodyPr anchor="t" rtlCol="false" lIns="114300" rIns="114300" tIns="57150" bIns="57150" anchorCtr="false" vert="horz" wrap="square">
            <a:spAutoFit/>
          </a:bodyPr>
          <a:lstStyle/>
          <a:p>
            <a:pPr>
              <a:lnSpc>
                <a:spcPct val="120000"/>
              </a:lnSpc>
            </a:pPr>
            <a:r>
              <a:rPr lang="en-US" sz="1500">
                <a:solidFill>
                  <a:schemeClr val="dk1">
                    <a:alpha val="100000"/>
                  </a:schemeClr>
                </a:solidFill>
                <a:latin typeface="Microsoft Yahei"/>
                <a:ea typeface="Microsoft Yahei"/>
                <a:cs typeface="Microsoft Yahei"/>
              </a:rPr>
              <a:t>将工厂内各个信息系统进行集成，实现数据共享与协同工作，提高工作效率。</a:t>
            </a:r>
          </a:p>
        </p:txBody>
      </p:sp>
      <p:pic>
        <p:nvPicPr>
          <p:cNvPr name="Picture 10" id="10"/>
          <p:cNvPicPr>
            <a:picLocks noChangeAspect="true"/>
          </p:cNvPicPr>
          <p:nvPr/>
        </p:nvPicPr>
        <p:blipFill>
          <a:blip r:embed="rId3"/>
          <a:srcRect l="18311" r="18311"/>
          <a:stretch>
            <a:fillRect/>
          </a:stretch>
        </p:blipFill>
        <p:spPr>
          <a:xfrm rot="0">
            <a:off x="869006" y="1293634"/>
            <a:ext cx="4563024" cy="4563025"/>
          </a:xfrm>
          <a:prstGeom prst="diamond">
            <a:avLst/>
          </a:prstGeom>
        </p:spPr>
      </p:pic>
      <p:grpSp>
        <p:nvGrpSpPr>
          <p:cNvPr name="Group 11" id="11"/>
          <p:cNvGrpSpPr/>
          <p:nvPr/>
        </p:nvGrpSpPr>
        <p:grpSpPr>
          <a:xfrm rot="0">
            <a:off x="454963" y="93878"/>
            <a:ext cx="10641129" cy="914400"/>
            <a:chOff x="454963" y="93878"/>
            <a:chExt cx="10641129" cy="914400"/>
          </a:xfrm>
        </p:grpSpPr>
        <p:sp>
          <p:nvSpPr>
            <p:cNvPr name="AutoShape 12" id="12"/>
            <p:cNvSpPr/>
            <p:nvPr/>
          </p:nvSpPr>
          <p:spPr>
            <a:xfrm rot="0">
              <a:off x="454963" y="331168"/>
              <a:ext cx="84147" cy="84147"/>
            </a:xfrm>
            <a:prstGeom prst="ellipse">
              <a:avLst/>
            </a:prstGeom>
            <a:solidFill>
              <a:schemeClr val="accent1">
                <a:alpha val="100000"/>
              </a:schemeClr>
            </a:solidFill>
          </p:spPr>
          <p:txBody>
            <a:bodyPr/>
            <a:p/>
          </p:txBody>
        </p:sp>
        <p:sp>
          <p:nvSpPr>
            <p:cNvPr name="AutoShape 13" id="13"/>
            <p:cNvSpPr/>
            <p:nvPr/>
          </p:nvSpPr>
          <p:spPr>
            <a:xfrm rot="0">
              <a:off x="575049" y="337743"/>
              <a:ext cx="78137" cy="78137"/>
            </a:xfrm>
            <a:prstGeom prst="ellipse">
              <a:avLst/>
            </a:prstGeom>
            <a:solidFill>
              <a:schemeClr val="accent1">
                <a:alpha val="80000"/>
              </a:schemeClr>
            </a:solidFill>
          </p:spPr>
          <p:txBody>
            <a:bodyPr/>
            <a:p/>
          </p:txBody>
        </p:sp>
        <p:sp>
          <p:nvSpPr>
            <p:cNvPr name="AutoShape 14" id="14"/>
            <p:cNvSpPr/>
            <p:nvPr/>
          </p:nvSpPr>
          <p:spPr>
            <a:xfrm rot="0">
              <a:off x="689125" y="339460"/>
              <a:ext cx="74704" cy="74704"/>
            </a:xfrm>
            <a:prstGeom prst="ellipse">
              <a:avLst/>
            </a:prstGeom>
            <a:solidFill>
              <a:schemeClr val="accent1">
                <a:alpha val="60000"/>
              </a:schemeClr>
            </a:solidFill>
          </p:spPr>
          <p:txBody>
            <a:bodyPr/>
            <a:p/>
          </p:txBody>
        </p:sp>
        <p:sp>
          <p:nvSpPr>
            <p:cNvPr name="AutoShape 15" id="15"/>
            <p:cNvSpPr/>
            <p:nvPr/>
          </p:nvSpPr>
          <p:spPr>
            <a:xfrm rot="0">
              <a:off x="799768" y="348430"/>
              <a:ext cx="69238" cy="69238"/>
            </a:xfrm>
            <a:prstGeom prst="ellipse">
              <a:avLst/>
            </a:prstGeom>
            <a:solidFill>
              <a:schemeClr val="accent1">
                <a:alpha val="40000"/>
              </a:schemeClr>
            </a:solidFill>
          </p:spPr>
          <p:txBody>
            <a:bodyPr/>
            <a:p/>
          </p:txBody>
        </p:sp>
        <p:sp>
          <p:nvSpPr>
            <p:cNvPr name="AutoShape 16" id="16"/>
            <p:cNvSpPr/>
            <p:nvPr/>
          </p:nvSpPr>
          <p:spPr>
            <a:xfrm rot="0">
              <a:off x="904945" y="344297"/>
              <a:ext cx="65594" cy="65594"/>
            </a:xfrm>
            <a:prstGeom prst="ellipse">
              <a:avLst/>
            </a:prstGeom>
            <a:solidFill>
              <a:schemeClr val="accent1">
                <a:alpha val="20000"/>
              </a:schemeClr>
            </a:solidFill>
          </p:spPr>
          <p:txBody>
            <a:bodyPr/>
            <a:p/>
          </p:txBody>
        </p:sp>
        <p:sp>
          <p:nvSpPr>
            <p:cNvPr name="AutoShape 17" id="17"/>
            <p:cNvSpPr/>
            <p:nvPr/>
          </p:nvSpPr>
          <p:spPr>
            <a:xfrm rot="0">
              <a:off x="454963" y="448942"/>
              <a:ext cx="84147" cy="84147"/>
            </a:xfrm>
            <a:prstGeom prst="ellipse">
              <a:avLst/>
            </a:prstGeom>
            <a:solidFill>
              <a:schemeClr val="accent1">
                <a:alpha val="100000"/>
              </a:schemeClr>
            </a:solidFill>
          </p:spPr>
          <p:txBody>
            <a:bodyPr/>
            <a:p/>
          </p:txBody>
        </p:sp>
        <p:sp>
          <p:nvSpPr>
            <p:cNvPr name="AutoShape 18" id="18"/>
            <p:cNvSpPr/>
            <p:nvPr/>
          </p:nvSpPr>
          <p:spPr>
            <a:xfrm rot="0">
              <a:off x="575049" y="455517"/>
              <a:ext cx="78137" cy="78137"/>
            </a:xfrm>
            <a:prstGeom prst="ellipse">
              <a:avLst/>
            </a:prstGeom>
            <a:solidFill>
              <a:schemeClr val="accent1">
                <a:alpha val="80000"/>
              </a:schemeClr>
            </a:solidFill>
          </p:spPr>
          <p:txBody>
            <a:bodyPr/>
            <a:p/>
          </p:txBody>
        </p:sp>
        <p:sp>
          <p:nvSpPr>
            <p:cNvPr name="AutoShape 19" id="19"/>
            <p:cNvSpPr/>
            <p:nvPr/>
          </p:nvSpPr>
          <p:spPr>
            <a:xfrm rot="0">
              <a:off x="689125" y="457233"/>
              <a:ext cx="74704" cy="74704"/>
            </a:xfrm>
            <a:prstGeom prst="ellipse">
              <a:avLst/>
            </a:prstGeom>
            <a:solidFill>
              <a:schemeClr val="accent1">
                <a:alpha val="60000"/>
              </a:schemeClr>
            </a:solidFill>
          </p:spPr>
          <p:txBody>
            <a:bodyPr/>
            <a:p/>
          </p:txBody>
        </p:sp>
        <p:sp>
          <p:nvSpPr>
            <p:cNvPr name="AutoShape 20" id="20"/>
            <p:cNvSpPr/>
            <p:nvPr/>
          </p:nvSpPr>
          <p:spPr>
            <a:xfrm rot="0">
              <a:off x="799768" y="466203"/>
              <a:ext cx="69238" cy="69238"/>
            </a:xfrm>
            <a:prstGeom prst="ellipse">
              <a:avLst/>
            </a:prstGeom>
            <a:solidFill>
              <a:schemeClr val="accent1">
                <a:alpha val="40000"/>
              </a:schemeClr>
            </a:solidFill>
          </p:spPr>
          <p:txBody>
            <a:bodyPr/>
            <a:p/>
          </p:txBody>
        </p:sp>
        <p:sp>
          <p:nvSpPr>
            <p:cNvPr name="AutoShape 21" id="21"/>
            <p:cNvSpPr/>
            <p:nvPr/>
          </p:nvSpPr>
          <p:spPr>
            <a:xfrm rot="0">
              <a:off x="904945" y="462070"/>
              <a:ext cx="65594" cy="65594"/>
            </a:xfrm>
            <a:prstGeom prst="ellipse">
              <a:avLst/>
            </a:prstGeom>
            <a:solidFill>
              <a:schemeClr val="accent1">
                <a:alpha val="20000"/>
              </a:schemeClr>
            </a:solidFill>
          </p:spPr>
          <p:txBody>
            <a:bodyPr/>
            <a:p/>
          </p:txBody>
        </p:sp>
        <p:sp>
          <p:nvSpPr>
            <p:cNvPr name="AutoShape 22" id="22"/>
            <p:cNvSpPr/>
            <p:nvPr/>
          </p:nvSpPr>
          <p:spPr>
            <a:xfrm rot="0">
              <a:off x="454963" y="566715"/>
              <a:ext cx="84147" cy="84147"/>
            </a:xfrm>
            <a:prstGeom prst="ellipse">
              <a:avLst/>
            </a:prstGeom>
            <a:solidFill>
              <a:schemeClr val="accent1">
                <a:alpha val="100000"/>
              </a:schemeClr>
            </a:solidFill>
          </p:spPr>
          <p:txBody>
            <a:bodyPr/>
            <a:p/>
          </p:txBody>
        </p:sp>
        <p:sp>
          <p:nvSpPr>
            <p:cNvPr name="AutoShape 23" id="23"/>
            <p:cNvSpPr/>
            <p:nvPr/>
          </p:nvSpPr>
          <p:spPr>
            <a:xfrm rot="0">
              <a:off x="575049" y="573291"/>
              <a:ext cx="78137" cy="78137"/>
            </a:xfrm>
            <a:prstGeom prst="ellipse">
              <a:avLst/>
            </a:prstGeom>
            <a:solidFill>
              <a:schemeClr val="accent1">
                <a:alpha val="80000"/>
              </a:schemeClr>
            </a:solidFill>
          </p:spPr>
          <p:txBody>
            <a:bodyPr/>
            <a:p/>
          </p:txBody>
        </p:sp>
        <p:sp>
          <p:nvSpPr>
            <p:cNvPr name="AutoShape 24" id="24"/>
            <p:cNvSpPr/>
            <p:nvPr/>
          </p:nvSpPr>
          <p:spPr>
            <a:xfrm rot="0">
              <a:off x="689125" y="575007"/>
              <a:ext cx="74704" cy="74704"/>
            </a:xfrm>
            <a:prstGeom prst="ellipse">
              <a:avLst/>
            </a:prstGeom>
            <a:solidFill>
              <a:schemeClr val="accent1">
                <a:alpha val="60000"/>
              </a:schemeClr>
            </a:solidFill>
          </p:spPr>
          <p:txBody>
            <a:bodyPr/>
            <a:p/>
          </p:txBody>
        </p:sp>
        <p:sp>
          <p:nvSpPr>
            <p:cNvPr name="AutoShape 25" id="25"/>
            <p:cNvSpPr/>
            <p:nvPr/>
          </p:nvSpPr>
          <p:spPr>
            <a:xfrm rot="0">
              <a:off x="799768" y="583977"/>
              <a:ext cx="69238" cy="69238"/>
            </a:xfrm>
            <a:prstGeom prst="ellipse">
              <a:avLst/>
            </a:prstGeom>
            <a:solidFill>
              <a:schemeClr val="accent1">
                <a:alpha val="40000"/>
              </a:schemeClr>
            </a:solidFill>
          </p:spPr>
          <p:txBody>
            <a:bodyPr/>
            <a:p/>
          </p:txBody>
        </p:sp>
        <p:sp>
          <p:nvSpPr>
            <p:cNvPr name="AutoShape 26" id="26"/>
            <p:cNvSpPr/>
            <p:nvPr/>
          </p:nvSpPr>
          <p:spPr>
            <a:xfrm rot="0">
              <a:off x="904945" y="579844"/>
              <a:ext cx="65594" cy="65594"/>
            </a:xfrm>
            <a:prstGeom prst="ellipse">
              <a:avLst/>
            </a:prstGeom>
            <a:solidFill>
              <a:schemeClr val="accent1">
                <a:alpha val="20000"/>
              </a:schemeClr>
            </a:solidFill>
          </p:spPr>
          <p:txBody>
            <a:bodyPr/>
            <a:p/>
          </p:txBody>
        </p:sp>
        <p:sp>
          <p:nvSpPr>
            <p:cNvPr name="AutoShape 27" id="27"/>
            <p:cNvSpPr/>
            <p:nvPr/>
          </p:nvSpPr>
          <p:spPr>
            <a:xfrm rot="0">
              <a:off x="454963" y="684489"/>
              <a:ext cx="84147" cy="84147"/>
            </a:xfrm>
            <a:prstGeom prst="ellipse">
              <a:avLst/>
            </a:prstGeom>
            <a:solidFill>
              <a:schemeClr val="accent1">
                <a:alpha val="100000"/>
              </a:schemeClr>
            </a:solidFill>
          </p:spPr>
          <p:txBody>
            <a:bodyPr/>
            <a:p/>
          </p:txBody>
        </p:sp>
        <p:sp>
          <p:nvSpPr>
            <p:cNvPr name="AutoShape 28" id="28"/>
            <p:cNvSpPr/>
            <p:nvPr/>
          </p:nvSpPr>
          <p:spPr>
            <a:xfrm rot="0">
              <a:off x="575049" y="691064"/>
              <a:ext cx="78137" cy="78137"/>
            </a:xfrm>
            <a:prstGeom prst="ellipse">
              <a:avLst/>
            </a:prstGeom>
            <a:solidFill>
              <a:schemeClr val="accent1">
                <a:alpha val="80000"/>
              </a:schemeClr>
            </a:solidFill>
          </p:spPr>
          <p:txBody>
            <a:bodyPr/>
            <a:p/>
          </p:txBody>
        </p:sp>
        <p:sp>
          <p:nvSpPr>
            <p:cNvPr name="AutoShape 29" id="29"/>
            <p:cNvSpPr/>
            <p:nvPr/>
          </p:nvSpPr>
          <p:spPr>
            <a:xfrm rot="0">
              <a:off x="689125" y="692781"/>
              <a:ext cx="74704" cy="74704"/>
            </a:xfrm>
            <a:prstGeom prst="ellipse">
              <a:avLst/>
            </a:prstGeom>
            <a:solidFill>
              <a:schemeClr val="accent1">
                <a:alpha val="60000"/>
              </a:schemeClr>
            </a:solidFill>
          </p:spPr>
          <p:txBody>
            <a:bodyPr/>
            <a:p/>
          </p:txBody>
        </p:sp>
        <p:sp>
          <p:nvSpPr>
            <p:cNvPr name="AutoShape 30" id="30"/>
            <p:cNvSpPr/>
            <p:nvPr/>
          </p:nvSpPr>
          <p:spPr>
            <a:xfrm rot="0">
              <a:off x="799768" y="701751"/>
              <a:ext cx="69238" cy="69238"/>
            </a:xfrm>
            <a:prstGeom prst="ellipse">
              <a:avLst/>
            </a:prstGeom>
            <a:solidFill>
              <a:schemeClr val="accent1">
                <a:alpha val="40000"/>
              </a:schemeClr>
            </a:solidFill>
          </p:spPr>
          <p:txBody>
            <a:bodyPr/>
            <a:p/>
          </p:txBody>
        </p:sp>
        <p:sp>
          <p:nvSpPr>
            <p:cNvPr name="AutoShape 31" id="31"/>
            <p:cNvSpPr/>
            <p:nvPr/>
          </p:nvSpPr>
          <p:spPr>
            <a:xfrm rot="0">
              <a:off x="904945" y="697618"/>
              <a:ext cx="65594" cy="65594"/>
            </a:xfrm>
            <a:prstGeom prst="ellipse">
              <a:avLst/>
            </a:prstGeom>
            <a:solidFill>
              <a:schemeClr val="accent1">
                <a:alpha val="20000"/>
              </a:schemeClr>
            </a:solidFill>
          </p:spPr>
          <p:txBody>
            <a:bodyPr/>
            <a:p/>
          </p:txBody>
        </p:sp>
        <p:sp>
          <p:nvSpPr>
            <p:cNvPr name="TextBox 32" id="32"/>
            <p:cNvSpPr txBox="true"/>
            <p:nvPr/>
          </p:nvSpPr>
          <p:spPr>
            <a:xfrm rot="0">
              <a:off x="1094842" y="93878"/>
              <a:ext cx="10001250" cy="914400"/>
            </a:xfrm>
            <a:prstGeom prst="rect">
              <a:avLst/>
            </a:prstGeom>
          </p:spPr>
          <p:txBody>
            <a:bodyPr anchor="t" rtlCol="false" lIns="123825" rIns="57150" tIns="123825" bIns="123825" anchorCtr="false" vert="horz" wrap="square">
              <a:spAutoFit/>
            </a:bodyPr>
            <a:lstStyle/>
            <a:p>
              <a:pPr>
                <a:lnSpc>
                  <a:spcPct val="140000"/>
                </a:lnSpc>
              </a:pPr>
              <a:r>
                <a:rPr lang="en-US" b="true" sz="3000">
                  <a:solidFill>
                    <a:schemeClr val="accent1">
                      <a:alpha val="100000"/>
                    </a:schemeClr>
                  </a:solidFill>
                  <a:latin typeface="Microsoft Yahei"/>
                  <a:ea typeface="Microsoft Yahei"/>
                  <a:cs typeface="Microsoft Yahei"/>
                </a:rPr>
                <a:t>信息系统集成与协同工作</a:t>
              </a:r>
            </a:p>
          </p:txBody>
        </p:sp>
      </p:gr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876034" y="2655088"/>
            <a:ext cx="9439275" cy="2085975"/>
          </a:xfrm>
          <a:prstGeom prst="rect">
            <a:avLst/>
          </a:prstGeom>
        </p:spPr>
        <p:txBody>
          <a:bodyPr anchor="t" rtlCol="false" lIns="114300" rIns="114300" tIns="57150" bIns="57150" anchorCtr="false" vert="horz" wrap="square">
            <a:spAutoFit/>
          </a:bodyPr>
          <a:lstStyle/>
          <a:p>
            <a:pPr>
              <a:lnSpc>
                <a:spcPct val="120000"/>
              </a:lnSpc>
              <a:spcBef>
                <a:spcPts val="450"/>
              </a:spcBef>
            </a:pPr>
            <a:r>
              <a:rPr lang="en-US" b="true" sz="5175">
                <a:solidFill>
                  <a:srgbClr val="FFFFFF">
                    <a:alpha val="100000"/>
                  </a:srgbClr>
                </a:solidFill>
                <a:latin typeface="Microsoft Yahei"/>
                <a:ea typeface="Microsoft Yahei"/>
                <a:cs typeface="Microsoft Yahei"/>
              </a:rPr>
              <a:t>数据驱动下的精益管理实践</a:t>
            </a:r>
          </a:p>
        </p:txBody>
      </p:sp>
      <p:sp>
        <p:nvSpPr>
          <p:cNvPr name="TextBox 3" id="3"/>
          <p:cNvSpPr txBox="true"/>
          <p:nvPr/>
        </p:nvSpPr>
        <p:spPr>
          <a:xfrm rot="0">
            <a:off x="765043" y="1520539"/>
            <a:ext cx="7683398" cy="994867"/>
          </a:xfrm>
          <a:prstGeom prst="rect">
            <a:avLst/>
          </a:prstGeom>
        </p:spPr>
        <p:txBody>
          <a:bodyPr anchor="t" rtlCol="false" lIns="114300" rIns="114300" tIns="57150" bIns="57150" anchorCtr="false" vert="horz" wrap="square">
            <a:spAutoFit/>
          </a:bodyPr>
          <a:lstStyle/>
          <a:p>
            <a:pPr>
              <a:lnSpc>
                <a:spcPct val="80000"/>
              </a:lnSpc>
              <a:spcBef>
                <a:spcPts val="450"/>
              </a:spcBef>
            </a:pPr>
            <a:r>
              <a:rPr lang="en-US" b="true" sz="5775">
                <a:solidFill>
                  <a:srgbClr val="FFFFFF">
                    <a:alpha val="100000"/>
                  </a:srgbClr>
                </a:solidFill>
                <a:latin typeface="Microsoft Yahei"/>
                <a:ea typeface="Microsoft Yahei"/>
                <a:cs typeface="Microsoft Yahei"/>
              </a:rPr>
              <a:t>04</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AutoShape 2" id="2"/>
          <p:cNvSpPr/>
          <p:nvPr/>
        </p:nvSpPr>
        <p:spPr>
          <a:xfrm rot="0">
            <a:off x="-749579" y="1319127"/>
            <a:ext cx="5106411" cy="5106411"/>
          </a:xfrm>
          <a:prstGeom prst="ellipse">
            <a:avLst/>
          </a:prstGeom>
          <a:solidFill>
            <a:schemeClr val="accent1">
              <a:alpha val="100000"/>
            </a:schemeClr>
          </a:solidFill>
        </p:spPr>
        <p:txBody>
          <a:bodyPr/>
          <a:p/>
        </p:txBody>
      </p:sp>
      <p:pic>
        <p:nvPicPr>
          <p:cNvPr name="Picture 3" id="3"/>
          <p:cNvPicPr>
            <a:picLocks noChangeAspect="true"/>
          </p:cNvPicPr>
          <p:nvPr/>
        </p:nvPicPr>
        <p:blipFill>
          <a:blip r:embed="rId3">
            <a:alphaModFix amt="100000"/>
          </a:blip>
          <a:srcRect/>
          <a:stretch>
            <a:fillRect/>
          </a:stretch>
        </p:blipFill>
        <p:spPr>
          <a:xfrm rot="0">
            <a:off x="-484350" y="1584357"/>
            <a:ext cx="4575952" cy="4575952"/>
          </a:xfrm>
          <a:prstGeom prst="ellipse">
            <a:avLst/>
          </a:prstGeom>
        </p:spPr>
      </p:pic>
      <p:sp>
        <p:nvSpPr>
          <p:cNvPr name="AutoShape 4" id="4"/>
          <p:cNvSpPr/>
          <p:nvPr/>
        </p:nvSpPr>
        <p:spPr>
          <a:xfrm rot="0">
            <a:off x="4935912" y="5095961"/>
            <a:ext cx="993758" cy="993758"/>
          </a:xfrm>
          <a:prstGeom prst="ellipse">
            <a:avLst/>
          </a:prstGeom>
          <a:solidFill>
            <a:schemeClr val="accent1">
              <a:alpha val="100000"/>
            </a:schemeClr>
          </a:solidFill>
        </p:spPr>
        <p:txBody>
          <a:bodyPr/>
          <a:p/>
        </p:txBody>
      </p:sp>
      <p:sp>
        <p:nvSpPr>
          <p:cNvPr name="TextBox 5" id="5"/>
          <p:cNvSpPr txBox="true"/>
          <p:nvPr/>
        </p:nvSpPr>
        <p:spPr>
          <a:xfrm rot="0">
            <a:off x="4935912" y="5251464"/>
            <a:ext cx="964530" cy="682752"/>
          </a:xfrm>
          <a:prstGeom prst="rect">
            <a:avLst/>
          </a:prstGeom>
        </p:spPr>
        <p:txBody>
          <a:bodyPr anchor="t" rtlCol="false" lIns="123825" rIns="57150" tIns="123825" bIns="123825" anchorCtr="false" vert="horz" wrap="square">
            <a:spAutoFit/>
          </a:bodyPr>
          <a:lstStyle/>
          <a:p>
            <a:pPr algn="ctr">
              <a:lnSpc>
                <a:spcPct val="120000"/>
              </a:lnSpc>
            </a:pPr>
            <a:r>
              <a:rPr lang="en-US" b="true" sz="2325">
                <a:solidFill>
                  <a:srgbClr val="FFFFFF">
                    <a:alpha val="100000"/>
                  </a:srgbClr>
                </a:solidFill>
                <a:latin typeface="Microsoft Yahei"/>
                <a:ea typeface="Microsoft Yahei"/>
                <a:cs typeface="Microsoft Yahei"/>
              </a:rPr>
              <a:t>03</a:t>
            </a:r>
          </a:p>
        </p:txBody>
      </p:sp>
      <p:sp>
        <p:nvSpPr>
          <p:cNvPr name="TextBox 6" id="6"/>
          <p:cNvSpPr txBox="true"/>
          <p:nvPr/>
        </p:nvSpPr>
        <p:spPr>
          <a:xfrm rot="0">
            <a:off x="6074571" y="4851539"/>
            <a:ext cx="5683179" cy="731520"/>
          </a:xfrm>
          <a:prstGeom prst="rect">
            <a:avLst/>
          </a:prstGeom>
        </p:spPr>
        <p:txBody>
          <a:bodyPr anchor="t" rtlCol="false" lIns="123825" rIns="57150" tIns="123825" bIns="123825" anchorCtr="false" vert="horz" wrap="square">
            <a:spAutoFit/>
          </a:bodyPr>
          <a:lstStyle/>
          <a:p>
            <a:pPr>
              <a:lnSpc>
                <a:spcPct val="150000"/>
              </a:lnSpc>
            </a:pPr>
            <a:r>
              <a:rPr lang="en-US" b="true" sz="1606">
                <a:solidFill>
                  <a:schemeClr val="accent1">
                    <a:alpha val="100000"/>
                  </a:schemeClr>
                </a:solidFill>
                <a:latin typeface="Microsoft Yahei"/>
                <a:ea typeface="Microsoft Yahei"/>
                <a:cs typeface="Microsoft Yahei"/>
              </a:rPr>
              <a:t>数据可视化</a:t>
            </a:r>
          </a:p>
        </p:txBody>
      </p:sp>
      <p:sp>
        <p:nvSpPr>
          <p:cNvPr name="TextBox 7" id="7"/>
          <p:cNvSpPr txBox="true"/>
          <p:nvPr/>
        </p:nvSpPr>
        <p:spPr>
          <a:xfrm rot="0">
            <a:off x="6074571" y="5341007"/>
            <a:ext cx="5486256" cy="975360"/>
          </a:xfrm>
          <a:prstGeom prst="rect">
            <a:avLst/>
          </a:prstGeom>
        </p:spPr>
        <p:txBody>
          <a:bodyPr anchor="t" rtlCol="false" lIns="123825" rIns="57150" tIns="123825" bIns="123825" anchorCtr="false" vert="horz" wrap="square">
            <a:spAutoFit/>
          </a:bodyPr>
          <a:lstStyle/>
          <a:p>
            <a:pPr>
              <a:lnSpc>
                <a:spcPct val="150000"/>
              </a:lnSpc>
            </a:pPr>
            <a:r>
              <a:rPr lang="en-US" sz="1500">
                <a:solidFill>
                  <a:schemeClr val="dk1">
                    <a:alpha val="100000"/>
                  </a:schemeClr>
                </a:solidFill>
                <a:latin typeface="Microsoft Yahei"/>
                <a:ea typeface="Microsoft Yahei"/>
                <a:cs typeface="Microsoft Yahei"/>
              </a:rPr>
              <a:t>利用数据可视化工具，将分析结果以图表、图像等形式呈现，便于理解和决策。</a:t>
            </a:r>
          </a:p>
        </p:txBody>
      </p:sp>
      <p:sp>
        <p:nvSpPr>
          <p:cNvPr name="AutoShape 8" id="8"/>
          <p:cNvSpPr/>
          <p:nvPr/>
        </p:nvSpPr>
        <p:spPr>
          <a:xfrm rot="0">
            <a:off x="4935912" y="1819581"/>
            <a:ext cx="993758" cy="993758"/>
          </a:xfrm>
          <a:prstGeom prst="ellipse">
            <a:avLst/>
          </a:prstGeom>
          <a:solidFill>
            <a:schemeClr val="accent1">
              <a:alpha val="100000"/>
            </a:schemeClr>
          </a:solidFill>
        </p:spPr>
        <p:txBody>
          <a:bodyPr/>
          <a:p/>
        </p:txBody>
      </p:sp>
      <p:sp>
        <p:nvSpPr>
          <p:cNvPr name="TextBox 9" id="9"/>
          <p:cNvSpPr txBox="true"/>
          <p:nvPr/>
        </p:nvSpPr>
        <p:spPr>
          <a:xfrm rot="0">
            <a:off x="4935912" y="1975084"/>
            <a:ext cx="964530" cy="682752"/>
          </a:xfrm>
          <a:prstGeom prst="rect">
            <a:avLst/>
          </a:prstGeom>
        </p:spPr>
        <p:txBody>
          <a:bodyPr anchor="ctr" rtlCol="false" lIns="123825" rIns="57150" tIns="123825" bIns="123825" anchorCtr="false" vert="horz" wrap="square">
            <a:spAutoFit/>
          </a:bodyPr>
          <a:lstStyle/>
          <a:p>
            <a:pPr algn="ctr">
              <a:lnSpc>
                <a:spcPct val="120000"/>
              </a:lnSpc>
            </a:pPr>
            <a:r>
              <a:rPr lang="en-US" b="true" sz="2325">
                <a:solidFill>
                  <a:srgbClr val="FFFFFF">
                    <a:alpha val="100000"/>
                  </a:srgbClr>
                </a:solidFill>
                <a:latin typeface="Microsoft Yahei"/>
                <a:ea typeface="Microsoft Yahei"/>
                <a:cs typeface="Microsoft Yahei"/>
              </a:rPr>
              <a:t>01</a:t>
            </a:r>
          </a:p>
        </p:txBody>
      </p:sp>
      <p:sp>
        <p:nvSpPr>
          <p:cNvPr name="TextBox 10" id="10"/>
          <p:cNvSpPr txBox="true"/>
          <p:nvPr/>
        </p:nvSpPr>
        <p:spPr>
          <a:xfrm rot="0">
            <a:off x="6074571" y="1538583"/>
            <a:ext cx="5683179" cy="731520"/>
          </a:xfrm>
          <a:prstGeom prst="rect">
            <a:avLst/>
          </a:prstGeom>
        </p:spPr>
        <p:txBody>
          <a:bodyPr anchor="t" rtlCol="false" lIns="123825" rIns="57150" tIns="123825" bIns="123825" anchorCtr="false" vert="horz" wrap="square">
            <a:spAutoFit/>
          </a:bodyPr>
          <a:lstStyle/>
          <a:p>
            <a:pPr>
              <a:lnSpc>
                <a:spcPct val="150000"/>
              </a:lnSpc>
            </a:pPr>
            <a:r>
              <a:rPr lang="en-US" b="true" sz="1606">
                <a:solidFill>
                  <a:schemeClr val="accent1">
                    <a:alpha val="100000"/>
                  </a:schemeClr>
                </a:solidFill>
                <a:latin typeface="Microsoft Yahei"/>
                <a:ea typeface="Microsoft Yahei"/>
                <a:cs typeface="Microsoft Yahei"/>
              </a:rPr>
              <a:t>数据采集</a:t>
            </a:r>
          </a:p>
        </p:txBody>
      </p:sp>
      <p:sp>
        <p:nvSpPr>
          <p:cNvPr name="TextBox 11" id="11"/>
          <p:cNvSpPr txBox="true"/>
          <p:nvPr/>
        </p:nvSpPr>
        <p:spPr>
          <a:xfrm rot="0">
            <a:off x="6074571" y="2003667"/>
            <a:ext cx="5486256" cy="975360"/>
          </a:xfrm>
          <a:prstGeom prst="rect">
            <a:avLst/>
          </a:prstGeom>
        </p:spPr>
        <p:txBody>
          <a:bodyPr anchor="t" rtlCol="false" lIns="123825" rIns="57150" tIns="123825" bIns="123825" anchorCtr="false" vert="horz" wrap="square">
            <a:spAutoFit/>
          </a:bodyPr>
          <a:lstStyle/>
          <a:p>
            <a:pPr>
              <a:lnSpc>
                <a:spcPct val="150000"/>
              </a:lnSpc>
            </a:pPr>
            <a:r>
              <a:rPr lang="en-US" sz="1500">
                <a:solidFill>
                  <a:schemeClr val="dk1">
                    <a:alpha val="100000"/>
                  </a:schemeClr>
                </a:solidFill>
                <a:latin typeface="Microsoft Yahei"/>
                <a:ea typeface="Microsoft Yahei"/>
                <a:cs typeface="Microsoft Yahei"/>
              </a:rPr>
              <a:t>通过传感器、RFID、条形码等技术手段，实现生产过程中的数据实时采集和传输。</a:t>
            </a:r>
          </a:p>
        </p:txBody>
      </p:sp>
      <p:sp>
        <p:nvSpPr>
          <p:cNvPr name="AutoShape 12" id="12"/>
          <p:cNvSpPr/>
          <p:nvPr/>
        </p:nvSpPr>
        <p:spPr>
          <a:xfrm rot="0">
            <a:off x="4935912" y="3457771"/>
            <a:ext cx="993758" cy="993758"/>
          </a:xfrm>
          <a:prstGeom prst="ellipse">
            <a:avLst/>
          </a:prstGeom>
          <a:solidFill>
            <a:schemeClr val="accent1">
              <a:alpha val="100000"/>
            </a:schemeClr>
          </a:solidFill>
        </p:spPr>
        <p:txBody>
          <a:bodyPr/>
          <a:p/>
        </p:txBody>
      </p:sp>
      <p:sp>
        <p:nvSpPr>
          <p:cNvPr name="TextBox 13" id="13"/>
          <p:cNvSpPr txBox="true"/>
          <p:nvPr/>
        </p:nvSpPr>
        <p:spPr>
          <a:xfrm rot="0">
            <a:off x="4935912" y="3613274"/>
            <a:ext cx="964530" cy="682752"/>
          </a:xfrm>
          <a:prstGeom prst="rect">
            <a:avLst/>
          </a:prstGeom>
        </p:spPr>
        <p:txBody>
          <a:bodyPr anchor="t" rtlCol="false" lIns="123825" rIns="57150" tIns="123825" bIns="123825" anchorCtr="false" vert="horz" wrap="square">
            <a:spAutoFit/>
          </a:bodyPr>
          <a:lstStyle/>
          <a:p>
            <a:pPr algn="ctr">
              <a:lnSpc>
                <a:spcPct val="120000"/>
              </a:lnSpc>
            </a:pPr>
            <a:r>
              <a:rPr lang="en-US" b="true" sz="2325">
                <a:solidFill>
                  <a:srgbClr val="FFFFFF">
                    <a:alpha val="100000"/>
                  </a:srgbClr>
                </a:solidFill>
                <a:latin typeface="Microsoft Yahei"/>
                <a:ea typeface="Microsoft Yahei"/>
                <a:cs typeface="Microsoft Yahei"/>
              </a:rPr>
              <a:t>02</a:t>
            </a:r>
          </a:p>
        </p:txBody>
      </p:sp>
      <p:sp>
        <p:nvSpPr>
          <p:cNvPr name="TextBox 14" id="14"/>
          <p:cNvSpPr txBox="true"/>
          <p:nvPr/>
        </p:nvSpPr>
        <p:spPr>
          <a:xfrm rot="0">
            <a:off x="6074571" y="3188965"/>
            <a:ext cx="5683179" cy="731520"/>
          </a:xfrm>
          <a:prstGeom prst="rect">
            <a:avLst/>
          </a:prstGeom>
        </p:spPr>
        <p:txBody>
          <a:bodyPr anchor="t" rtlCol="false" lIns="123825" rIns="57150" tIns="123825" bIns="123825" anchorCtr="false" vert="horz" wrap="square">
            <a:spAutoFit/>
          </a:bodyPr>
          <a:lstStyle/>
          <a:p>
            <a:pPr>
              <a:lnSpc>
                <a:spcPct val="150000"/>
              </a:lnSpc>
            </a:pPr>
            <a:r>
              <a:rPr lang="en-US" b="true" sz="1606">
                <a:solidFill>
                  <a:schemeClr val="accent1">
                    <a:alpha val="100000"/>
                  </a:schemeClr>
                </a:solidFill>
                <a:latin typeface="Microsoft Yahei"/>
                <a:ea typeface="Microsoft Yahei"/>
                <a:cs typeface="Microsoft Yahei"/>
              </a:rPr>
              <a:t>数据分析</a:t>
            </a:r>
          </a:p>
        </p:txBody>
      </p:sp>
      <p:sp>
        <p:nvSpPr>
          <p:cNvPr name="TextBox 15" id="15"/>
          <p:cNvSpPr txBox="true"/>
          <p:nvPr/>
        </p:nvSpPr>
        <p:spPr>
          <a:xfrm rot="0">
            <a:off x="6074571" y="3666241"/>
            <a:ext cx="5486256" cy="975360"/>
          </a:xfrm>
          <a:prstGeom prst="rect">
            <a:avLst/>
          </a:prstGeom>
        </p:spPr>
        <p:txBody>
          <a:bodyPr anchor="t" rtlCol="false" lIns="123825" rIns="57150" tIns="123825" bIns="123825" anchorCtr="false" vert="horz" wrap="square">
            <a:spAutoFit/>
          </a:bodyPr>
          <a:lstStyle/>
          <a:p>
            <a:pPr>
              <a:lnSpc>
                <a:spcPct val="150000"/>
              </a:lnSpc>
            </a:pPr>
            <a:r>
              <a:rPr lang="en-US" sz="1500">
                <a:solidFill>
                  <a:schemeClr val="dk1">
                    <a:alpha val="100000"/>
                  </a:schemeClr>
                </a:solidFill>
                <a:latin typeface="Microsoft Yahei"/>
                <a:ea typeface="Microsoft Yahei"/>
                <a:cs typeface="Microsoft Yahei"/>
              </a:rPr>
              <a:t>运用统计分析、机器学习等方法，对采集的数据进行清洗、整合和挖掘，提取有价值的信息。</a:t>
            </a:r>
          </a:p>
        </p:txBody>
      </p:sp>
      <p:grpSp>
        <p:nvGrpSpPr>
          <p:cNvPr name="Group 16" id="16"/>
          <p:cNvGrpSpPr/>
          <p:nvPr/>
        </p:nvGrpSpPr>
        <p:grpSpPr>
          <a:xfrm rot="0">
            <a:off x="454963" y="93878"/>
            <a:ext cx="10641129" cy="914400"/>
            <a:chOff x="454963" y="93878"/>
            <a:chExt cx="10641129" cy="914400"/>
          </a:xfrm>
        </p:grpSpPr>
        <p:sp>
          <p:nvSpPr>
            <p:cNvPr name="AutoShape 17" id="17"/>
            <p:cNvSpPr/>
            <p:nvPr/>
          </p:nvSpPr>
          <p:spPr>
            <a:xfrm rot="0">
              <a:off x="454963" y="331168"/>
              <a:ext cx="84147" cy="84147"/>
            </a:xfrm>
            <a:prstGeom prst="ellipse">
              <a:avLst/>
            </a:prstGeom>
            <a:solidFill>
              <a:schemeClr val="accent1">
                <a:alpha val="100000"/>
              </a:schemeClr>
            </a:solidFill>
          </p:spPr>
          <p:txBody>
            <a:bodyPr/>
            <a:p/>
          </p:txBody>
        </p:sp>
        <p:sp>
          <p:nvSpPr>
            <p:cNvPr name="AutoShape 18" id="18"/>
            <p:cNvSpPr/>
            <p:nvPr/>
          </p:nvSpPr>
          <p:spPr>
            <a:xfrm rot="0">
              <a:off x="575049" y="337743"/>
              <a:ext cx="78137" cy="78137"/>
            </a:xfrm>
            <a:prstGeom prst="ellipse">
              <a:avLst/>
            </a:prstGeom>
            <a:solidFill>
              <a:schemeClr val="accent1">
                <a:alpha val="80000"/>
              </a:schemeClr>
            </a:solidFill>
          </p:spPr>
          <p:txBody>
            <a:bodyPr/>
            <a:p/>
          </p:txBody>
        </p:sp>
        <p:sp>
          <p:nvSpPr>
            <p:cNvPr name="AutoShape 19" id="19"/>
            <p:cNvSpPr/>
            <p:nvPr/>
          </p:nvSpPr>
          <p:spPr>
            <a:xfrm rot="0">
              <a:off x="689125" y="339460"/>
              <a:ext cx="74704" cy="74704"/>
            </a:xfrm>
            <a:prstGeom prst="ellipse">
              <a:avLst/>
            </a:prstGeom>
            <a:solidFill>
              <a:schemeClr val="accent1">
                <a:alpha val="60000"/>
              </a:schemeClr>
            </a:solidFill>
          </p:spPr>
          <p:txBody>
            <a:bodyPr/>
            <a:p/>
          </p:txBody>
        </p:sp>
        <p:sp>
          <p:nvSpPr>
            <p:cNvPr name="AutoShape 20" id="20"/>
            <p:cNvSpPr/>
            <p:nvPr/>
          </p:nvSpPr>
          <p:spPr>
            <a:xfrm rot="0">
              <a:off x="799768" y="348430"/>
              <a:ext cx="69238" cy="69238"/>
            </a:xfrm>
            <a:prstGeom prst="ellipse">
              <a:avLst/>
            </a:prstGeom>
            <a:solidFill>
              <a:schemeClr val="accent1">
                <a:alpha val="40000"/>
              </a:schemeClr>
            </a:solidFill>
          </p:spPr>
          <p:txBody>
            <a:bodyPr/>
            <a:p/>
          </p:txBody>
        </p:sp>
        <p:sp>
          <p:nvSpPr>
            <p:cNvPr name="AutoShape 21" id="21"/>
            <p:cNvSpPr/>
            <p:nvPr/>
          </p:nvSpPr>
          <p:spPr>
            <a:xfrm rot="0">
              <a:off x="904945" y="344297"/>
              <a:ext cx="65594" cy="65594"/>
            </a:xfrm>
            <a:prstGeom prst="ellipse">
              <a:avLst/>
            </a:prstGeom>
            <a:solidFill>
              <a:schemeClr val="accent1">
                <a:alpha val="20000"/>
              </a:schemeClr>
            </a:solidFill>
          </p:spPr>
          <p:txBody>
            <a:bodyPr/>
            <a:p/>
          </p:txBody>
        </p:sp>
        <p:sp>
          <p:nvSpPr>
            <p:cNvPr name="AutoShape 22" id="22"/>
            <p:cNvSpPr/>
            <p:nvPr/>
          </p:nvSpPr>
          <p:spPr>
            <a:xfrm rot="0">
              <a:off x="454963" y="448942"/>
              <a:ext cx="84147" cy="84147"/>
            </a:xfrm>
            <a:prstGeom prst="ellipse">
              <a:avLst/>
            </a:prstGeom>
            <a:solidFill>
              <a:schemeClr val="accent1">
                <a:alpha val="100000"/>
              </a:schemeClr>
            </a:solidFill>
          </p:spPr>
          <p:txBody>
            <a:bodyPr/>
            <a:p/>
          </p:txBody>
        </p:sp>
        <p:sp>
          <p:nvSpPr>
            <p:cNvPr name="AutoShape 23" id="23"/>
            <p:cNvSpPr/>
            <p:nvPr/>
          </p:nvSpPr>
          <p:spPr>
            <a:xfrm rot="0">
              <a:off x="575049" y="455517"/>
              <a:ext cx="78137" cy="78137"/>
            </a:xfrm>
            <a:prstGeom prst="ellipse">
              <a:avLst/>
            </a:prstGeom>
            <a:solidFill>
              <a:schemeClr val="accent1">
                <a:alpha val="80000"/>
              </a:schemeClr>
            </a:solidFill>
          </p:spPr>
          <p:txBody>
            <a:bodyPr/>
            <a:p/>
          </p:txBody>
        </p:sp>
        <p:sp>
          <p:nvSpPr>
            <p:cNvPr name="AutoShape 24" id="24"/>
            <p:cNvSpPr/>
            <p:nvPr/>
          </p:nvSpPr>
          <p:spPr>
            <a:xfrm rot="0">
              <a:off x="689125" y="457233"/>
              <a:ext cx="74704" cy="74704"/>
            </a:xfrm>
            <a:prstGeom prst="ellipse">
              <a:avLst/>
            </a:prstGeom>
            <a:solidFill>
              <a:schemeClr val="accent1">
                <a:alpha val="60000"/>
              </a:schemeClr>
            </a:solidFill>
          </p:spPr>
          <p:txBody>
            <a:bodyPr/>
            <a:p/>
          </p:txBody>
        </p:sp>
        <p:sp>
          <p:nvSpPr>
            <p:cNvPr name="AutoShape 25" id="25"/>
            <p:cNvSpPr/>
            <p:nvPr/>
          </p:nvSpPr>
          <p:spPr>
            <a:xfrm rot="0">
              <a:off x="799768" y="466203"/>
              <a:ext cx="69238" cy="69238"/>
            </a:xfrm>
            <a:prstGeom prst="ellipse">
              <a:avLst/>
            </a:prstGeom>
            <a:solidFill>
              <a:schemeClr val="accent1">
                <a:alpha val="40000"/>
              </a:schemeClr>
            </a:solidFill>
          </p:spPr>
          <p:txBody>
            <a:bodyPr/>
            <a:p/>
          </p:txBody>
        </p:sp>
        <p:sp>
          <p:nvSpPr>
            <p:cNvPr name="AutoShape 26" id="26"/>
            <p:cNvSpPr/>
            <p:nvPr/>
          </p:nvSpPr>
          <p:spPr>
            <a:xfrm rot="0">
              <a:off x="904945" y="462070"/>
              <a:ext cx="65594" cy="65594"/>
            </a:xfrm>
            <a:prstGeom prst="ellipse">
              <a:avLst/>
            </a:prstGeom>
            <a:solidFill>
              <a:schemeClr val="accent1">
                <a:alpha val="20000"/>
              </a:schemeClr>
            </a:solidFill>
          </p:spPr>
          <p:txBody>
            <a:bodyPr/>
            <a:p/>
          </p:txBody>
        </p:sp>
        <p:sp>
          <p:nvSpPr>
            <p:cNvPr name="AutoShape 27" id="27"/>
            <p:cNvSpPr/>
            <p:nvPr/>
          </p:nvSpPr>
          <p:spPr>
            <a:xfrm rot="0">
              <a:off x="454963" y="566715"/>
              <a:ext cx="84147" cy="84147"/>
            </a:xfrm>
            <a:prstGeom prst="ellipse">
              <a:avLst/>
            </a:prstGeom>
            <a:solidFill>
              <a:schemeClr val="accent1">
                <a:alpha val="100000"/>
              </a:schemeClr>
            </a:solidFill>
          </p:spPr>
          <p:txBody>
            <a:bodyPr/>
            <a:p/>
          </p:txBody>
        </p:sp>
        <p:sp>
          <p:nvSpPr>
            <p:cNvPr name="AutoShape 28" id="28"/>
            <p:cNvSpPr/>
            <p:nvPr/>
          </p:nvSpPr>
          <p:spPr>
            <a:xfrm rot="0">
              <a:off x="575049" y="573291"/>
              <a:ext cx="78137" cy="78137"/>
            </a:xfrm>
            <a:prstGeom prst="ellipse">
              <a:avLst/>
            </a:prstGeom>
            <a:solidFill>
              <a:schemeClr val="accent1">
                <a:alpha val="80000"/>
              </a:schemeClr>
            </a:solidFill>
          </p:spPr>
          <p:txBody>
            <a:bodyPr/>
            <a:p/>
          </p:txBody>
        </p:sp>
        <p:sp>
          <p:nvSpPr>
            <p:cNvPr name="AutoShape 29" id="29"/>
            <p:cNvSpPr/>
            <p:nvPr/>
          </p:nvSpPr>
          <p:spPr>
            <a:xfrm rot="0">
              <a:off x="689125" y="575007"/>
              <a:ext cx="74704" cy="74704"/>
            </a:xfrm>
            <a:prstGeom prst="ellipse">
              <a:avLst/>
            </a:prstGeom>
            <a:solidFill>
              <a:schemeClr val="accent1">
                <a:alpha val="60000"/>
              </a:schemeClr>
            </a:solidFill>
          </p:spPr>
          <p:txBody>
            <a:bodyPr/>
            <a:p/>
          </p:txBody>
        </p:sp>
        <p:sp>
          <p:nvSpPr>
            <p:cNvPr name="AutoShape 30" id="30"/>
            <p:cNvSpPr/>
            <p:nvPr/>
          </p:nvSpPr>
          <p:spPr>
            <a:xfrm rot="0">
              <a:off x="799768" y="583977"/>
              <a:ext cx="69238" cy="69238"/>
            </a:xfrm>
            <a:prstGeom prst="ellipse">
              <a:avLst/>
            </a:prstGeom>
            <a:solidFill>
              <a:schemeClr val="accent1">
                <a:alpha val="40000"/>
              </a:schemeClr>
            </a:solidFill>
          </p:spPr>
          <p:txBody>
            <a:bodyPr/>
            <a:p/>
          </p:txBody>
        </p:sp>
        <p:sp>
          <p:nvSpPr>
            <p:cNvPr name="AutoShape 31" id="31"/>
            <p:cNvSpPr/>
            <p:nvPr/>
          </p:nvSpPr>
          <p:spPr>
            <a:xfrm rot="0">
              <a:off x="904945" y="579844"/>
              <a:ext cx="65594" cy="65594"/>
            </a:xfrm>
            <a:prstGeom prst="ellipse">
              <a:avLst/>
            </a:prstGeom>
            <a:solidFill>
              <a:schemeClr val="accent1">
                <a:alpha val="20000"/>
              </a:schemeClr>
            </a:solidFill>
          </p:spPr>
          <p:txBody>
            <a:bodyPr/>
            <a:p/>
          </p:txBody>
        </p:sp>
        <p:sp>
          <p:nvSpPr>
            <p:cNvPr name="AutoShape 32" id="32"/>
            <p:cNvSpPr/>
            <p:nvPr/>
          </p:nvSpPr>
          <p:spPr>
            <a:xfrm rot="0">
              <a:off x="454963" y="684489"/>
              <a:ext cx="84147" cy="84147"/>
            </a:xfrm>
            <a:prstGeom prst="ellipse">
              <a:avLst/>
            </a:prstGeom>
            <a:solidFill>
              <a:schemeClr val="accent1">
                <a:alpha val="100000"/>
              </a:schemeClr>
            </a:solidFill>
          </p:spPr>
          <p:txBody>
            <a:bodyPr/>
            <a:p/>
          </p:txBody>
        </p:sp>
        <p:sp>
          <p:nvSpPr>
            <p:cNvPr name="AutoShape 33" id="33"/>
            <p:cNvSpPr/>
            <p:nvPr/>
          </p:nvSpPr>
          <p:spPr>
            <a:xfrm rot="0">
              <a:off x="575049" y="691064"/>
              <a:ext cx="78137" cy="78137"/>
            </a:xfrm>
            <a:prstGeom prst="ellipse">
              <a:avLst/>
            </a:prstGeom>
            <a:solidFill>
              <a:schemeClr val="accent1">
                <a:alpha val="80000"/>
              </a:schemeClr>
            </a:solidFill>
          </p:spPr>
          <p:txBody>
            <a:bodyPr/>
            <a:p/>
          </p:txBody>
        </p:sp>
        <p:sp>
          <p:nvSpPr>
            <p:cNvPr name="AutoShape 34" id="34"/>
            <p:cNvSpPr/>
            <p:nvPr/>
          </p:nvSpPr>
          <p:spPr>
            <a:xfrm rot="0">
              <a:off x="689125" y="692781"/>
              <a:ext cx="74704" cy="74704"/>
            </a:xfrm>
            <a:prstGeom prst="ellipse">
              <a:avLst/>
            </a:prstGeom>
            <a:solidFill>
              <a:schemeClr val="accent1">
                <a:alpha val="60000"/>
              </a:schemeClr>
            </a:solidFill>
          </p:spPr>
          <p:txBody>
            <a:bodyPr/>
            <a:p/>
          </p:txBody>
        </p:sp>
        <p:sp>
          <p:nvSpPr>
            <p:cNvPr name="AutoShape 35" id="35"/>
            <p:cNvSpPr/>
            <p:nvPr/>
          </p:nvSpPr>
          <p:spPr>
            <a:xfrm rot="0">
              <a:off x="799768" y="701751"/>
              <a:ext cx="69238" cy="69238"/>
            </a:xfrm>
            <a:prstGeom prst="ellipse">
              <a:avLst/>
            </a:prstGeom>
            <a:solidFill>
              <a:schemeClr val="accent1">
                <a:alpha val="40000"/>
              </a:schemeClr>
            </a:solidFill>
          </p:spPr>
          <p:txBody>
            <a:bodyPr/>
            <a:p/>
          </p:txBody>
        </p:sp>
        <p:sp>
          <p:nvSpPr>
            <p:cNvPr name="AutoShape 36" id="36"/>
            <p:cNvSpPr/>
            <p:nvPr/>
          </p:nvSpPr>
          <p:spPr>
            <a:xfrm rot="0">
              <a:off x="904945" y="697618"/>
              <a:ext cx="65594" cy="65594"/>
            </a:xfrm>
            <a:prstGeom prst="ellipse">
              <a:avLst/>
            </a:prstGeom>
            <a:solidFill>
              <a:schemeClr val="accent1">
                <a:alpha val="20000"/>
              </a:schemeClr>
            </a:solidFill>
          </p:spPr>
          <p:txBody>
            <a:bodyPr/>
            <a:p/>
          </p:txBody>
        </p:sp>
        <p:sp>
          <p:nvSpPr>
            <p:cNvPr name="TextBox 37" id="37"/>
            <p:cNvSpPr txBox="true"/>
            <p:nvPr/>
          </p:nvSpPr>
          <p:spPr>
            <a:xfrm rot="0">
              <a:off x="1094842" y="93878"/>
              <a:ext cx="10001250" cy="914400"/>
            </a:xfrm>
            <a:prstGeom prst="rect">
              <a:avLst/>
            </a:prstGeom>
          </p:spPr>
          <p:txBody>
            <a:bodyPr anchor="t" rtlCol="false" lIns="123825" rIns="57150" tIns="123825" bIns="123825" anchorCtr="false" vert="horz" wrap="square">
              <a:spAutoFit/>
            </a:bodyPr>
            <a:lstStyle/>
            <a:p>
              <a:pPr>
                <a:lnSpc>
                  <a:spcPct val="140000"/>
                </a:lnSpc>
              </a:pPr>
              <a:r>
                <a:rPr lang="en-US" b="true" sz="3000">
                  <a:solidFill>
                    <a:schemeClr val="accent1">
                      <a:alpha val="100000"/>
                    </a:schemeClr>
                  </a:solidFill>
                  <a:latin typeface="Microsoft Yahei"/>
                  <a:ea typeface="Microsoft Yahei"/>
                  <a:cs typeface="Microsoft Yahei"/>
                </a:rPr>
                <a:t>数据采集、分析和可视化方法</a:t>
              </a:r>
            </a:p>
          </p:txBody>
        </p:sp>
      </p:gr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alphaModFix amt="100000"/>
          </a:blip>
          <a:srcRect l="13306" r="13306"/>
          <a:stretch>
            <a:fillRect/>
          </a:stretch>
        </p:blipFill>
        <p:spPr>
          <a:xfrm rot="0">
            <a:off x="7092556" y="1559288"/>
            <a:ext cx="4492828" cy="4492828"/>
          </a:xfrm>
          <a:prstGeom prst="roundRect">
            <a:avLst/>
          </a:prstGeom>
        </p:spPr>
      </p:pic>
      <p:sp>
        <p:nvSpPr>
          <p:cNvPr name="Freeform 3" id="3"/>
          <p:cNvSpPr/>
          <p:nvPr/>
        </p:nvSpPr>
        <p:spPr>
          <a:xfrm rot="0">
            <a:off x="539110" y="1488377"/>
            <a:ext cx="1511760" cy="1373901"/>
          </a:xfrm>
          <a:custGeom>
            <a:avLst/>
            <a:gdLst/>
            <a:ahLst/>
            <a:cxnLst/>
            <a:rect r="r" b="b" t="t" l="l"/>
            <a:pathLst>
              <a:path h="1073360" w="1181062">
                <a:moveTo>
                  <a:pt x="0" y="0"/>
                </a:moveTo>
                <a:lnTo>
                  <a:pt x="1046892" y="0"/>
                </a:lnTo>
                <a:quadBezTo>
                  <a:pt x="1181062" y="0"/>
                  <a:pt x="1181062" y="134170"/>
                </a:quadBezTo>
                <a:lnTo>
                  <a:pt x="1181062" y="1073360"/>
                </a:lnTo>
                <a:lnTo>
                  <a:pt x="134170" y="1073360"/>
                </a:lnTo>
                <a:quadBezTo>
                  <a:pt x="0" y="1073360"/>
                  <a:pt x="0" y="939190"/>
                </a:quadBezTo>
                <a:lnTo>
                  <a:pt x="0" y="0"/>
                </a:lnTo>
                <a:close/>
              </a:path>
            </a:pathLst>
          </a:custGeom>
          <a:solidFill>
            <a:schemeClr val="accent2">
              <a:alpha val="100000"/>
            </a:schemeClr>
          </a:solidFill>
        </p:spPr>
        <p:txBody>
          <a:bodyPr/>
          <a:p/>
        </p:txBody>
      </p:sp>
      <p:sp>
        <p:nvSpPr>
          <p:cNvPr name="TextBox 4" id="4"/>
          <p:cNvSpPr txBox="true"/>
          <p:nvPr/>
        </p:nvSpPr>
        <p:spPr>
          <a:xfrm rot="0">
            <a:off x="739477" y="1370655"/>
            <a:ext cx="1111026" cy="1615440"/>
          </a:xfrm>
          <a:prstGeom prst="rect">
            <a:avLst/>
          </a:prstGeom>
        </p:spPr>
        <p:txBody>
          <a:bodyPr anchor="t" rtlCol="false" lIns="123825" rIns="57150" tIns="123825" bIns="123825" anchorCtr="false" vert="horz" wrap="square">
            <a:spAutoFit/>
          </a:bodyPr>
          <a:lstStyle/>
          <a:p>
            <a:pPr algn="ctr">
              <a:lnSpc>
                <a:spcPct val="150000"/>
              </a:lnSpc>
            </a:pPr>
            <a:r>
              <a:rPr lang="en-US" b="true" sz="5775">
                <a:solidFill>
                  <a:srgbClr val="FFFFFF">
                    <a:alpha val="100000"/>
                  </a:srgbClr>
                </a:solidFill>
                <a:latin typeface="Microsoft Yahei"/>
                <a:ea typeface="Microsoft Yahei"/>
                <a:cs typeface="Microsoft Yahei"/>
              </a:rPr>
              <a:t>1</a:t>
            </a:r>
          </a:p>
        </p:txBody>
      </p:sp>
      <p:sp>
        <p:nvSpPr>
          <p:cNvPr name="Freeform 5" id="5"/>
          <p:cNvSpPr/>
          <p:nvPr/>
        </p:nvSpPr>
        <p:spPr>
          <a:xfrm rot="0">
            <a:off x="539110" y="3205847"/>
            <a:ext cx="1511760" cy="1373901"/>
          </a:xfrm>
          <a:custGeom>
            <a:avLst/>
            <a:gdLst/>
            <a:ahLst/>
            <a:cxnLst/>
            <a:rect r="r" b="b" t="t" l="l"/>
            <a:pathLst>
              <a:path h="1073360" w="1181062">
                <a:moveTo>
                  <a:pt x="0" y="0"/>
                </a:moveTo>
                <a:lnTo>
                  <a:pt x="1046892" y="0"/>
                </a:lnTo>
                <a:quadBezTo>
                  <a:pt x="1181062" y="0"/>
                  <a:pt x="1181062" y="134170"/>
                </a:quadBezTo>
                <a:lnTo>
                  <a:pt x="1181062" y="1073360"/>
                </a:lnTo>
                <a:lnTo>
                  <a:pt x="134170" y="1073360"/>
                </a:lnTo>
                <a:quadBezTo>
                  <a:pt x="0" y="1073360"/>
                  <a:pt x="0" y="939190"/>
                </a:quadBezTo>
                <a:lnTo>
                  <a:pt x="0" y="0"/>
                </a:lnTo>
                <a:close/>
              </a:path>
            </a:pathLst>
          </a:custGeom>
          <a:solidFill>
            <a:schemeClr val="accent2">
              <a:alpha val="100000"/>
            </a:schemeClr>
          </a:solidFill>
        </p:spPr>
        <p:txBody>
          <a:bodyPr/>
          <a:p/>
        </p:txBody>
      </p:sp>
      <p:sp>
        <p:nvSpPr>
          <p:cNvPr name="TextBox 6" id="6"/>
          <p:cNvSpPr txBox="true"/>
          <p:nvPr/>
        </p:nvSpPr>
        <p:spPr>
          <a:xfrm rot="0">
            <a:off x="739477" y="3088125"/>
            <a:ext cx="1111026" cy="1615440"/>
          </a:xfrm>
          <a:prstGeom prst="rect">
            <a:avLst/>
          </a:prstGeom>
        </p:spPr>
        <p:txBody>
          <a:bodyPr anchor="t" rtlCol="false" lIns="123825" rIns="57150" tIns="123825" bIns="123825" anchorCtr="false" vert="horz" wrap="square">
            <a:spAutoFit/>
          </a:bodyPr>
          <a:lstStyle/>
          <a:p>
            <a:pPr algn="ctr">
              <a:lnSpc>
                <a:spcPct val="150000"/>
              </a:lnSpc>
            </a:pPr>
            <a:r>
              <a:rPr lang="en-US" b="true" sz="5775">
                <a:solidFill>
                  <a:srgbClr val="FFFFFF">
                    <a:alpha val="100000"/>
                  </a:srgbClr>
                </a:solidFill>
                <a:latin typeface="Microsoft Yahei"/>
                <a:ea typeface="Microsoft Yahei"/>
                <a:cs typeface="Microsoft Yahei"/>
              </a:rPr>
              <a:t>2</a:t>
            </a:r>
          </a:p>
        </p:txBody>
      </p:sp>
      <p:sp>
        <p:nvSpPr>
          <p:cNvPr name="Freeform 7" id="7"/>
          <p:cNvSpPr/>
          <p:nvPr/>
        </p:nvSpPr>
        <p:spPr>
          <a:xfrm rot="0">
            <a:off x="539110" y="4984278"/>
            <a:ext cx="1511760" cy="1373901"/>
          </a:xfrm>
          <a:custGeom>
            <a:avLst/>
            <a:gdLst/>
            <a:ahLst/>
            <a:cxnLst/>
            <a:rect r="r" b="b" t="t" l="l"/>
            <a:pathLst>
              <a:path h="1073360" w="1181062">
                <a:moveTo>
                  <a:pt x="0" y="0"/>
                </a:moveTo>
                <a:lnTo>
                  <a:pt x="1046892" y="0"/>
                </a:lnTo>
                <a:quadBezTo>
                  <a:pt x="1181062" y="0"/>
                  <a:pt x="1181062" y="134170"/>
                </a:quadBezTo>
                <a:lnTo>
                  <a:pt x="1181062" y="1073360"/>
                </a:lnTo>
                <a:lnTo>
                  <a:pt x="134170" y="1073360"/>
                </a:lnTo>
                <a:quadBezTo>
                  <a:pt x="0" y="1073360"/>
                  <a:pt x="0" y="939190"/>
                </a:quadBezTo>
                <a:lnTo>
                  <a:pt x="0" y="0"/>
                </a:lnTo>
                <a:close/>
              </a:path>
            </a:pathLst>
          </a:custGeom>
          <a:solidFill>
            <a:schemeClr val="accent2">
              <a:alpha val="100000"/>
            </a:schemeClr>
          </a:solidFill>
        </p:spPr>
        <p:txBody>
          <a:bodyPr/>
          <a:p/>
        </p:txBody>
      </p:sp>
      <p:sp>
        <p:nvSpPr>
          <p:cNvPr name="TextBox 8" id="8"/>
          <p:cNvSpPr txBox="true"/>
          <p:nvPr/>
        </p:nvSpPr>
        <p:spPr>
          <a:xfrm rot="0">
            <a:off x="739477" y="4866556"/>
            <a:ext cx="1111026" cy="1615440"/>
          </a:xfrm>
          <a:prstGeom prst="rect">
            <a:avLst/>
          </a:prstGeom>
        </p:spPr>
        <p:txBody>
          <a:bodyPr anchor="t" rtlCol="false" lIns="123825" rIns="57150" tIns="123825" bIns="123825" anchorCtr="false" vert="horz" wrap="square">
            <a:spAutoFit/>
          </a:bodyPr>
          <a:lstStyle/>
          <a:p>
            <a:pPr algn="ctr">
              <a:lnSpc>
                <a:spcPct val="150000"/>
              </a:lnSpc>
            </a:pPr>
            <a:r>
              <a:rPr lang="en-US" b="true" sz="5775">
                <a:solidFill>
                  <a:srgbClr val="FFFFFF">
                    <a:alpha val="100000"/>
                  </a:srgbClr>
                </a:solidFill>
                <a:latin typeface="Microsoft Yahei"/>
                <a:ea typeface="Microsoft Yahei"/>
                <a:cs typeface="Microsoft Yahei"/>
              </a:rPr>
              <a:t>3</a:t>
            </a:r>
          </a:p>
        </p:txBody>
      </p:sp>
      <p:sp>
        <p:nvSpPr>
          <p:cNvPr name="TextBox 9" id="9"/>
          <p:cNvSpPr txBox="true"/>
          <p:nvPr/>
        </p:nvSpPr>
        <p:spPr>
          <a:xfrm rot="0">
            <a:off x="2248535" y="1715158"/>
            <a:ext cx="4235703" cy="1341120"/>
          </a:xfrm>
          <a:prstGeom prst="rect">
            <a:avLst/>
          </a:prstGeom>
        </p:spPr>
        <p:txBody>
          <a:bodyPr anchor="t" rtlCol="false" lIns="123825" rIns="57150" tIns="123825" bIns="123825" anchorCtr="false" vert="horz" wrap="square">
            <a:spAutoFit/>
          </a:bodyPr>
          <a:lstStyle/>
          <a:p>
            <a:pPr>
              <a:lnSpc>
                <a:spcPct val="150000"/>
              </a:lnSpc>
            </a:pPr>
            <a:r>
              <a:rPr lang="en-US" sz="1500">
                <a:solidFill>
                  <a:schemeClr val="dk1">
                    <a:alpha val="100000"/>
                  </a:schemeClr>
                </a:solidFill>
                <a:latin typeface="Microsoft Yahei"/>
                <a:ea typeface="Microsoft Yahei"/>
                <a:cs typeface="Microsoft Yahei"/>
              </a:rPr>
              <a:t>介绍决策支持系统的定义、作用及其在食品行业中的应用。</a:t>
            </a:r>
          </a:p>
        </p:txBody>
      </p:sp>
      <p:sp>
        <p:nvSpPr>
          <p:cNvPr name="TextBox 10" id="10"/>
          <p:cNvSpPr txBox="true"/>
          <p:nvPr/>
        </p:nvSpPr>
        <p:spPr>
          <a:xfrm rot="0">
            <a:off x="2248535" y="1250513"/>
            <a:ext cx="4219575" cy="628650"/>
          </a:xfrm>
          <a:prstGeom prst="rect">
            <a:avLst/>
          </a:prstGeom>
        </p:spPr>
        <p:txBody>
          <a:bodyPr anchor="t" rtlCol="false" lIns="123825" rIns="57150" tIns="123825" bIns="123825" anchorCtr="false" vert="horz" wrap="square">
            <a:spAutoFit/>
          </a:bodyPr>
          <a:lstStyle/>
          <a:p>
            <a:pPr>
              <a:lnSpc>
                <a:spcPct val="150000"/>
              </a:lnSpc>
            </a:pPr>
            <a:r>
              <a:rPr lang="en-US" b="true" sz="1606">
                <a:solidFill>
                  <a:schemeClr val="accent1">
                    <a:alpha val="100000"/>
                  </a:schemeClr>
                </a:solidFill>
                <a:latin typeface="Microsoft Yahei"/>
                <a:ea typeface="Microsoft Yahei"/>
                <a:cs typeface="Microsoft Yahei"/>
              </a:rPr>
              <a:t>决策支持系统的概念</a:t>
            </a:r>
          </a:p>
        </p:txBody>
      </p:sp>
      <p:sp>
        <p:nvSpPr>
          <p:cNvPr name="TextBox 11" id="11"/>
          <p:cNvSpPr txBox="true"/>
          <p:nvPr/>
        </p:nvSpPr>
        <p:spPr>
          <a:xfrm rot="0">
            <a:off x="2248535" y="3368732"/>
            <a:ext cx="4235703" cy="1341120"/>
          </a:xfrm>
          <a:prstGeom prst="rect">
            <a:avLst/>
          </a:prstGeom>
        </p:spPr>
        <p:txBody>
          <a:bodyPr anchor="t" rtlCol="false" lIns="123825" rIns="57150" tIns="123825" bIns="123825" anchorCtr="false" vert="horz" wrap="square">
            <a:spAutoFit/>
          </a:bodyPr>
          <a:lstStyle/>
          <a:p>
            <a:pPr>
              <a:lnSpc>
                <a:spcPct val="150000"/>
              </a:lnSpc>
            </a:pPr>
            <a:r>
              <a:rPr lang="en-US" sz="1500">
                <a:solidFill>
                  <a:schemeClr val="dk1">
                    <a:alpha val="100000"/>
                  </a:schemeClr>
                </a:solidFill>
                <a:latin typeface="Microsoft Yahei"/>
                <a:ea typeface="Microsoft Yahei"/>
                <a:cs typeface="Microsoft Yahei"/>
              </a:rPr>
              <a:t>阐述基于数据驱动的决策相较于传统决策的优势，如提高决策准确性、降低风险等。</a:t>
            </a:r>
          </a:p>
        </p:txBody>
      </p:sp>
      <p:sp>
        <p:nvSpPr>
          <p:cNvPr name="TextBox 12" id="12"/>
          <p:cNvSpPr txBox="true"/>
          <p:nvPr/>
        </p:nvSpPr>
        <p:spPr>
          <a:xfrm rot="0">
            <a:off x="2248535" y="2928472"/>
            <a:ext cx="4219575" cy="628650"/>
          </a:xfrm>
          <a:prstGeom prst="rect">
            <a:avLst/>
          </a:prstGeom>
        </p:spPr>
        <p:txBody>
          <a:bodyPr anchor="t" rtlCol="false" lIns="123825" rIns="57150" tIns="123825" bIns="123825" anchorCtr="false" vert="horz" wrap="square">
            <a:spAutoFit/>
          </a:bodyPr>
          <a:lstStyle/>
          <a:p>
            <a:pPr>
              <a:lnSpc>
                <a:spcPct val="150000"/>
              </a:lnSpc>
            </a:pPr>
            <a:r>
              <a:rPr lang="en-US" b="true" sz="1606">
                <a:solidFill>
                  <a:schemeClr val="accent1">
                    <a:alpha val="100000"/>
                  </a:schemeClr>
                </a:solidFill>
                <a:latin typeface="Microsoft Yahei"/>
                <a:ea typeface="Microsoft Yahei"/>
                <a:cs typeface="Microsoft Yahei"/>
              </a:rPr>
              <a:t>数据驱动决策的优势</a:t>
            </a:r>
          </a:p>
        </p:txBody>
      </p:sp>
      <p:sp>
        <p:nvSpPr>
          <p:cNvPr name="TextBox 13" id="13"/>
          <p:cNvSpPr txBox="true"/>
          <p:nvPr/>
        </p:nvSpPr>
        <p:spPr>
          <a:xfrm rot="0">
            <a:off x="2248535" y="5134585"/>
            <a:ext cx="4235703" cy="1341120"/>
          </a:xfrm>
          <a:prstGeom prst="rect">
            <a:avLst/>
          </a:prstGeom>
        </p:spPr>
        <p:txBody>
          <a:bodyPr anchor="t" rtlCol="false" lIns="123825" rIns="57150" tIns="123825" bIns="123825" anchorCtr="false" vert="horz" wrap="square">
            <a:spAutoFit/>
          </a:bodyPr>
          <a:lstStyle/>
          <a:p>
            <a:pPr>
              <a:lnSpc>
                <a:spcPct val="150000"/>
              </a:lnSpc>
            </a:pPr>
            <a:r>
              <a:rPr lang="en-US" sz="1500">
                <a:solidFill>
                  <a:schemeClr val="dk1">
                    <a:alpha val="100000"/>
                  </a:schemeClr>
                </a:solidFill>
                <a:latin typeface="Microsoft Yahei"/>
                <a:ea typeface="Microsoft Yahei"/>
                <a:cs typeface="Microsoft Yahei"/>
              </a:rPr>
              <a:t>详细讲解如何构建基于数据驱动的决策支持系统，包括数据收集、处理、分析和可视化等步骤。</a:t>
            </a:r>
          </a:p>
        </p:txBody>
      </p:sp>
      <p:sp>
        <p:nvSpPr>
          <p:cNvPr name="TextBox 14" id="14"/>
          <p:cNvSpPr txBox="true"/>
          <p:nvPr/>
        </p:nvSpPr>
        <p:spPr>
          <a:xfrm rot="0">
            <a:off x="2248535" y="4694325"/>
            <a:ext cx="4219575" cy="628650"/>
          </a:xfrm>
          <a:prstGeom prst="rect">
            <a:avLst/>
          </a:prstGeom>
        </p:spPr>
        <p:txBody>
          <a:bodyPr anchor="t" rtlCol="false" lIns="123825" rIns="57150" tIns="123825" bIns="123825" anchorCtr="false" vert="horz" wrap="square">
            <a:spAutoFit/>
          </a:bodyPr>
          <a:lstStyle/>
          <a:p>
            <a:pPr>
              <a:lnSpc>
                <a:spcPct val="150000"/>
              </a:lnSpc>
            </a:pPr>
            <a:r>
              <a:rPr lang="en-US" b="true" sz="1606">
                <a:solidFill>
                  <a:schemeClr val="accent1">
                    <a:alpha val="100000"/>
                  </a:schemeClr>
                </a:solidFill>
                <a:latin typeface="Microsoft Yahei"/>
                <a:ea typeface="Microsoft Yahei"/>
                <a:cs typeface="Microsoft Yahei"/>
              </a:rPr>
              <a:t>决策支持系统的构建方法</a:t>
            </a:r>
          </a:p>
        </p:txBody>
      </p:sp>
      <p:grpSp>
        <p:nvGrpSpPr>
          <p:cNvPr name="Group 15" id="15"/>
          <p:cNvGrpSpPr/>
          <p:nvPr/>
        </p:nvGrpSpPr>
        <p:grpSpPr>
          <a:xfrm rot="0">
            <a:off x="454963" y="93878"/>
            <a:ext cx="10641129" cy="914400"/>
            <a:chOff x="454963" y="93878"/>
            <a:chExt cx="10641129" cy="914400"/>
          </a:xfrm>
        </p:grpSpPr>
        <p:sp>
          <p:nvSpPr>
            <p:cNvPr name="AutoShape 16" id="16"/>
            <p:cNvSpPr/>
            <p:nvPr/>
          </p:nvSpPr>
          <p:spPr>
            <a:xfrm rot="0">
              <a:off x="454963" y="331168"/>
              <a:ext cx="84147" cy="84147"/>
            </a:xfrm>
            <a:prstGeom prst="ellipse">
              <a:avLst/>
            </a:prstGeom>
            <a:solidFill>
              <a:schemeClr val="accent1">
                <a:alpha val="100000"/>
              </a:schemeClr>
            </a:solidFill>
          </p:spPr>
          <p:txBody>
            <a:bodyPr/>
            <a:p/>
          </p:txBody>
        </p:sp>
        <p:sp>
          <p:nvSpPr>
            <p:cNvPr name="AutoShape 17" id="17"/>
            <p:cNvSpPr/>
            <p:nvPr/>
          </p:nvSpPr>
          <p:spPr>
            <a:xfrm rot="0">
              <a:off x="575049" y="337743"/>
              <a:ext cx="78137" cy="78137"/>
            </a:xfrm>
            <a:prstGeom prst="ellipse">
              <a:avLst/>
            </a:prstGeom>
            <a:solidFill>
              <a:schemeClr val="accent1">
                <a:alpha val="80000"/>
              </a:schemeClr>
            </a:solidFill>
          </p:spPr>
          <p:txBody>
            <a:bodyPr/>
            <a:p/>
          </p:txBody>
        </p:sp>
        <p:sp>
          <p:nvSpPr>
            <p:cNvPr name="AutoShape 18" id="18"/>
            <p:cNvSpPr/>
            <p:nvPr/>
          </p:nvSpPr>
          <p:spPr>
            <a:xfrm rot="0">
              <a:off x="689125" y="339460"/>
              <a:ext cx="74704" cy="74704"/>
            </a:xfrm>
            <a:prstGeom prst="ellipse">
              <a:avLst/>
            </a:prstGeom>
            <a:solidFill>
              <a:schemeClr val="accent1">
                <a:alpha val="60000"/>
              </a:schemeClr>
            </a:solidFill>
          </p:spPr>
          <p:txBody>
            <a:bodyPr/>
            <a:p/>
          </p:txBody>
        </p:sp>
        <p:sp>
          <p:nvSpPr>
            <p:cNvPr name="AutoShape 19" id="19"/>
            <p:cNvSpPr/>
            <p:nvPr/>
          </p:nvSpPr>
          <p:spPr>
            <a:xfrm rot="0">
              <a:off x="799768" y="348430"/>
              <a:ext cx="69238" cy="69238"/>
            </a:xfrm>
            <a:prstGeom prst="ellipse">
              <a:avLst/>
            </a:prstGeom>
            <a:solidFill>
              <a:schemeClr val="accent1">
                <a:alpha val="40000"/>
              </a:schemeClr>
            </a:solidFill>
          </p:spPr>
          <p:txBody>
            <a:bodyPr/>
            <a:p/>
          </p:txBody>
        </p:sp>
        <p:sp>
          <p:nvSpPr>
            <p:cNvPr name="AutoShape 20" id="20"/>
            <p:cNvSpPr/>
            <p:nvPr/>
          </p:nvSpPr>
          <p:spPr>
            <a:xfrm rot="0">
              <a:off x="904945" y="344297"/>
              <a:ext cx="65594" cy="65594"/>
            </a:xfrm>
            <a:prstGeom prst="ellipse">
              <a:avLst/>
            </a:prstGeom>
            <a:solidFill>
              <a:schemeClr val="accent1">
                <a:alpha val="20000"/>
              </a:schemeClr>
            </a:solidFill>
          </p:spPr>
          <p:txBody>
            <a:bodyPr/>
            <a:p/>
          </p:txBody>
        </p:sp>
        <p:sp>
          <p:nvSpPr>
            <p:cNvPr name="AutoShape 21" id="21"/>
            <p:cNvSpPr/>
            <p:nvPr/>
          </p:nvSpPr>
          <p:spPr>
            <a:xfrm rot="0">
              <a:off x="454963" y="448942"/>
              <a:ext cx="84147" cy="84147"/>
            </a:xfrm>
            <a:prstGeom prst="ellipse">
              <a:avLst/>
            </a:prstGeom>
            <a:solidFill>
              <a:schemeClr val="accent1">
                <a:alpha val="100000"/>
              </a:schemeClr>
            </a:solidFill>
          </p:spPr>
          <p:txBody>
            <a:bodyPr/>
            <a:p/>
          </p:txBody>
        </p:sp>
        <p:sp>
          <p:nvSpPr>
            <p:cNvPr name="AutoShape 22" id="22"/>
            <p:cNvSpPr/>
            <p:nvPr/>
          </p:nvSpPr>
          <p:spPr>
            <a:xfrm rot="0">
              <a:off x="575049" y="455517"/>
              <a:ext cx="78137" cy="78137"/>
            </a:xfrm>
            <a:prstGeom prst="ellipse">
              <a:avLst/>
            </a:prstGeom>
            <a:solidFill>
              <a:schemeClr val="accent1">
                <a:alpha val="80000"/>
              </a:schemeClr>
            </a:solidFill>
          </p:spPr>
          <p:txBody>
            <a:bodyPr/>
            <a:p/>
          </p:txBody>
        </p:sp>
        <p:sp>
          <p:nvSpPr>
            <p:cNvPr name="AutoShape 23" id="23"/>
            <p:cNvSpPr/>
            <p:nvPr/>
          </p:nvSpPr>
          <p:spPr>
            <a:xfrm rot="0">
              <a:off x="689125" y="457233"/>
              <a:ext cx="74704" cy="74704"/>
            </a:xfrm>
            <a:prstGeom prst="ellipse">
              <a:avLst/>
            </a:prstGeom>
            <a:solidFill>
              <a:schemeClr val="accent1">
                <a:alpha val="60000"/>
              </a:schemeClr>
            </a:solidFill>
          </p:spPr>
          <p:txBody>
            <a:bodyPr/>
            <a:p/>
          </p:txBody>
        </p:sp>
        <p:sp>
          <p:nvSpPr>
            <p:cNvPr name="AutoShape 24" id="24"/>
            <p:cNvSpPr/>
            <p:nvPr/>
          </p:nvSpPr>
          <p:spPr>
            <a:xfrm rot="0">
              <a:off x="799768" y="466203"/>
              <a:ext cx="69238" cy="69238"/>
            </a:xfrm>
            <a:prstGeom prst="ellipse">
              <a:avLst/>
            </a:prstGeom>
            <a:solidFill>
              <a:schemeClr val="accent1">
                <a:alpha val="40000"/>
              </a:schemeClr>
            </a:solidFill>
          </p:spPr>
          <p:txBody>
            <a:bodyPr/>
            <a:p/>
          </p:txBody>
        </p:sp>
        <p:sp>
          <p:nvSpPr>
            <p:cNvPr name="AutoShape 25" id="25"/>
            <p:cNvSpPr/>
            <p:nvPr/>
          </p:nvSpPr>
          <p:spPr>
            <a:xfrm rot="0">
              <a:off x="904945" y="462070"/>
              <a:ext cx="65594" cy="65594"/>
            </a:xfrm>
            <a:prstGeom prst="ellipse">
              <a:avLst/>
            </a:prstGeom>
            <a:solidFill>
              <a:schemeClr val="accent1">
                <a:alpha val="20000"/>
              </a:schemeClr>
            </a:solidFill>
          </p:spPr>
          <p:txBody>
            <a:bodyPr/>
            <a:p/>
          </p:txBody>
        </p:sp>
        <p:sp>
          <p:nvSpPr>
            <p:cNvPr name="AutoShape 26" id="26"/>
            <p:cNvSpPr/>
            <p:nvPr/>
          </p:nvSpPr>
          <p:spPr>
            <a:xfrm rot="0">
              <a:off x="454963" y="566715"/>
              <a:ext cx="84147" cy="84147"/>
            </a:xfrm>
            <a:prstGeom prst="ellipse">
              <a:avLst/>
            </a:prstGeom>
            <a:solidFill>
              <a:schemeClr val="accent1">
                <a:alpha val="100000"/>
              </a:schemeClr>
            </a:solidFill>
          </p:spPr>
          <p:txBody>
            <a:bodyPr/>
            <a:p/>
          </p:txBody>
        </p:sp>
        <p:sp>
          <p:nvSpPr>
            <p:cNvPr name="AutoShape 27" id="27"/>
            <p:cNvSpPr/>
            <p:nvPr/>
          </p:nvSpPr>
          <p:spPr>
            <a:xfrm rot="0">
              <a:off x="575049" y="573291"/>
              <a:ext cx="78137" cy="78137"/>
            </a:xfrm>
            <a:prstGeom prst="ellipse">
              <a:avLst/>
            </a:prstGeom>
            <a:solidFill>
              <a:schemeClr val="accent1">
                <a:alpha val="80000"/>
              </a:schemeClr>
            </a:solidFill>
          </p:spPr>
          <p:txBody>
            <a:bodyPr/>
            <a:p/>
          </p:txBody>
        </p:sp>
        <p:sp>
          <p:nvSpPr>
            <p:cNvPr name="AutoShape 28" id="28"/>
            <p:cNvSpPr/>
            <p:nvPr/>
          </p:nvSpPr>
          <p:spPr>
            <a:xfrm rot="0">
              <a:off x="689125" y="575007"/>
              <a:ext cx="74704" cy="74704"/>
            </a:xfrm>
            <a:prstGeom prst="ellipse">
              <a:avLst/>
            </a:prstGeom>
            <a:solidFill>
              <a:schemeClr val="accent1">
                <a:alpha val="60000"/>
              </a:schemeClr>
            </a:solidFill>
          </p:spPr>
          <p:txBody>
            <a:bodyPr/>
            <a:p/>
          </p:txBody>
        </p:sp>
        <p:sp>
          <p:nvSpPr>
            <p:cNvPr name="AutoShape 29" id="29"/>
            <p:cNvSpPr/>
            <p:nvPr/>
          </p:nvSpPr>
          <p:spPr>
            <a:xfrm rot="0">
              <a:off x="799768" y="583977"/>
              <a:ext cx="69238" cy="69238"/>
            </a:xfrm>
            <a:prstGeom prst="ellipse">
              <a:avLst/>
            </a:prstGeom>
            <a:solidFill>
              <a:schemeClr val="accent1">
                <a:alpha val="40000"/>
              </a:schemeClr>
            </a:solidFill>
          </p:spPr>
          <p:txBody>
            <a:bodyPr/>
            <a:p/>
          </p:txBody>
        </p:sp>
        <p:sp>
          <p:nvSpPr>
            <p:cNvPr name="AutoShape 30" id="30"/>
            <p:cNvSpPr/>
            <p:nvPr/>
          </p:nvSpPr>
          <p:spPr>
            <a:xfrm rot="0">
              <a:off x="904945" y="579844"/>
              <a:ext cx="65594" cy="65594"/>
            </a:xfrm>
            <a:prstGeom prst="ellipse">
              <a:avLst/>
            </a:prstGeom>
            <a:solidFill>
              <a:schemeClr val="accent1">
                <a:alpha val="20000"/>
              </a:schemeClr>
            </a:solidFill>
          </p:spPr>
          <p:txBody>
            <a:bodyPr/>
            <a:p/>
          </p:txBody>
        </p:sp>
        <p:sp>
          <p:nvSpPr>
            <p:cNvPr name="AutoShape 31" id="31"/>
            <p:cNvSpPr/>
            <p:nvPr/>
          </p:nvSpPr>
          <p:spPr>
            <a:xfrm rot="0">
              <a:off x="454963" y="684489"/>
              <a:ext cx="84147" cy="84147"/>
            </a:xfrm>
            <a:prstGeom prst="ellipse">
              <a:avLst/>
            </a:prstGeom>
            <a:solidFill>
              <a:schemeClr val="accent1">
                <a:alpha val="100000"/>
              </a:schemeClr>
            </a:solidFill>
          </p:spPr>
          <p:txBody>
            <a:bodyPr/>
            <a:p/>
          </p:txBody>
        </p:sp>
        <p:sp>
          <p:nvSpPr>
            <p:cNvPr name="AutoShape 32" id="32"/>
            <p:cNvSpPr/>
            <p:nvPr/>
          </p:nvSpPr>
          <p:spPr>
            <a:xfrm rot="0">
              <a:off x="575049" y="691064"/>
              <a:ext cx="78137" cy="78137"/>
            </a:xfrm>
            <a:prstGeom prst="ellipse">
              <a:avLst/>
            </a:prstGeom>
            <a:solidFill>
              <a:schemeClr val="accent1">
                <a:alpha val="80000"/>
              </a:schemeClr>
            </a:solidFill>
          </p:spPr>
          <p:txBody>
            <a:bodyPr/>
            <a:p/>
          </p:txBody>
        </p:sp>
        <p:sp>
          <p:nvSpPr>
            <p:cNvPr name="AutoShape 33" id="33"/>
            <p:cNvSpPr/>
            <p:nvPr/>
          </p:nvSpPr>
          <p:spPr>
            <a:xfrm rot="0">
              <a:off x="689125" y="692781"/>
              <a:ext cx="74704" cy="74704"/>
            </a:xfrm>
            <a:prstGeom prst="ellipse">
              <a:avLst/>
            </a:prstGeom>
            <a:solidFill>
              <a:schemeClr val="accent1">
                <a:alpha val="60000"/>
              </a:schemeClr>
            </a:solidFill>
          </p:spPr>
          <p:txBody>
            <a:bodyPr/>
            <a:p/>
          </p:txBody>
        </p:sp>
        <p:sp>
          <p:nvSpPr>
            <p:cNvPr name="AutoShape 34" id="34"/>
            <p:cNvSpPr/>
            <p:nvPr/>
          </p:nvSpPr>
          <p:spPr>
            <a:xfrm rot="0">
              <a:off x="799768" y="701751"/>
              <a:ext cx="69238" cy="69238"/>
            </a:xfrm>
            <a:prstGeom prst="ellipse">
              <a:avLst/>
            </a:prstGeom>
            <a:solidFill>
              <a:schemeClr val="accent1">
                <a:alpha val="40000"/>
              </a:schemeClr>
            </a:solidFill>
          </p:spPr>
          <p:txBody>
            <a:bodyPr/>
            <a:p/>
          </p:txBody>
        </p:sp>
        <p:sp>
          <p:nvSpPr>
            <p:cNvPr name="AutoShape 35" id="35"/>
            <p:cNvSpPr/>
            <p:nvPr/>
          </p:nvSpPr>
          <p:spPr>
            <a:xfrm rot="0">
              <a:off x="904945" y="697618"/>
              <a:ext cx="65594" cy="65594"/>
            </a:xfrm>
            <a:prstGeom prst="ellipse">
              <a:avLst/>
            </a:prstGeom>
            <a:solidFill>
              <a:schemeClr val="accent1">
                <a:alpha val="20000"/>
              </a:schemeClr>
            </a:solidFill>
          </p:spPr>
          <p:txBody>
            <a:bodyPr/>
            <a:p/>
          </p:txBody>
        </p:sp>
        <p:sp>
          <p:nvSpPr>
            <p:cNvPr name="TextBox 36" id="36"/>
            <p:cNvSpPr txBox="true"/>
            <p:nvPr/>
          </p:nvSpPr>
          <p:spPr>
            <a:xfrm rot="0">
              <a:off x="1094842" y="93878"/>
              <a:ext cx="10001250" cy="914400"/>
            </a:xfrm>
            <a:prstGeom prst="rect">
              <a:avLst/>
            </a:prstGeom>
          </p:spPr>
          <p:txBody>
            <a:bodyPr anchor="t" rtlCol="false" lIns="123825" rIns="57150" tIns="123825" bIns="123825" anchorCtr="false" vert="horz" wrap="square">
              <a:spAutoFit/>
            </a:bodyPr>
            <a:lstStyle/>
            <a:p>
              <a:pPr>
                <a:lnSpc>
                  <a:spcPct val="140000"/>
                </a:lnSpc>
              </a:pPr>
              <a:r>
                <a:rPr lang="en-US" b="true" sz="3000">
                  <a:solidFill>
                    <a:schemeClr val="accent1">
                      <a:alpha val="100000"/>
                    </a:schemeClr>
                  </a:solidFill>
                  <a:latin typeface="Microsoft Yahei"/>
                  <a:ea typeface="Microsoft Yahei"/>
                  <a:cs typeface="Microsoft Yahei"/>
                </a:rPr>
                <a:t>基于数据驱动的决策支持系统构建</a:t>
              </a:r>
            </a:p>
          </p:txBody>
        </p:sp>
      </p:gr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AutoShape 2" id="2"/>
          <p:cNvSpPr/>
          <p:nvPr/>
        </p:nvSpPr>
        <p:spPr>
          <a:xfrm rot="0">
            <a:off x="-3574882" y="1165346"/>
            <a:ext cx="5016408" cy="5733525"/>
          </a:xfrm>
          <a:prstGeom prst="parallelogram">
            <a:avLst/>
          </a:prstGeom>
          <a:solidFill>
            <a:schemeClr val="accent2">
              <a:alpha val="100000"/>
            </a:schemeClr>
          </a:solidFill>
        </p:spPr>
        <p:txBody>
          <a:bodyPr/>
          <a:p/>
        </p:txBody>
      </p:sp>
      <p:pic>
        <p:nvPicPr>
          <p:cNvPr name="Picture 3" id="3"/>
          <p:cNvPicPr>
            <a:picLocks noChangeAspect="true"/>
          </p:cNvPicPr>
          <p:nvPr/>
        </p:nvPicPr>
        <p:blipFill>
          <a:blip r:embed="rId3">
            <a:alphaModFix amt="70000"/>
          </a:blip>
          <a:srcRect l="27203" r="27203"/>
          <a:stretch>
            <a:fillRect/>
          </a:stretch>
        </p:blipFill>
        <p:spPr>
          <a:xfrm rot="0">
            <a:off x="161995" y="1165346"/>
            <a:ext cx="4300144" cy="5733525"/>
          </a:xfrm>
          <a:prstGeom prst="parallelogram">
            <a:avLst/>
          </a:prstGeom>
        </p:spPr>
      </p:pic>
      <p:sp>
        <p:nvSpPr>
          <p:cNvPr name="TextBox 4" id="4"/>
          <p:cNvSpPr txBox="true"/>
          <p:nvPr/>
        </p:nvSpPr>
        <p:spPr>
          <a:xfrm rot="0">
            <a:off x="5272221" y="1165346"/>
            <a:ext cx="6288526" cy="755904"/>
          </a:xfrm>
          <a:prstGeom prst="rect">
            <a:avLst/>
          </a:prstGeom>
        </p:spPr>
        <p:txBody>
          <a:bodyPr anchor="t" rtlCol="false" lIns="123825" rIns="57150" tIns="123825" bIns="123825" anchorCtr="false" vert="horz" wrap="square">
            <a:spAutoFit/>
          </a:bodyPr>
          <a:lstStyle/>
          <a:p>
            <a:pPr>
              <a:lnSpc>
                <a:spcPct val="140000"/>
              </a:lnSpc>
            </a:pPr>
            <a:r>
              <a:rPr lang="en-US" b="true" sz="2325">
                <a:solidFill>
                  <a:schemeClr val="accent1">
                    <a:alpha val="100000"/>
                  </a:schemeClr>
                </a:solidFill>
                <a:latin typeface="Microsoft Yahei"/>
                <a:ea typeface="Microsoft Yahei"/>
                <a:cs typeface="Microsoft Yahei"/>
              </a:rPr>
              <a:t>精益管理的概念</a:t>
            </a:r>
          </a:p>
        </p:txBody>
      </p:sp>
      <p:sp>
        <p:nvSpPr>
          <p:cNvPr name="AutoShape 5" id="5"/>
          <p:cNvSpPr/>
          <p:nvPr/>
        </p:nvSpPr>
        <p:spPr>
          <a:xfrm rot="0">
            <a:off x="3908867" y="1360418"/>
            <a:ext cx="701468" cy="550104"/>
          </a:xfrm>
          <a:prstGeom prst="rect">
            <a:avLst/>
          </a:prstGeom>
          <a:solidFill>
            <a:schemeClr val="accent2">
              <a:alpha val="100000"/>
            </a:schemeClr>
          </a:solidFill>
        </p:spPr>
        <p:txBody>
          <a:bodyPr/>
          <a:p/>
        </p:txBody>
      </p:sp>
      <p:sp>
        <p:nvSpPr>
          <p:cNvPr name="AutoShape 6" id="6"/>
          <p:cNvSpPr/>
          <p:nvPr/>
        </p:nvSpPr>
        <p:spPr>
          <a:xfrm rot="0">
            <a:off x="4351619" y="1360418"/>
            <a:ext cx="550104" cy="550104"/>
          </a:xfrm>
          <a:prstGeom prst="ellipse">
            <a:avLst/>
          </a:prstGeom>
          <a:solidFill>
            <a:schemeClr val="accent2">
              <a:alpha val="100000"/>
            </a:schemeClr>
          </a:solidFill>
        </p:spPr>
        <p:txBody>
          <a:bodyPr/>
          <a:p/>
        </p:txBody>
      </p:sp>
      <p:sp>
        <p:nvSpPr>
          <p:cNvPr name="AutoShape 7" id="7"/>
          <p:cNvSpPr/>
          <p:nvPr/>
        </p:nvSpPr>
        <p:spPr>
          <a:xfrm rot="0">
            <a:off x="3633815" y="1360418"/>
            <a:ext cx="550104" cy="550104"/>
          </a:xfrm>
          <a:prstGeom prst="ellipse">
            <a:avLst/>
          </a:prstGeom>
          <a:solidFill>
            <a:schemeClr val="accent2">
              <a:alpha val="100000"/>
            </a:schemeClr>
          </a:solidFill>
        </p:spPr>
        <p:txBody>
          <a:bodyPr/>
          <a:p/>
        </p:txBody>
      </p:sp>
      <p:sp>
        <p:nvSpPr>
          <p:cNvPr name="TextBox 8" id="8"/>
          <p:cNvSpPr txBox="true"/>
          <p:nvPr/>
        </p:nvSpPr>
        <p:spPr>
          <a:xfrm rot="0">
            <a:off x="3810637" y="1233134"/>
            <a:ext cx="799698" cy="792480"/>
          </a:xfrm>
          <a:prstGeom prst="rect">
            <a:avLst/>
          </a:prstGeom>
        </p:spPr>
        <p:txBody>
          <a:bodyPr anchor="t" rtlCol="false" lIns="123825" rIns="57150" tIns="123825" bIns="123825" anchorCtr="false" vert="horz" wrap="square">
            <a:spAutoFit/>
          </a:bodyPr>
          <a:lstStyle/>
          <a:p>
            <a:pPr algn="ctr">
              <a:lnSpc>
                <a:spcPct val="150000"/>
              </a:lnSpc>
            </a:pPr>
            <a:r>
              <a:rPr lang="en-US" b="true" sz="2325">
                <a:solidFill>
                  <a:srgbClr val="FFFFFF">
                    <a:alpha val="100000"/>
                  </a:srgbClr>
                </a:solidFill>
                <a:latin typeface="Microsoft Yahei"/>
                <a:ea typeface="Microsoft Yahei"/>
                <a:cs typeface="Microsoft Yahei"/>
              </a:rPr>
              <a:t>01</a:t>
            </a:r>
          </a:p>
        </p:txBody>
      </p:sp>
      <p:sp>
        <p:nvSpPr>
          <p:cNvPr name="TextBox 9" id="9"/>
          <p:cNvSpPr txBox="true"/>
          <p:nvPr/>
        </p:nvSpPr>
        <p:spPr>
          <a:xfrm rot="0">
            <a:off x="5272221" y="1692114"/>
            <a:ext cx="6124237" cy="1341120"/>
          </a:xfrm>
          <a:prstGeom prst="rect">
            <a:avLst/>
          </a:prstGeom>
        </p:spPr>
        <p:txBody>
          <a:bodyPr anchor="t" rtlCol="false" lIns="123825" rIns="57150" tIns="123825" bIns="123825" anchorCtr="false" vert="horz" wrap="square">
            <a:spAutoFit/>
          </a:bodyPr>
          <a:lstStyle/>
          <a:p>
            <a:pPr>
              <a:lnSpc>
                <a:spcPct val="150000"/>
              </a:lnSpc>
            </a:pPr>
            <a:r>
              <a:rPr lang="en-US" sz="1500">
                <a:solidFill>
                  <a:schemeClr val="dk1">
                    <a:alpha val="100000"/>
                  </a:schemeClr>
                </a:solidFill>
                <a:latin typeface="Microsoft Yahei"/>
                <a:ea typeface="Microsoft Yahei"/>
                <a:cs typeface="Microsoft Yahei"/>
              </a:rPr>
              <a:t>介绍精益管理的定义、原则和方法，及其在食品行业中的适用性。</a:t>
            </a:r>
          </a:p>
        </p:txBody>
      </p:sp>
      <p:sp>
        <p:nvSpPr>
          <p:cNvPr name="TextBox 10" id="10"/>
          <p:cNvSpPr txBox="true"/>
          <p:nvPr/>
        </p:nvSpPr>
        <p:spPr>
          <a:xfrm rot="0">
            <a:off x="4832636" y="2904135"/>
            <a:ext cx="6288526" cy="755904"/>
          </a:xfrm>
          <a:prstGeom prst="rect">
            <a:avLst/>
          </a:prstGeom>
        </p:spPr>
        <p:txBody>
          <a:bodyPr anchor="t" rtlCol="false" lIns="123825" rIns="57150" tIns="123825" bIns="123825" anchorCtr="false" vert="horz" wrap="square">
            <a:spAutoFit/>
          </a:bodyPr>
          <a:lstStyle/>
          <a:p>
            <a:pPr>
              <a:lnSpc>
                <a:spcPct val="140000"/>
              </a:lnSpc>
            </a:pPr>
            <a:r>
              <a:rPr lang="en-US" b="true" sz="2325">
                <a:solidFill>
                  <a:schemeClr val="accent1">
                    <a:alpha val="100000"/>
                  </a:schemeClr>
                </a:solidFill>
                <a:latin typeface="Microsoft Yahei"/>
                <a:ea typeface="Microsoft Yahei"/>
                <a:cs typeface="Microsoft Yahei"/>
              </a:rPr>
              <a:t>精益管理在食品企业的应用实践</a:t>
            </a:r>
          </a:p>
        </p:txBody>
      </p:sp>
      <p:sp>
        <p:nvSpPr>
          <p:cNvPr name="AutoShape 11" id="11"/>
          <p:cNvSpPr/>
          <p:nvPr/>
        </p:nvSpPr>
        <p:spPr>
          <a:xfrm rot="0">
            <a:off x="3469283" y="3099207"/>
            <a:ext cx="701468" cy="550104"/>
          </a:xfrm>
          <a:prstGeom prst="rect">
            <a:avLst/>
          </a:prstGeom>
          <a:solidFill>
            <a:schemeClr val="accent2">
              <a:alpha val="100000"/>
            </a:schemeClr>
          </a:solidFill>
        </p:spPr>
        <p:txBody>
          <a:bodyPr/>
          <a:p/>
        </p:txBody>
      </p:sp>
      <p:sp>
        <p:nvSpPr>
          <p:cNvPr name="AutoShape 12" id="12"/>
          <p:cNvSpPr/>
          <p:nvPr/>
        </p:nvSpPr>
        <p:spPr>
          <a:xfrm rot="0">
            <a:off x="3912035" y="3099207"/>
            <a:ext cx="550104" cy="550104"/>
          </a:xfrm>
          <a:prstGeom prst="ellipse">
            <a:avLst/>
          </a:prstGeom>
          <a:solidFill>
            <a:schemeClr val="accent2">
              <a:alpha val="100000"/>
            </a:schemeClr>
          </a:solidFill>
        </p:spPr>
        <p:txBody>
          <a:bodyPr/>
          <a:p/>
        </p:txBody>
      </p:sp>
      <p:sp>
        <p:nvSpPr>
          <p:cNvPr name="AutoShape 13" id="13"/>
          <p:cNvSpPr/>
          <p:nvPr/>
        </p:nvSpPr>
        <p:spPr>
          <a:xfrm rot="0">
            <a:off x="3194231" y="3099207"/>
            <a:ext cx="550104" cy="550104"/>
          </a:xfrm>
          <a:prstGeom prst="ellipse">
            <a:avLst/>
          </a:prstGeom>
          <a:solidFill>
            <a:schemeClr val="accent2">
              <a:alpha val="100000"/>
            </a:schemeClr>
          </a:solidFill>
        </p:spPr>
        <p:txBody>
          <a:bodyPr/>
          <a:p/>
        </p:txBody>
      </p:sp>
      <p:sp>
        <p:nvSpPr>
          <p:cNvPr name="TextBox 14" id="14"/>
          <p:cNvSpPr txBox="true"/>
          <p:nvPr/>
        </p:nvSpPr>
        <p:spPr>
          <a:xfrm rot="0">
            <a:off x="3249042" y="2971923"/>
            <a:ext cx="1102577" cy="792480"/>
          </a:xfrm>
          <a:prstGeom prst="rect">
            <a:avLst/>
          </a:prstGeom>
        </p:spPr>
        <p:txBody>
          <a:bodyPr anchor="t" rtlCol="false" lIns="123825" rIns="57150" tIns="123825" bIns="123825" anchorCtr="false" vert="horz" wrap="square">
            <a:spAutoFit/>
          </a:bodyPr>
          <a:lstStyle/>
          <a:p>
            <a:pPr algn="ctr">
              <a:lnSpc>
                <a:spcPct val="150000"/>
              </a:lnSpc>
            </a:pPr>
            <a:r>
              <a:rPr lang="en-US" b="true" sz="2325">
                <a:solidFill>
                  <a:srgbClr val="FFFFFF">
                    <a:alpha val="100000"/>
                  </a:srgbClr>
                </a:solidFill>
                <a:latin typeface="Microsoft Yahei"/>
                <a:ea typeface="Microsoft Yahei"/>
                <a:cs typeface="Microsoft Yahei"/>
              </a:rPr>
              <a:t>02</a:t>
            </a:r>
          </a:p>
        </p:txBody>
      </p:sp>
      <p:sp>
        <p:nvSpPr>
          <p:cNvPr name="TextBox 15" id="15"/>
          <p:cNvSpPr txBox="true"/>
          <p:nvPr/>
        </p:nvSpPr>
        <p:spPr>
          <a:xfrm rot="0">
            <a:off x="4832636" y="3430903"/>
            <a:ext cx="6124237" cy="1341120"/>
          </a:xfrm>
          <a:prstGeom prst="rect">
            <a:avLst/>
          </a:prstGeom>
        </p:spPr>
        <p:txBody>
          <a:bodyPr anchor="t" rtlCol="false" lIns="123825" rIns="57150" tIns="123825" bIns="123825" anchorCtr="false" vert="horz" wrap="square">
            <a:spAutoFit/>
          </a:bodyPr>
          <a:lstStyle/>
          <a:p>
            <a:pPr>
              <a:lnSpc>
                <a:spcPct val="150000"/>
              </a:lnSpc>
            </a:pPr>
            <a:r>
              <a:rPr lang="en-US" sz="1500">
                <a:solidFill>
                  <a:schemeClr val="dk1">
                    <a:alpha val="100000"/>
                  </a:schemeClr>
                </a:solidFill>
                <a:latin typeface="Microsoft Yahei"/>
                <a:ea typeface="Microsoft Yahei"/>
                <a:cs typeface="Microsoft Yahei"/>
              </a:rPr>
              <a:t>分享一些成功实施精益管理的食品企业案例，包括其背景、实施过程、成果与经验教训等。</a:t>
            </a:r>
          </a:p>
        </p:txBody>
      </p:sp>
      <p:sp>
        <p:nvSpPr>
          <p:cNvPr name="TextBox 16" id="16"/>
          <p:cNvSpPr txBox="true"/>
          <p:nvPr/>
        </p:nvSpPr>
        <p:spPr>
          <a:xfrm rot="0">
            <a:off x="4431562" y="4642924"/>
            <a:ext cx="6288526" cy="755904"/>
          </a:xfrm>
          <a:prstGeom prst="rect">
            <a:avLst/>
          </a:prstGeom>
        </p:spPr>
        <p:txBody>
          <a:bodyPr anchor="t" rtlCol="false" lIns="123825" rIns="57150" tIns="123825" bIns="123825" anchorCtr="false" vert="horz" wrap="square">
            <a:spAutoFit/>
          </a:bodyPr>
          <a:lstStyle/>
          <a:p>
            <a:pPr>
              <a:lnSpc>
                <a:spcPct val="140000"/>
              </a:lnSpc>
            </a:pPr>
            <a:r>
              <a:rPr lang="en-US" b="true" sz="2325">
                <a:solidFill>
                  <a:schemeClr val="accent1">
                    <a:alpha val="100000"/>
                  </a:schemeClr>
                </a:solidFill>
                <a:latin typeface="Microsoft Yahei"/>
                <a:ea typeface="Microsoft Yahei"/>
                <a:cs typeface="Microsoft Yahei"/>
              </a:rPr>
              <a:t>精益管理与数字化转型的结合</a:t>
            </a:r>
          </a:p>
        </p:txBody>
      </p:sp>
      <p:sp>
        <p:nvSpPr>
          <p:cNvPr name="AutoShape 17" id="17"/>
          <p:cNvSpPr/>
          <p:nvPr/>
        </p:nvSpPr>
        <p:spPr>
          <a:xfrm rot="0">
            <a:off x="3068208" y="4837996"/>
            <a:ext cx="701468" cy="550104"/>
          </a:xfrm>
          <a:prstGeom prst="rect">
            <a:avLst/>
          </a:prstGeom>
          <a:solidFill>
            <a:schemeClr val="accent2">
              <a:alpha val="100000"/>
            </a:schemeClr>
          </a:solidFill>
        </p:spPr>
        <p:txBody>
          <a:bodyPr/>
          <a:p/>
        </p:txBody>
      </p:sp>
      <p:sp>
        <p:nvSpPr>
          <p:cNvPr name="AutoShape 18" id="18"/>
          <p:cNvSpPr/>
          <p:nvPr/>
        </p:nvSpPr>
        <p:spPr>
          <a:xfrm rot="0">
            <a:off x="3510960" y="4837996"/>
            <a:ext cx="550104" cy="550104"/>
          </a:xfrm>
          <a:prstGeom prst="ellipse">
            <a:avLst/>
          </a:prstGeom>
          <a:solidFill>
            <a:schemeClr val="accent2">
              <a:alpha val="100000"/>
            </a:schemeClr>
          </a:solidFill>
        </p:spPr>
        <p:txBody>
          <a:bodyPr/>
          <a:p/>
        </p:txBody>
      </p:sp>
      <p:sp>
        <p:nvSpPr>
          <p:cNvPr name="AutoShape 19" id="19"/>
          <p:cNvSpPr/>
          <p:nvPr/>
        </p:nvSpPr>
        <p:spPr>
          <a:xfrm rot="0">
            <a:off x="2793156" y="4837996"/>
            <a:ext cx="550104" cy="550104"/>
          </a:xfrm>
          <a:prstGeom prst="ellipse">
            <a:avLst/>
          </a:prstGeom>
          <a:solidFill>
            <a:schemeClr val="accent2">
              <a:alpha val="100000"/>
            </a:schemeClr>
          </a:solidFill>
        </p:spPr>
        <p:txBody>
          <a:bodyPr/>
          <a:p/>
        </p:txBody>
      </p:sp>
      <p:sp>
        <p:nvSpPr>
          <p:cNvPr name="TextBox 20" id="20"/>
          <p:cNvSpPr txBox="true"/>
          <p:nvPr/>
        </p:nvSpPr>
        <p:spPr>
          <a:xfrm rot="0">
            <a:off x="2878500" y="4710712"/>
            <a:ext cx="1115711" cy="792480"/>
          </a:xfrm>
          <a:prstGeom prst="rect">
            <a:avLst/>
          </a:prstGeom>
        </p:spPr>
        <p:txBody>
          <a:bodyPr anchor="t" rtlCol="false" lIns="123825" rIns="57150" tIns="123825" bIns="123825" anchorCtr="false" vert="horz" wrap="square">
            <a:spAutoFit/>
          </a:bodyPr>
          <a:lstStyle/>
          <a:p>
            <a:pPr algn="ctr">
              <a:lnSpc>
                <a:spcPct val="150000"/>
              </a:lnSpc>
            </a:pPr>
            <a:r>
              <a:rPr lang="en-US" b="true" sz="2325">
                <a:solidFill>
                  <a:srgbClr val="FFFFFF">
                    <a:alpha val="100000"/>
                  </a:srgbClr>
                </a:solidFill>
                <a:latin typeface="Microsoft Yahei"/>
                <a:ea typeface="Microsoft Yahei"/>
                <a:cs typeface="Microsoft Yahei"/>
              </a:rPr>
              <a:t>03</a:t>
            </a:r>
          </a:p>
        </p:txBody>
      </p:sp>
      <p:sp>
        <p:nvSpPr>
          <p:cNvPr name="TextBox 21" id="21"/>
          <p:cNvSpPr txBox="true"/>
          <p:nvPr/>
        </p:nvSpPr>
        <p:spPr>
          <a:xfrm rot="0">
            <a:off x="4431562" y="5169692"/>
            <a:ext cx="6124237" cy="1341120"/>
          </a:xfrm>
          <a:prstGeom prst="rect">
            <a:avLst/>
          </a:prstGeom>
        </p:spPr>
        <p:txBody>
          <a:bodyPr anchor="t" rtlCol="false" lIns="123825" rIns="57150" tIns="123825" bIns="123825" anchorCtr="false" vert="horz" wrap="square">
            <a:spAutoFit/>
          </a:bodyPr>
          <a:lstStyle/>
          <a:p>
            <a:pPr>
              <a:lnSpc>
                <a:spcPct val="150000"/>
              </a:lnSpc>
            </a:pPr>
            <a:r>
              <a:rPr lang="en-US" sz="1500">
                <a:solidFill>
                  <a:schemeClr val="dk1">
                    <a:alpha val="100000"/>
                  </a:schemeClr>
                </a:solidFill>
                <a:latin typeface="Microsoft Yahei"/>
                <a:ea typeface="Microsoft Yahei"/>
                <a:cs typeface="Microsoft Yahei"/>
              </a:rPr>
              <a:t>探讨如何将精益管理与数字化转型相结合，进一步提高食品企业的生产效率和竞争力。</a:t>
            </a:r>
          </a:p>
        </p:txBody>
      </p:sp>
      <p:grpSp>
        <p:nvGrpSpPr>
          <p:cNvPr name="Group 22" id="22"/>
          <p:cNvGrpSpPr/>
          <p:nvPr/>
        </p:nvGrpSpPr>
        <p:grpSpPr>
          <a:xfrm rot="0">
            <a:off x="454963" y="93878"/>
            <a:ext cx="10641129" cy="914400"/>
            <a:chOff x="454963" y="93878"/>
            <a:chExt cx="10641129" cy="914400"/>
          </a:xfrm>
        </p:grpSpPr>
        <p:sp>
          <p:nvSpPr>
            <p:cNvPr name="AutoShape 23" id="23"/>
            <p:cNvSpPr/>
            <p:nvPr/>
          </p:nvSpPr>
          <p:spPr>
            <a:xfrm rot="0">
              <a:off x="454963" y="331168"/>
              <a:ext cx="84147" cy="84147"/>
            </a:xfrm>
            <a:prstGeom prst="ellipse">
              <a:avLst/>
            </a:prstGeom>
            <a:solidFill>
              <a:schemeClr val="accent1">
                <a:alpha val="100000"/>
              </a:schemeClr>
            </a:solidFill>
          </p:spPr>
          <p:txBody>
            <a:bodyPr/>
            <a:p/>
          </p:txBody>
        </p:sp>
        <p:sp>
          <p:nvSpPr>
            <p:cNvPr name="AutoShape 24" id="24"/>
            <p:cNvSpPr/>
            <p:nvPr/>
          </p:nvSpPr>
          <p:spPr>
            <a:xfrm rot="0">
              <a:off x="575049" y="337743"/>
              <a:ext cx="78137" cy="78137"/>
            </a:xfrm>
            <a:prstGeom prst="ellipse">
              <a:avLst/>
            </a:prstGeom>
            <a:solidFill>
              <a:schemeClr val="accent1">
                <a:alpha val="80000"/>
              </a:schemeClr>
            </a:solidFill>
          </p:spPr>
          <p:txBody>
            <a:bodyPr/>
            <a:p/>
          </p:txBody>
        </p:sp>
        <p:sp>
          <p:nvSpPr>
            <p:cNvPr name="AutoShape 25" id="25"/>
            <p:cNvSpPr/>
            <p:nvPr/>
          </p:nvSpPr>
          <p:spPr>
            <a:xfrm rot="0">
              <a:off x="689125" y="339460"/>
              <a:ext cx="74704" cy="74704"/>
            </a:xfrm>
            <a:prstGeom prst="ellipse">
              <a:avLst/>
            </a:prstGeom>
            <a:solidFill>
              <a:schemeClr val="accent1">
                <a:alpha val="60000"/>
              </a:schemeClr>
            </a:solidFill>
          </p:spPr>
          <p:txBody>
            <a:bodyPr/>
            <a:p/>
          </p:txBody>
        </p:sp>
        <p:sp>
          <p:nvSpPr>
            <p:cNvPr name="AutoShape 26" id="26"/>
            <p:cNvSpPr/>
            <p:nvPr/>
          </p:nvSpPr>
          <p:spPr>
            <a:xfrm rot="0">
              <a:off x="799768" y="348430"/>
              <a:ext cx="69238" cy="69238"/>
            </a:xfrm>
            <a:prstGeom prst="ellipse">
              <a:avLst/>
            </a:prstGeom>
            <a:solidFill>
              <a:schemeClr val="accent1">
                <a:alpha val="40000"/>
              </a:schemeClr>
            </a:solidFill>
          </p:spPr>
          <p:txBody>
            <a:bodyPr/>
            <a:p/>
          </p:txBody>
        </p:sp>
        <p:sp>
          <p:nvSpPr>
            <p:cNvPr name="AutoShape 27" id="27"/>
            <p:cNvSpPr/>
            <p:nvPr/>
          </p:nvSpPr>
          <p:spPr>
            <a:xfrm rot="0">
              <a:off x="904945" y="344297"/>
              <a:ext cx="65594" cy="65594"/>
            </a:xfrm>
            <a:prstGeom prst="ellipse">
              <a:avLst/>
            </a:prstGeom>
            <a:solidFill>
              <a:schemeClr val="accent1">
                <a:alpha val="20000"/>
              </a:schemeClr>
            </a:solidFill>
          </p:spPr>
          <p:txBody>
            <a:bodyPr/>
            <a:p/>
          </p:txBody>
        </p:sp>
        <p:sp>
          <p:nvSpPr>
            <p:cNvPr name="AutoShape 28" id="28"/>
            <p:cNvSpPr/>
            <p:nvPr/>
          </p:nvSpPr>
          <p:spPr>
            <a:xfrm rot="0">
              <a:off x="454963" y="448942"/>
              <a:ext cx="84147" cy="84147"/>
            </a:xfrm>
            <a:prstGeom prst="ellipse">
              <a:avLst/>
            </a:prstGeom>
            <a:solidFill>
              <a:schemeClr val="accent1">
                <a:alpha val="100000"/>
              </a:schemeClr>
            </a:solidFill>
          </p:spPr>
          <p:txBody>
            <a:bodyPr/>
            <a:p/>
          </p:txBody>
        </p:sp>
        <p:sp>
          <p:nvSpPr>
            <p:cNvPr name="AutoShape 29" id="29"/>
            <p:cNvSpPr/>
            <p:nvPr/>
          </p:nvSpPr>
          <p:spPr>
            <a:xfrm rot="0">
              <a:off x="575049" y="455517"/>
              <a:ext cx="78137" cy="78137"/>
            </a:xfrm>
            <a:prstGeom prst="ellipse">
              <a:avLst/>
            </a:prstGeom>
            <a:solidFill>
              <a:schemeClr val="accent1">
                <a:alpha val="80000"/>
              </a:schemeClr>
            </a:solidFill>
          </p:spPr>
          <p:txBody>
            <a:bodyPr/>
            <a:p/>
          </p:txBody>
        </p:sp>
        <p:sp>
          <p:nvSpPr>
            <p:cNvPr name="AutoShape 30" id="30"/>
            <p:cNvSpPr/>
            <p:nvPr/>
          </p:nvSpPr>
          <p:spPr>
            <a:xfrm rot="0">
              <a:off x="689125" y="457233"/>
              <a:ext cx="74704" cy="74704"/>
            </a:xfrm>
            <a:prstGeom prst="ellipse">
              <a:avLst/>
            </a:prstGeom>
            <a:solidFill>
              <a:schemeClr val="accent1">
                <a:alpha val="60000"/>
              </a:schemeClr>
            </a:solidFill>
          </p:spPr>
          <p:txBody>
            <a:bodyPr/>
            <a:p/>
          </p:txBody>
        </p:sp>
        <p:sp>
          <p:nvSpPr>
            <p:cNvPr name="AutoShape 31" id="31"/>
            <p:cNvSpPr/>
            <p:nvPr/>
          </p:nvSpPr>
          <p:spPr>
            <a:xfrm rot="0">
              <a:off x="799768" y="466203"/>
              <a:ext cx="69238" cy="69238"/>
            </a:xfrm>
            <a:prstGeom prst="ellipse">
              <a:avLst/>
            </a:prstGeom>
            <a:solidFill>
              <a:schemeClr val="accent1">
                <a:alpha val="40000"/>
              </a:schemeClr>
            </a:solidFill>
          </p:spPr>
          <p:txBody>
            <a:bodyPr/>
            <a:p/>
          </p:txBody>
        </p:sp>
        <p:sp>
          <p:nvSpPr>
            <p:cNvPr name="AutoShape 32" id="32"/>
            <p:cNvSpPr/>
            <p:nvPr/>
          </p:nvSpPr>
          <p:spPr>
            <a:xfrm rot="0">
              <a:off x="904945" y="462070"/>
              <a:ext cx="65594" cy="65594"/>
            </a:xfrm>
            <a:prstGeom prst="ellipse">
              <a:avLst/>
            </a:prstGeom>
            <a:solidFill>
              <a:schemeClr val="accent1">
                <a:alpha val="20000"/>
              </a:schemeClr>
            </a:solidFill>
          </p:spPr>
          <p:txBody>
            <a:bodyPr/>
            <a:p/>
          </p:txBody>
        </p:sp>
        <p:sp>
          <p:nvSpPr>
            <p:cNvPr name="AutoShape 33" id="33"/>
            <p:cNvSpPr/>
            <p:nvPr/>
          </p:nvSpPr>
          <p:spPr>
            <a:xfrm rot="0">
              <a:off x="454963" y="566715"/>
              <a:ext cx="84147" cy="84147"/>
            </a:xfrm>
            <a:prstGeom prst="ellipse">
              <a:avLst/>
            </a:prstGeom>
            <a:solidFill>
              <a:schemeClr val="accent1">
                <a:alpha val="100000"/>
              </a:schemeClr>
            </a:solidFill>
          </p:spPr>
          <p:txBody>
            <a:bodyPr/>
            <a:p/>
          </p:txBody>
        </p:sp>
        <p:sp>
          <p:nvSpPr>
            <p:cNvPr name="AutoShape 34" id="34"/>
            <p:cNvSpPr/>
            <p:nvPr/>
          </p:nvSpPr>
          <p:spPr>
            <a:xfrm rot="0">
              <a:off x="575049" y="573291"/>
              <a:ext cx="78137" cy="78137"/>
            </a:xfrm>
            <a:prstGeom prst="ellipse">
              <a:avLst/>
            </a:prstGeom>
            <a:solidFill>
              <a:schemeClr val="accent1">
                <a:alpha val="80000"/>
              </a:schemeClr>
            </a:solidFill>
          </p:spPr>
          <p:txBody>
            <a:bodyPr/>
            <a:p/>
          </p:txBody>
        </p:sp>
        <p:sp>
          <p:nvSpPr>
            <p:cNvPr name="AutoShape 35" id="35"/>
            <p:cNvSpPr/>
            <p:nvPr/>
          </p:nvSpPr>
          <p:spPr>
            <a:xfrm rot="0">
              <a:off x="689125" y="575007"/>
              <a:ext cx="74704" cy="74704"/>
            </a:xfrm>
            <a:prstGeom prst="ellipse">
              <a:avLst/>
            </a:prstGeom>
            <a:solidFill>
              <a:schemeClr val="accent1">
                <a:alpha val="60000"/>
              </a:schemeClr>
            </a:solidFill>
          </p:spPr>
          <p:txBody>
            <a:bodyPr/>
            <a:p/>
          </p:txBody>
        </p:sp>
        <p:sp>
          <p:nvSpPr>
            <p:cNvPr name="AutoShape 36" id="36"/>
            <p:cNvSpPr/>
            <p:nvPr/>
          </p:nvSpPr>
          <p:spPr>
            <a:xfrm rot="0">
              <a:off x="799768" y="583977"/>
              <a:ext cx="69238" cy="69238"/>
            </a:xfrm>
            <a:prstGeom prst="ellipse">
              <a:avLst/>
            </a:prstGeom>
            <a:solidFill>
              <a:schemeClr val="accent1">
                <a:alpha val="40000"/>
              </a:schemeClr>
            </a:solidFill>
          </p:spPr>
          <p:txBody>
            <a:bodyPr/>
            <a:p/>
          </p:txBody>
        </p:sp>
        <p:sp>
          <p:nvSpPr>
            <p:cNvPr name="AutoShape 37" id="37"/>
            <p:cNvSpPr/>
            <p:nvPr/>
          </p:nvSpPr>
          <p:spPr>
            <a:xfrm rot="0">
              <a:off x="904945" y="579844"/>
              <a:ext cx="65594" cy="65594"/>
            </a:xfrm>
            <a:prstGeom prst="ellipse">
              <a:avLst/>
            </a:prstGeom>
            <a:solidFill>
              <a:schemeClr val="accent1">
                <a:alpha val="20000"/>
              </a:schemeClr>
            </a:solidFill>
          </p:spPr>
          <p:txBody>
            <a:bodyPr/>
            <a:p/>
          </p:txBody>
        </p:sp>
        <p:sp>
          <p:nvSpPr>
            <p:cNvPr name="AutoShape 38" id="38"/>
            <p:cNvSpPr/>
            <p:nvPr/>
          </p:nvSpPr>
          <p:spPr>
            <a:xfrm rot="0">
              <a:off x="454963" y="684489"/>
              <a:ext cx="84147" cy="84147"/>
            </a:xfrm>
            <a:prstGeom prst="ellipse">
              <a:avLst/>
            </a:prstGeom>
            <a:solidFill>
              <a:schemeClr val="accent1">
                <a:alpha val="100000"/>
              </a:schemeClr>
            </a:solidFill>
          </p:spPr>
          <p:txBody>
            <a:bodyPr/>
            <a:p/>
          </p:txBody>
        </p:sp>
        <p:sp>
          <p:nvSpPr>
            <p:cNvPr name="AutoShape 39" id="39"/>
            <p:cNvSpPr/>
            <p:nvPr/>
          </p:nvSpPr>
          <p:spPr>
            <a:xfrm rot="0">
              <a:off x="575049" y="691064"/>
              <a:ext cx="78137" cy="78137"/>
            </a:xfrm>
            <a:prstGeom prst="ellipse">
              <a:avLst/>
            </a:prstGeom>
            <a:solidFill>
              <a:schemeClr val="accent1">
                <a:alpha val="80000"/>
              </a:schemeClr>
            </a:solidFill>
          </p:spPr>
          <p:txBody>
            <a:bodyPr/>
            <a:p/>
          </p:txBody>
        </p:sp>
        <p:sp>
          <p:nvSpPr>
            <p:cNvPr name="AutoShape 40" id="40"/>
            <p:cNvSpPr/>
            <p:nvPr/>
          </p:nvSpPr>
          <p:spPr>
            <a:xfrm rot="0">
              <a:off x="689125" y="692781"/>
              <a:ext cx="74704" cy="74704"/>
            </a:xfrm>
            <a:prstGeom prst="ellipse">
              <a:avLst/>
            </a:prstGeom>
            <a:solidFill>
              <a:schemeClr val="accent1">
                <a:alpha val="60000"/>
              </a:schemeClr>
            </a:solidFill>
          </p:spPr>
          <p:txBody>
            <a:bodyPr/>
            <a:p/>
          </p:txBody>
        </p:sp>
        <p:sp>
          <p:nvSpPr>
            <p:cNvPr name="AutoShape 41" id="41"/>
            <p:cNvSpPr/>
            <p:nvPr/>
          </p:nvSpPr>
          <p:spPr>
            <a:xfrm rot="0">
              <a:off x="799768" y="701751"/>
              <a:ext cx="69238" cy="69238"/>
            </a:xfrm>
            <a:prstGeom prst="ellipse">
              <a:avLst/>
            </a:prstGeom>
            <a:solidFill>
              <a:schemeClr val="accent1">
                <a:alpha val="40000"/>
              </a:schemeClr>
            </a:solidFill>
          </p:spPr>
          <p:txBody>
            <a:bodyPr/>
            <a:p/>
          </p:txBody>
        </p:sp>
        <p:sp>
          <p:nvSpPr>
            <p:cNvPr name="AutoShape 42" id="42"/>
            <p:cNvSpPr/>
            <p:nvPr/>
          </p:nvSpPr>
          <p:spPr>
            <a:xfrm rot="0">
              <a:off x="904945" y="697618"/>
              <a:ext cx="65594" cy="65594"/>
            </a:xfrm>
            <a:prstGeom prst="ellipse">
              <a:avLst/>
            </a:prstGeom>
            <a:solidFill>
              <a:schemeClr val="accent1">
                <a:alpha val="20000"/>
              </a:schemeClr>
            </a:solidFill>
          </p:spPr>
          <p:txBody>
            <a:bodyPr/>
            <a:p/>
          </p:txBody>
        </p:sp>
        <p:sp>
          <p:nvSpPr>
            <p:cNvPr name="TextBox 43" id="43"/>
            <p:cNvSpPr txBox="true"/>
            <p:nvPr/>
          </p:nvSpPr>
          <p:spPr>
            <a:xfrm rot="0">
              <a:off x="1094842" y="93878"/>
              <a:ext cx="10001250" cy="914400"/>
            </a:xfrm>
            <a:prstGeom prst="rect">
              <a:avLst/>
            </a:prstGeom>
          </p:spPr>
          <p:txBody>
            <a:bodyPr anchor="t" rtlCol="false" lIns="123825" rIns="57150" tIns="123825" bIns="123825" anchorCtr="false" vert="horz" wrap="square">
              <a:spAutoFit/>
            </a:bodyPr>
            <a:lstStyle/>
            <a:p>
              <a:pPr>
                <a:lnSpc>
                  <a:spcPct val="140000"/>
                </a:lnSpc>
              </a:pPr>
              <a:r>
                <a:rPr lang="en-US" b="true" sz="3000">
                  <a:solidFill>
                    <a:schemeClr val="accent1">
                      <a:alpha val="100000"/>
                    </a:schemeClr>
                  </a:solidFill>
                  <a:latin typeface="Microsoft Yahei"/>
                  <a:ea typeface="Microsoft Yahei"/>
                  <a:cs typeface="Microsoft Yahei"/>
                </a:rPr>
                <a:t>精益管理在食品企业中应用案例分享</a:t>
              </a: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a:stretch>
            <a:fillRect/>
          </a:stretch>
        </p:blipFill>
        <p:spPr>
          <a:xfrm rot="0">
            <a:off x="0" y="0"/>
            <a:ext cx="12192000" cy="6858000"/>
          </a:xfrm>
          <a:prstGeom prst="rect">
            <a:avLst/>
          </a:prstGeom>
        </p:spPr>
      </p:pic>
      <p:sp>
        <p:nvSpPr>
          <p:cNvPr name="TextBox 3" id="3"/>
          <p:cNvSpPr txBox="true"/>
          <p:nvPr/>
        </p:nvSpPr>
        <p:spPr>
          <a:xfrm rot="0">
            <a:off x="6492925" y="885825"/>
            <a:ext cx="5295900" cy="5086350"/>
          </a:xfrm>
          <a:prstGeom prst="rect">
            <a:avLst/>
          </a:prstGeom>
        </p:spPr>
        <p:txBody>
          <a:bodyPr anchor="ctr" rtlCol="false" lIns="114300" rIns="114300" tIns="57150" bIns="57150" anchorCtr="false" vert="horz" wrap="square">
            <a:spAutoFit/>
          </a:bodyPr>
          <a:lstStyle/>
          <a:p>
            <a:pPr lvl="0" indent="-203200" marL="203200">
              <a:lnSpc>
                <a:spcPct val="150000"/>
              </a:lnSpc>
              <a:buFont typeface="Arial"/>
              <a:buChar char="•"/>
            </a:pPr>
            <a:r>
              <a:rPr lang="en-US" b="true" sz="2400">
                <a:solidFill>
                  <a:srgbClr val="FFFFFF">
                    <a:alpha val="100000"/>
                  </a:srgbClr>
                </a:solidFill>
                <a:latin typeface="Microsoft Yahei"/>
                <a:ea typeface="Microsoft Yahei"/>
                <a:cs typeface="Microsoft Yahei"/>
              </a:rPr>
              <a:t>数字化转型背景与趋势</a:t>
            </a:r>
          </a:p>
          <a:p>
            <a:pPr lvl="0" indent="-203200" marL="203200">
              <a:lnSpc>
                <a:spcPct val="150000"/>
              </a:lnSpc>
              <a:buFont typeface="Arial"/>
              <a:buChar char="•"/>
            </a:pPr>
            <a:r>
              <a:rPr lang="en-US" b="true" sz="2400">
                <a:solidFill>
                  <a:srgbClr val="FFFFFF">
                    <a:alpha val="100000"/>
                  </a:srgbClr>
                </a:solidFill>
                <a:latin typeface="Microsoft Yahei"/>
                <a:ea typeface="Microsoft Yahei"/>
                <a:cs typeface="Microsoft Yahei"/>
              </a:rPr>
              <a:t>智能化制造技术与应用</a:t>
            </a:r>
          </a:p>
          <a:p>
            <a:pPr lvl="0" indent="-203200" marL="203200">
              <a:lnSpc>
                <a:spcPct val="150000"/>
              </a:lnSpc>
              <a:buFont typeface="Arial"/>
              <a:buChar char="•"/>
            </a:pPr>
            <a:r>
              <a:rPr lang="en-US" b="true" sz="2400">
                <a:solidFill>
                  <a:srgbClr val="FFFFFF">
                    <a:alpha val="100000"/>
                  </a:srgbClr>
                </a:solidFill>
                <a:latin typeface="Microsoft Yahei"/>
                <a:ea typeface="Microsoft Yahei"/>
                <a:cs typeface="Microsoft Yahei"/>
              </a:rPr>
              <a:t>数字化工厂规划与建设</a:t>
            </a:r>
          </a:p>
          <a:p>
            <a:pPr lvl="0" indent="-203200" marL="203200">
              <a:lnSpc>
                <a:spcPct val="150000"/>
              </a:lnSpc>
              <a:buFont typeface="Arial"/>
              <a:buChar char="•"/>
            </a:pPr>
            <a:r>
              <a:rPr lang="en-US" b="true" sz="2400">
                <a:solidFill>
                  <a:srgbClr val="FFFFFF">
                    <a:alpha val="100000"/>
                  </a:srgbClr>
                </a:solidFill>
                <a:latin typeface="Microsoft Yahei"/>
                <a:ea typeface="Microsoft Yahei"/>
                <a:cs typeface="Microsoft Yahei"/>
              </a:rPr>
              <a:t>数据驱动下的精益管理实践</a:t>
            </a:r>
          </a:p>
          <a:p>
            <a:pPr lvl="0" indent="-203200" marL="203200">
              <a:lnSpc>
                <a:spcPct val="150000"/>
              </a:lnSpc>
              <a:buFont typeface="Arial"/>
              <a:buChar char="•"/>
            </a:pPr>
            <a:r>
              <a:rPr lang="en-US" b="true" sz="2400">
                <a:solidFill>
                  <a:srgbClr val="FFFFFF">
                    <a:alpha val="100000"/>
                  </a:srgbClr>
                </a:solidFill>
                <a:latin typeface="Microsoft Yahei"/>
                <a:ea typeface="Microsoft Yahei"/>
                <a:cs typeface="Microsoft Yahei"/>
              </a:rPr>
              <a:t>供应链协同与智能物流体系建设</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876034" y="2655088"/>
            <a:ext cx="9439275" cy="2085975"/>
          </a:xfrm>
          <a:prstGeom prst="rect">
            <a:avLst/>
          </a:prstGeom>
        </p:spPr>
        <p:txBody>
          <a:bodyPr anchor="t" rtlCol="false" lIns="114300" rIns="114300" tIns="57150" bIns="57150" anchorCtr="false" vert="horz" wrap="square">
            <a:spAutoFit/>
          </a:bodyPr>
          <a:lstStyle/>
          <a:p>
            <a:pPr>
              <a:lnSpc>
                <a:spcPct val="120000"/>
              </a:lnSpc>
              <a:spcBef>
                <a:spcPts val="450"/>
              </a:spcBef>
            </a:pPr>
            <a:r>
              <a:rPr lang="en-US" b="true" sz="5175">
                <a:solidFill>
                  <a:srgbClr val="FFFFFF">
                    <a:alpha val="100000"/>
                  </a:srgbClr>
                </a:solidFill>
                <a:latin typeface="Microsoft Yahei"/>
                <a:ea typeface="Microsoft Yahei"/>
                <a:cs typeface="Microsoft Yahei"/>
              </a:rPr>
              <a:t>供应链协同与智能物流体系建设</a:t>
            </a:r>
          </a:p>
        </p:txBody>
      </p:sp>
      <p:sp>
        <p:nvSpPr>
          <p:cNvPr name="TextBox 3" id="3"/>
          <p:cNvSpPr txBox="true"/>
          <p:nvPr/>
        </p:nvSpPr>
        <p:spPr>
          <a:xfrm rot="0">
            <a:off x="765043" y="1520539"/>
            <a:ext cx="7683398" cy="994867"/>
          </a:xfrm>
          <a:prstGeom prst="rect">
            <a:avLst/>
          </a:prstGeom>
        </p:spPr>
        <p:txBody>
          <a:bodyPr anchor="t" rtlCol="false" lIns="114300" rIns="114300" tIns="57150" bIns="57150" anchorCtr="false" vert="horz" wrap="square">
            <a:spAutoFit/>
          </a:bodyPr>
          <a:lstStyle/>
          <a:p>
            <a:pPr>
              <a:lnSpc>
                <a:spcPct val="80000"/>
              </a:lnSpc>
              <a:spcBef>
                <a:spcPts val="450"/>
              </a:spcBef>
            </a:pPr>
            <a:r>
              <a:rPr lang="en-US" b="true" sz="5775">
                <a:solidFill>
                  <a:srgbClr val="FFFFFF">
                    <a:alpha val="100000"/>
                  </a:srgbClr>
                </a:solidFill>
                <a:latin typeface="Microsoft Yahei"/>
                <a:ea typeface="Microsoft Yahei"/>
                <a:cs typeface="Microsoft Yahei"/>
              </a:rPr>
              <a:t>05</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alphaModFix amt="100000"/>
          </a:blip>
          <a:srcRect l="31999" r="31999"/>
          <a:stretch>
            <a:fillRect/>
          </a:stretch>
        </p:blipFill>
        <p:spPr>
          <a:xfrm rot="0">
            <a:off x="8422415" y="1165018"/>
            <a:ext cx="3769586" cy="5168746"/>
          </a:xfrm>
          <a:prstGeom prst="ellipse">
            <a:avLst/>
          </a:prstGeom>
        </p:spPr>
      </p:pic>
      <p:sp>
        <p:nvSpPr>
          <p:cNvPr name="AutoShape 3" id="3"/>
          <p:cNvSpPr/>
          <p:nvPr/>
        </p:nvSpPr>
        <p:spPr>
          <a:xfrm rot="0">
            <a:off x="1049459" y="1392873"/>
            <a:ext cx="2537366" cy="971419"/>
          </a:xfrm>
          <a:prstGeom prst="rect">
            <a:avLst/>
          </a:prstGeom>
          <a:solidFill>
            <a:schemeClr val="accent2">
              <a:alpha val="100000"/>
            </a:schemeClr>
          </a:solidFill>
        </p:spPr>
        <p:txBody>
          <a:bodyPr/>
          <a:p/>
        </p:txBody>
      </p:sp>
      <p:sp>
        <p:nvSpPr>
          <p:cNvPr name="AutoShape 4" id="4"/>
          <p:cNvSpPr/>
          <p:nvPr/>
        </p:nvSpPr>
        <p:spPr>
          <a:xfrm rot="0">
            <a:off x="539110" y="1390903"/>
            <a:ext cx="975360" cy="975360"/>
          </a:xfrm>
          <a:prstGeom prst="ellipse">
            <a:avLst/>
          </a:prstGeom>
          <a:solidFill>
            <a:schemeClr val="accent2">
              <a:alpha val="100000"/>
            </a:schemeClr>
          </a:solidFill>
        </p:spPr>
        <p:txBody>
          <a:bodyPr/>
          <a:p/>
        </p:txBody>
      </p:sp>
      <p:sp>
        <p:nvSpPr>
          <p:cNvPr name="TextBox 5" id="5"/>
          <p:cNvSpPr txBox="true"/>
          <p:nvPr/>
        </p:nvSpPr>
        <p:spPr>
          <a:xfrm rot="0">
            <a:off x="601242" y="2481101"/>
            <a:ext cx="3433799" cy="1203960"/>
          </a:xfrm>
          <a:prstGeom prst="rect">
            <a:avLst/>
          </a:prstGeom>
        </p:spPr>
        <p:txBody>
          <a:bodyPr anchor="t" rtlCol="false" lIns="123825" rIns="57150" tIns="123825" bIns="123825" anchorCtr="false" vert="horz" wrap="square">
            <a:spAutoFit/>
          </a:bodyPr>
          <a:lstStyle/>
          <a:p>
            <a:pPr>
              <a:lnSpc>
                <a:spcPct val="150000"/>
              </a:lnSpc>
            </a:pPr>
            <a:r>
              <a:rPr lang="en-US" sz="1350">
                <a:solidFill>
                  <a:schemeClr val="dk1">
                    <a:alpha val="100000"/>
                  </a:schemeClr>
                </a:solidFill>
                <a:latin typeface="Microsoft Yahei"/>
                <a:ea typeface="Microsoft Yahei"/>
                <a:cs typeface="Microsoft Yahei"/>
              </a:rPr>
              <a:t>建立供应链各方共同参与的协同计划机制，包括需求预测、库存计划、生产计划和采购计划等，确保供应链的高效运作。</a:t>
            </a:r>
          </a:p>
        </p:txBody>
      </p:sp>
      <p:sp>
        <p:nvSpPr>
          <p:cNvPr name="AutoShape 6" id="6"/>
          <p:cNvSpPr/>
          <p:nvPr/>
        </p:nvSpPr>
        <p:spPr>
          <a:xfrm rot="0">
            <a:off x="3099145" y="1390903"/>
            <a:ext cx="975360" cy="975360"/>
          </a:xfrm>
          <a:prstGeom prst="ellipse">
            <a:avLst/>
          </a:prstGeom>
          <a:solidFill>
            <a:schemeClr val="accent2">
              <a:alpha val="100000"/>
            </a:schemeClr>
          </a:solidFill>
        </p:spPr>
        <p:txBody>
          <a:bodyPr/>
          <a:p/>
        </p:txBody>
      </p:sp>
      <p:sp>
        <p:nvSpPr>
          <p:cNvPr name="TextBox 7" id="7"/>
          <p:cNvSpPr txBox="true"/>
          <p:nvPr/>
        </p:nvSpPr>
        <p:spPr>
          <a:xfrm rot="0">
            <a:off x="784885" y="1602358"/>
            <a:ext cx="3048000" cy="552450"/>
          </a:xfrm>
          <a:prstGeom prst="rect">
            <a:avLst/>
          </a:prstGeom>
        </p:spPr>
        <p:txBody>
          <a:bodyPr anchor="t" rtlCol="false" lIns="123825" rIns="57150" tIns="123825" bIns="123825" anchorCtr="false" vert="horz" wrap="square">
            <a:spAutoFit/>
          </a:bodyPr>
          <a:lstStyle/>
          <a:p>
            <a:pPr algn="ctr">
              <a:lnSpc>
                <a:spcPct val="120000"/>
              </a:lnSpc>
            </a:pPr>
            <a:r>
              <a:rPr lang="en-US" b="true" sz="1606">
                <a:solidFill>
                  <a:srgbClr val="FFFFFF">
                    <a:alpha val="100000"/>
                  </a:srgbClr>
                </a:solidFill>
                <a:latin typeface="Microsoft Yahei"/>
                <a:ea typeface="Microsoft Yahei"/>
                <a:cs typeface="Microsoft Yahei"/>
              </a:rPr>
              <a:t>协同计划</a:t>
            </a:r>
          </a:p>
        </p:txBody>
      </p:sp>
      <p:sp>
        <p:nvSpPr>
          <p:cNvPr name="TextBox 8" id="8"/>
          <p:cNvSpPr txBox="true"/>
          <p:nvPr/>
        </p:nvSpPr>
        <p:spPr>
          <a:xfrm rot="0">
            <a:off x="4405571" y="2481101"/>
            <a:ext cx="3433799" cy="1203960"/>
          </a:xfrm>
          <a:prstGeom prst="rect">
            <a:avLst/>
          </a:prstGeom>
        </p:spPr>
        <p:txBody>
          <a:bodyPr anchor="t" rtlCol="false" lIns="123825" rIns="57150" tIns="123825" bIns="123825" anchorCtr="false" vert="horz" wrap="square">
            <a:spAutoFit/>
          </a:bodyPr>
          <a:lstStyle/>
          <a:p>
            <a:pPr>
              <a:lnSpc>
                <a:spcPct val="150000"/>
              </a:lnSpc>
            </a:pPr>
            <a:r>
              <a:rPr lang="en-US" sz="1350">
                <a:solidFill>
                  <a:schemeClr val="dk1">
                    <a:alpha val="100000"/>
                  </a:schemeClr>
                </a:solidFill>
                <a:latin typeface="Microsoft Yahei"/>
                <a:ea typeface="Microsoft Yahei"/>
                <a:cs typeface="Microsoft Yahei"/>
              </a:rPr>
              <a:t>通过信息技术手段实现供应链各方信息的实时共享，提高供应链的透明度和协同效率。</a:t>
            </a:r>
          </a:p>
        </p:txBody>
      </p:sp>
      <p:grpSp>
        <p:nvGrpSpPr>
          <p:cNvPr name="Group 9" id="9"/>
          <p:cNvGrpSpPr/>
          <p:nvPr/>
        </p:nvGrpSpPr>
        <p:grpSpPr>
          <a:xfrm rot="0">
            <a:off x="4343439" y="1390903"/>
            <a:ext cx="3535395" cy="975360"/>
            <a:chOff x="4343439" y="1390903"/>
            <a:chExt cx="3535395" cy="975360"/>
          </a:xfrm>
        </p:grpSpPr>
        <p:sp>
          <p:nvSpPr>
            <p:cNvPr name="AutoShape 10" id="10"/>
            <p:cNvSpPr/>
            <p:nvPr/>
          </p:nvSpPr>
          <p:spPr>
            <a:xfrm rot="0">
              <a:off x="4854091" y="1391888"/>
              <a:ext cx="2537366" cy="971419"/>
            </a:xfrm>
            <a:prstGeom prst="rect">
              <a:avLst/>
            </a:prstGeom>
            <a:solidFill>
              <a:schemeClr val="accent2">
                <a:alpha val="100000"/>
              </a:schemeClr>
            </a:solidFill>
          </p:spPr>
          <p:txBody>
            <a:bodyPr/>
            <a:p/>
          </p:txBody>
        </p:sp>
        <p:sp>
          <p:nvSpPr>
            <p:cNvPr name="AutoShape 11" id="11"/>
            <p:cNvSpPr/>
            <p:nvPr/>
          </p:nvSpPr>
          <p:spPr>
            <a:xfrm rot="0">
              <a:off x="4343439" y="1390903"/>
              <a:ext cx="975360" cy="975360"/>
            </a:xfrm>
            <a:prstGeom prst="ellipse">
              <a:avLst/>
            </a:prstGeom>
            <a:solidFill>
              <a:schemeClr val="accent2">
                <a:alpha val="100000"/>
              </a:schemeClr>
            </a:solidFill>
          </p:spPr>
          <p:txBody>
            <a:bodyPr/>
            <a:p/>
          </p:txBody>
        </p:sp>
        <p:sp>
          <p:nvSpPr>
            <p:cNvPr name="AutoShape 12" id="12"/>
            <p:cNvSpPr/>
            <p:nvPr/>
          </p:nvSpPr>
          <p:spPr>
            <a:xfrm rot="0">
              <a:off x="6903474" y="1390903"/>
              <a:ext cx="975360" cy="975360"/>
            </a:xfrm>
            <a:prstGeom prst="ellipse">
              <a:avLst/>
            </a:prstGeom>
            <a:solidFill>
              <a:schemeClr val="accent2">
                <a:alpha val="100000"/>
              </a:schemeClr>
            </a:solidFill>
          </p:spPr>
          <p:txBody>
            <a:bodyPr/>
            <a:p/>
          </p:txBody>
        </p:sp>
      </p:grpSp>
      <p:sp>
        <p:nvSpPr>
          <p:cNvPr name="TextBox 13" id="13"/>
          <p:cNvSpPr txBox="true"/>
          <p:nvPr/>
        </p:nvSpPr>
        <p:spPr>
          <a:xfrm rot="0">
            <a:off x="4587137" y="1601372"/>
            <a:ext cx="3048000" cy="552450"/>
          </a:xfrm>
          <a:prstGeom prst="rect">
            <a:avLst/>
          </a:prstGeom>
        </p:spPr>
        <p:txBody>
          <a:bodyPr anchor="t" rtlCol="false" lIns="123825" rIns="57150" tIns="123825" bIns="123825" anchorCtr="false" vert="horz" wrap="square">
            <a:noAutofit/>
          </a:bodyPr>
          <a:lstStyle/>
          <a:p>
            <a:pPr algn="ctr">
              <a:lnSpc>
                <a:spcPct val="120000"/>
              </a:lnSpc>
            </a:pPr>
            <a:r>
              <a:rPr lang="en-US" b="true" sz="1606">
                <a:solidFill>
                  <a:srgbClr val="FFFFFF">
                    <a:alpha val="100000"/>
                  </a:srgbClr>
                </a:solidFill>
                <a:latin typeface="Microsoft Yahei"/>
                <a:ea typeface="Microsoft Yahei"/>
                <a:cs typeface="Microsoft Yahei"/>
              </a:rPr>
              <a:t>信息共享</a:t>
            </a:r>
          </a:p>
        </p:txBody>
      </p:sp>
      <p:sp>
        <p:nvSpPr>
          <p:cNvPr name="AutoShape 14" id="14"/>
          <p:cNvSpPr/>
          <p:nvPr/>
        </p:nvSpPr>
        <p:spPr>
          <a:xfrm rot="0">
            <a:off x="1049459" y="3941002"/>
            <a:ext cx="2537366" cy="971419"/>
          </a:xfrm>
          <a:prstGeom prst="rect">
            <a:avLst/>
          </a:prstGeom>
          <a:solidFill>
            <a:schemeClr val="accent2">
              <a:alpha val="100000"/>
            </a:schemeClr>
          </a:solidFill>
        </p:spPr>
        <p:txBody>
          <a:bodyPr/>
          <a:p/>
        </p:txBody>
      </p:sp>
      <p:sp>
        <p:nvSpPr>
          <p:cNvPr name="AutoShape 15" id="15"/>
          <p:cNvSpPr/>
          <p:nvPr/>
        </p:nvSpPr>
        <p:spPr>
          <a:xfrm rot="0">
            <a:off x="539110" y="3939031"/>
            <a:ext cx="975360" cy="975360"/>
          </a:xfrm>
          <a:prstGeom prst="ellipse">
            <a:avLst/>
          </a:prstGeom>
          <a:solidFill>
            <a:schemeClr val="accent2">
              <a:alpha val="100000"/>
            </a:schemeClr>
          </a:solidFill>
        </p:spPr>
        <p:txBody>
          <a:bodyPr/>
          <a:p/>
        </p:txBody>
      </p:sp>
      <p:sp>
        <p:nvSpPr>
          <p:cNvPr name="TextBox 16" id="16"/>
          <p:cNvSpPr txBox="true"/>
          <p:nvPr/>
        </p:nvSpPr>
        <p:spPr>
          <a:xfrm rot="0">
            <a:off x="601242" y="5041421"/>
            <a:ext cx="3433799" cy="1203960"/>
          </a:xfrm>
          <a:prstGeom prst="rect">
            <a:avLst/>
          </a:prstGeom>
        </p:spPr>
        <p:txBody>
          <a:bodyPr anchor="t" rtlCol="false" lIns="123825" rIns="57150" tIns="123825" bIns="123825" anchorCtr="false" vert="horz" wrap="square">
            <a:spAutoFit/>
          </a:bodyPr>
          <a:lstStyle/>
          <a:p>
            <a:pPr>
              <a:lnSpc>
                <a:spcPct val="150000"/>
              </a:lnSpc>
            </a:pPr>
            <a:r>
              <a:rPr lang="en-US" sz="1350">
                <a:solidFill>
                  <a:schemeClr val="dk1">
                    <a:alpha val="100000"/>
                  </a:schemeClr>
                </a:solidFill>
                <a:latin typeface="Microsoft Yahei"/>
                <a:ea typeface="Microsoft Yahei"/>
                <a:cs typeface="Microsoft Yahei"/>
              </a:rPr>
              <a:t>建立供应链协同执行机制，包括订单协同、物流协同、库存协同等，确保供应链各环节的顺畅运作。</a:t>
            </a:r>
          </a:p>
        </p:txBody>
      </p:sp>
      <p:sp>
        <p:nvSpPr>
          <p:cNvPr name="AutoShape 17" id="17"/>
          <p:cNvSpPr/>
          <p:nvPr/>
        </p:nvSpPr>
        <p:spPr>
          <a:xfrm rot="0">
            <a:off x="3099145" y="3939031"/>
            <a:ext cx="975360" cy="975360"/>
          </a:xfrm>
          <a:prstGeom prst="ellipse">
            <a:avLst/>
          </a:prstGeom>
          <a:solidFill>
            <a:schemeClr val="accent2">
              <a:alpha val="100000"/>
            </a:schemeClr>
          </a:solidFill>
        </p:spPr>
        <p:txBody>
          <a:bodyPr/>
          <a:p/>
        </p:txBody>
      </p:sp>
      <p:sp>
        <p:nvSpPr>
          <p:cNvPr name="TextBox 18" id="18"/>
          <p:cNvSpPr txBox="true"/>
          <p:nvPr/>
        </p:nvSpPr>
        <p:spPr>
          <a:xfrm rot="0">
            <a:off x="784885" y="4150486"/>
            <a:ext cx="3066513" cy="552450"/>
          </a:xfrm>
          <a:prstGeom prst="rect">
            <a:avLst/>
          </a:prstGeom>
        </p:spPr>
        <p:txBody>
          <a:bodyPr anchor="ctr" rtlCol="false" lIns="123825" rIns="57150" tIns="123825" bIns="123825" anchorCtr="true" vert="horz" wrap="square">
            <a:noAutofit/>
          </a:bodyPr>
          <a:lstStyle/>
          <a:p>
            <a:pPr algn="ctr">
              <a:lnSpc>
                <a:spcPct val="120000"/>
              </a:lnSpc>
            </a:pPr>
            <a:r>
              <a:rPr lang="en-US" b="true" sz="1606">
                <a:solidFill>
                  <a:srgbClr val="FFFFFF">
                    <a:alpha val="100000"/>
                  </a:srgbClr>
                </a:solidFill>
                <a:latin typeface="Microsoft Yahei"/>
                <a:ea typeface="Microsoft Yahei"/>
                <a:cs typeface="Microsoft Yahei"/>
              </a:rPr>
              <a:t>协同执行</a:t>
            </a:r>
          </a:p>
        </p:txBody>
      </p:sp>
      <p:sp>
        <p:nvSpPr>
          <p:cNvPr name="AutoShape 19" id="19"/>
          <p:cNvSpPr/>
          <p:nvPr/>
        </p:nvSpPr>
        <p:spPr>
          <a:xfrm rot="0">
            <a:off x="4853788" y="3941002"/>
            <a:ext cx="2537366" cy="971419"/>
          </a:xfrm>
          <a:prstGeom prst="rect">
            <a:avLst/>
          </a:prstGeom>
          <a:solidFill>
            <a:schemeClr val="accent2">
              <a:alpha val="100000"/>
            </a:schemeClr>
          </a:solidFill>
        </p:spPr>
        <p:txBody>
          <a:bodyPr/>
          <a:p/>
        </p:txBody>
      </p:sp>
      <p:sp>
        <p:nvSpPr>
          <p:cNvPr name="AutoShape 20" id="20"/>
          <p:cNvSpPr/>
          <p:nvPr/>
        </p:nvSpPr>
        <p:spPr>
          <a:xfrm rot="0">
            <a:off x="4343439" y="3939031"/>
            <a:ext cx="975360" cy="975360"/>
          </a:xfrm>
          <a:prstGeom prst="ellipse">
            <a:avLst/>
          </a:prstGeom>
          <a:solidFill>
            <a:schemeClr val="accent2">
              <a:alpha val="100000"/>
            </a:schemeClr>
          </a:solidFill>
        </p:spPr>
        <p:txBody>
          <a:bodyPr/>
          <a:p/>
        </p:txBody>
      </p:sp>
      <p:sp>
        <p:nvSpPr>
          <p:cNvPr name="TextBox 21" id="21"/>
          <p:cNvSpPr txBox="true"/>
          <p:nvPr/>
        </p:nvSpPr>
        <p:spPr>
          <a:xfrm rot="0">
            <a:off x="4405571" y="5041421"/>
            <a:ext cx="3433799" cy="1203960"/>
          </a:xfrm>
          <a:prstGeom prst="rect">
            <a:avLst/>
          </a:prstGeom>
        </p:spPr>
        <p:txBody>
          <a:bodyPr anchor="t" rtlCol="false" lIns="123825" rIns="57150" tIns="123825" bIns="123825" anchorCtr="false" vert="horz" wrap="square">
            <a:spAutoFit/>
          </a:bodyPr>
          <a:lstStyle/>
          <a:p>
            <a:pPr>
              <a:lnSpc>
                <a:spcPct val="150000"/>
              </a:lnSpc>
            </a:pPr>
            <a:r>
              <a:rPr lang="en-US" sz="1350">
                <a:solidFill>
                  <a:schemeClr val="dk1">
                    <a:alpha val="100000"/>
                  </a:schemeClr>
                </a:solidFill>
                <a:latin typeface="Microsoft Yahei"/>
                <a:ea typeface="Microsoft Yahei"/>
                <a:cs typeface="Microsoft Yahei"/>
              </a:rPr>
              <a:t>建立供应链协同绩效评估体系，对供应链协同效果进行定期评估和改进，持续提高供应链协同水平。</a:t>
            </a:r>
          </a:p>
        </p:txBody>
      </p:sp>
      <p:sp>
        <p:nvSpPr>
          <p:cNvPr name="AutoShape 22" id="22"/>
          <p:cNvSpPr/>
          <p:nvPr/>
        </p:nvSpPr>
        <p:spPr>
          <a:xfrm rot="0">
            <a:off x="6903474" y="3939031"/>
            <a:ext cx="975360" cy="975360"/>
          </a:xfrm>
          <a:prstGeom prst="ellipse">
            <a:avLst/>
          </a:prstGeom>
          <a:solidFill>
            <a:schemeClr val="accent2">
              <a:alpha val="100000"/>
            </a:schemeClr>
          </a:solidFill>
        </p:spPr>
        <p:txBody>
          <a:bodyPr/>
          <a:p/>
        </p:txBody>
      </p:sp>
      <p:sp>
        <p:nvSpPr>
          <p:cNvPr name="TextBox 23" id="23"/>
          <p:cNvSpPr txBox="true"/>
          <p:nvPr/>
        </p:nvSpPr>
        <p:spPr>
          <a:xfrm rot="0">
            <a:off x="4587137" y="4150486"/>
            <a:ext cx="3048000" cy="552450"/>
          </a:xfrm>
          <a:prstGeom prst="rect">
            <a:avLst/>
          </a:prstGeom>
        </p:spPr>
        <p:txBody>
          <a:bodyPr anchor="ctr" rtlCol="false" lIns="123825" rIns="57150" tIns="123825" bIns="123825" anchorCtr="true" vert="horz" wrap="square">
            <a:noAutofit/>
          </a:bodyPr>
          <a:lstStyle/>
          <a:p>
            <a:pPr algn="ctr">
              <a:lnSpc>
                <a:spcPct val="120000"/>
              </a:lnSpc>
            </a:pPr>
            <a:r>
              <a:rPr lang="en-US" b="true" sz="1606">
                <a:solidFill>
                  <a:srgbClr val="FFFFFF">
                    <a:alpha val="100000"/>
                  </a:srgbClr>
                </a:solidFill>
                <a:latin typeface="Microsoft Yahei"/>
                <a:ea typeface="Microsoft Yahei"/>
                <a:cs typeface="Microsoft Yahei"/>
              </a:rPr>
              <a:t>绩效评估</a:t>
            </a:r>
          </a:p>
        </p:txBody>
      </p:sp>
      <p:grpSp>
        <p:nvGrpSpPr>
          <p:cNvPr name="Group 24" id="24"/>
          <p:cNvGrpSpPr/>
          <p:nvPr/>
        </p:nvGrpSpPr>
        <p:grpSpPr>
          <a:xfrm rot="0">
            <a:off x="454963" y="93878"/>
            <a:ext cx="10641129" cy="914400"/>
            <a:chOff x="454963" y="93878"/>
            <a:chExt cx="10641129" cy="914400"/>
          </a:xfrm>
        </p:grpSpPr>
        <p:sp>
          <p:nvSpPr>
            <p:cNvPr name="AutoShape 25" id="25"/>
            <p:cNvSpPr/>
            <p:nvPr/>
          </p:nvSpPr>
          <p:spPr>
            <a:xfrm rot="0">
              <a:off x="454963" y="331168"/>
              <a:ext cx="84147" cy="84147"/>
            </a:xfrm>
            <a:prstGeom prst="ellipse">
              <a:avLst/>
            </a:prstGeom>
            <a:solidFill>
              <a:schemeClr val="accent1">
                <a:alpha val="100000"/>
              </a:schemeClr>
            </a:solidFill>
          </p:spPr>
          <p:txBody>
            <a:bodyPr/>
            <a:p/>
          </p:txBody>
        </p:sp>
        <p:sp>
          <p:nvSpPr>
            <p:cNvPr name="AutoShape 26" id="26"/>
            <p:cNvSpPr/>
            <p:nvPr/>
          </p:nvSpPr>
          <p:spPr>
            <a:xfrm rot="0">
              <a:off x="575049" y="337743"/>
              <a:ext cx="78137" cy="78137"/>
            </a:xfrm>
            <a:prstGeom prst="ellipse">
              <a:avLst/>
            </a:prstGeom>
            <a:solidFill>
              <a:schemeClr val="accent1">
                <a:alpha val="80000"/>
              </a:schemeClr>
            </a:solidFill>
          </p:spPr>
          <p:txBody>
            <a:bodyPr/>
            <a:p/>
          </p:txBody>
        </p:sp>
        <p:sp>
          <p:nvSpPr>
            <p:cNvPr name="AutoShape 27" id="27"/>
            <p:cNvSpPr/>
            <p:nvPr/>
          </p:nvSpPr>
          <p:spPr>
            <a:xfrm rot="0">
              <a:off x="689125" y="339460"/>
              <a:ext cx="74704" cy="74704"/>
            </a:xfrm>
            <a:prstGeom prst="ellipse">
              <a:avLst/>
            </a:prstGeom>
            <a:solidFill>
              <a:schemeClr val="accent1">
                <a:alpha val="60000"/>
              </a:schemeClr>
            </a:solidFill>
          </p:spPr>
          <p:txBody>
            <a:bodyPr/>
            <a:p/>
          </p:txBody>
        </p:sp>
        <p:sp>
          <p:nvSpPr>
            <p:cNvPr name="AutoShape 28" id="28"/>
            <p:cNvSpPr/>
            <p:nvPr/>
          </p:nvSpPr>
          <p:spPr>
            <a:xfrm rot="0">
              <a:off x="799768" y="348430"/>
              <a:ext cx="69238" cy="69238"/>
            </a:xfrm>
            <a:prstGeom prst="ellipse">
              <a:avLst/>
            </a:prstGeom>
            <a:solidFill>
              <a:schemeClr val="accent1">
                <a:alpha val="40000"/>
              </a:schemeClr>
            </a:solidFill>
          </p:spPr>
          <p:txBody>
            <a:bodyPr/>
            <a:p/>
          </p:txBody>
        </p:sp>
        <p:sp>
          <p:nvSpPr>
            <p:cNvPr name="AutoShape 29" id="29"/>
            <p:cNvSpPr/>
            <p:nvPr/>
          </p:nvSpPr>
          <p:spPr>
            <a:xfrm rot="0">
              <a:off x="904945" y="344297"/>
              <a:ext cx="65594" cy="65594"/>
            </a:xfrm>
            <a:prstGeom prst="ellipse">
              <a:avLst/>
            </a:prstGeom>
            <a:solidFill>
              <a:schemeClr val="accent1">
                <a:alpha val="20000"/>
              </a:schemeClr>
            </a:solidFill>
          </p:spPr>
          <p:txBody>
            <a:bodyPr/>
            <a:p/>
          </p:txBody>
        </p:sp>
        <p:sp>
          <p:nvSpPr>
            <p:cNvPr name="AutoShape 30" id="30"/>
            <p:cNvSpPr/>
            <p:nvPr/>
          </p:nvSpPr>
          <p:spPr>
            <a:xfrm rot="0">
              <a:off x="454963" y="448942"/>
              <a:ext cx="84147" cy="84147"/>
            </a:xfrm>
            <a:prstGeom prst="ellipse">
              <a:avLst/>
            </a:prstGeom>
            <a:solidFill>
              <a:schemeClr val="accent1">
                <a:alpha val="100000"/>
              </a:schemeClr>
            </a:solidFill>
          </p:spPr>
          <p:txBody>
            <a:bodyPr/>
            <a:p/>
          </p:txBody>
        </p:sp>
        <p:sp>
          <p:nvSpPr>
            <p:cNvPr name="AutoShape 31" id="31"/>
            <p:cNvSpPr/>
            <p:nvPr/>
          </p:nvSpPr>
          <p:spPr>
            <a:xfrm rot="0">
              <a:off x="575049" y="455517"/>
              <a:ext cx="78137" cy="78137"/>
            </a:xfrm>
            <a:prstGeom prst="ellipse">
              <a:avLst/>
            </a:prstGeom>
            <a:solidFill>
              <a:schemeClr val="accent1">
                <a:alpha val="80000"/>
              </a:schemeClr>
            </a:solidFill>
          </p:spPr>
          <p:txBody>
            <a:bodyPr/>
            <a:p/>
          </p:txBody>
        </p:sp>
        <p:sp>
          <p:nvSpPr>
            <p:cNvPr name="AutoShape 32" id="32"/>
            <p:cNvSpPr/>
            <p:nvPr/>
          </p:nvSpPr>
          <p:spPr>
            <a:xfrm rot="0">
              <a:off x="689125" y="457233"/>
              <a:ext cx="74704" cy="74704"/>
            </a:xfrm>
            <a:prstGeom prst="ellipse">
              <a:avLst/>
            </a:prstGeom>
            <a:solidFill>
              <a:schemeClr val="accent1">
                <a:alpha val="60000"/>
              </a:schemeClr>
            </a:solidFill>
          </p:spPr>
          <p:txBody>
            <a:bodyPr/>
            <a:p/>
          </p:txBody>
        </p:sp>
        <p:sp>
          <p:nvSpPr>
            <p:cNvPr name="AutoShape 33" id="33"/>
            <p:cNvSpPr/>
            <p:nvPr/>
          </p:nvSpPr>
          <p:spPr>
            <a:xfrm rot="0">
              <a:off x="799768" y="466203"/>
              <a:ext cx="69238" cy="69238"/>
            </a:xfrm>
            <a:prstGeom prst="ellipse">
              <a:avLst/>
            </a:prstGeom>
            <a:solidFill>
              <a:schemeClr val="accent1">
                <a:alpha val="40000"/>
              </a:schemeClr>
            </a:solidFill>
          </p:spPr>
          <p:txBody>
            <a:bodyPr/>
            <a:p/>
          </p:txBody>
        </p:sp>
        <p:sp>
          <p:nvSpPr>
            <p:cNvPr name="AutoShape 34" id="34"/>
            <p:cNvSpPr/>
            <p:nvPr/>
          </p:nvSpPr>
          <p:spPr>
            <a:xfrm rot="0">
              <a:off x="904945" y="462070"/>
              <a:ext cx="65594" cy="65594"/>
            </a:xfrm>
            <a:prstGeom prst="ellipse">
              <a:avLst/>
            </a:prstGeom>
            <a:solidFill>
              <a:schemeClr val="accent1">
                <a:alpha val="20000"/>
              </a:schemeClr>
            </a:solidFill>
          </p:spPr>
          <p:txBody>
            <a:bodyPr/>
            <a:p/>
          </p:txBody>
        </p:sp>
        <p:sp>
          <p:nvSpPr>
            <p:cNvPr name="AutoShape 35" id="35"/>
            <p:cNvSpPr/>
            <p:nvPr/>
          </p:nvSpPr>
          <p:spPr>
            <a:xfrm rot="0">
              <a:off x="454963" y="566715"/>
              <a:ext cx="84147" cy="84147"/>
            </a:xfrm>
            <a:prstGeom prst="ellipse">
              <a:avLst/>
            </a:prstGeom>
            <a:solidFill>
              <a:schemeClr val="accent1">
                <a:alpha val="100000"/>
              </a:schemeClr>
            </a:solidFill>
          </p:spPr>
          <p:txBody>
            <a:bodyPr/>
            <a:p/>
          </p:txBody>
        </p:sp>
        <p:sp>
          <p:nvSpPr>
            <p:cNvPr name="AutoShape 36" id="36"/>
            <p:cNvSpPr/>
            <p:nvPr/>
          </p:nvSpPr>
          <p:spPr>
            <a:xfrm rot="0">
              <a:off x="575049" y="573291"/>
              <a:ext cx="78137" cy="78137"/>
            </a:xfrm>
            <a:prstGeom prst="ellipse">
              <a:avLst/>
            </a:prstGeom>
            <a:solidFill>
              <a:schemeClr val="accent1">
                <a:alpha val="80000"/>
              </a:schemeClr>
            </a:solidFill>
          </p:spPr>
          <p:txBody>
            <a:bodyPr/>
            <a:p/>
          </p:txBody>
        </p:sp>
        <p:sp>
          <p:nvSpPr>
            <p:cNvPr name="AutoShape 37" id="37"/>
            <p:cNvSpPr/>
            <p:nvPr/>
          </p:nvSpPr>
          <p:spPr>
            <a:xfrm rot="0">
              <a:off x="689125" y="575007"/>
              <a:ext cx="74704" cy="74704"/>
            </a:xfrm>
            <a:prstGeom prst="ellipse">
              <a:avLst/>
            </a:prstGeom>
            <a:solidFill>
              <a:schemeClr val="accent1">
                <a:alpha val="60000"/>
              </a:schemeClr>
            </a:solidFill>
          </p:spPr>
          <p:txBody>
            <a:bodyPr/>
            <a:p/>
          </p:txBody>
        </p:sp>
        <p:sp>
          <p:nvSpPr>
            <p:cNvPr name="AutoShape 38" id="38"/>
            <p:cNvSpPr/>
            <p:nvPr/>
          </p:nvSpPr>
          <p:spPr>
            <a:xfrm rot="0">
              <a:off x="799768" y="583977"/>
              <a:ext cx="69238" cy="69238"/>
            </a:xfrm>
            <a:prstGeom prst="ellipse">
              <a:avLst/>
            </a:prstGeom>
            <a:solidFill>
              <a:schemeClr val="accent1">
                <a:alpha val="40000"/>
              </a:schemeClr>
            </a:solidFill>
          </p:spPr>
          <p:txBody>
            <a:bodyPr/>
            <a:p/>
          </p:txBody>
        </p:sp>
        <p:sp>
          <p:nvSpPr>
            <p:cNvPr name="AutoShape 39" id="39"/>
            <p:cNvSpPr/>
            <p:nvPr/>
          </p:nvSpPr>
          <p:spPr>
            <a:xfrm rot="0">
              <a:off x="904945" y="579844"/>
              <a:ext cx="65594" cy="65594"/>
            </a:xfrm>
            <a:prstGeom prst="ellipse">
              <a:avLst/>
            </a:prstGeom>
            <a:solidFill>
              <a:schemeClr val="accent1">
                <a:alpha val="20000"/>
              </a:schemeClr>
            </a:solidFill>
          </p:spPr>
          <p:txBody>
            <a:bodyPr/>
            <a:p/>
          </p:txBody>
        </p:sp>
        <p:sp>
          <p:nvSpPr>
            <p:cNvPr name="AutoShape 40" id="40"/>
            <p:cNvSpPr/>
            <p:nvPr/>
          </p:nvSpPr>
          <p:spPr>
            <a:xfrm rot="0">
              <a:off x="454963" y="684489"/>
              <a:ext cx="84147" cy="84147"/>
            </a:xfrm>
            <a:prstGeom prst="ellipse">
              <a:avLst/>
            </a:prstGeom>
            <a:solidFill>
              <a:schemeClr val="accent1">
                <a:alpha val="100000"/>
              </a:schemeClr>
            </a:solidFill>
          </p:spPr>
          <p:txBody>
            <a:bodyPr/>
            <a:p/>
          </p:txBody>
        </p:sp>
        <p:sp>
          <p:nvSpPr>
            <p:cNvPr name="AutoShape 41" id="41"/>
            <p:cNvSpPr/>
            <p:nvPr/>
          </p:nvSpPr>
          <p:spPr>
            <a:xfrm rot="0">
              <a:off x="575049" y="691064"/>
              <a:ext cx="78137" cy="78137"/>
            </a:xfrm>
            <a:prstGeom prst="ellipse">
              <a:avLst/>
            </a:prstGeom>
            <a:solidFill>
              <a:schemeClr val="accent1">
                <a:alpha val="80000"/>
              </a:schemeClr>
            </a:solidFill>
          </p:spPr>
          <p:txBody>
            <a:bodyPr/>
            <a:p/>
          </p:txBody>
        </p:sp>
        <p:sp>
          <p:nvSpPr>
            <p:cNvPr name="AutoShape 42" id="42"/>
            <p:cNvSpPr/>
            <p:nvPr/>
          </p:nvSpPr>
          <p:spPr>
            <a:xfrm rot="0">
              <a:off x="689125" y="692781"/>
              <a:ext cx="74704" cy="74704"/>
            </a:xfrm>
            <a:prstGeom prst="ellipse">
              <a:avLst/>
            </a:prstGeom>
            <a:solidFill>
              <a:schemeClr val="accent1">
                <a:alpha val="60000"/>
              </a:schemeClr>
            </a:solidFill>
          </p:spPr>
          <p:txBody>
            <a:bodyPr/>
            <a:p/>
          </p:txBody>
        </p:sp>
        <p:sp>
          <p:nvSpPr>
            <p:cNvPr name="AutoShape 43" id="43"/>
            <p:cNvSpPr/>
            <p:nvPr/>
          </p:nvSpPr>
          <p:spPr>
            <a:xfrm rot="0">
              <a:off x="799768" y="701751"/>
              <a:ext cx="69238" cy="69238"/>
            </a:xfrm>
            <a:prstGeom prst="ellipse">
              <a:avLst/>
            </a:prstGeom>
            <a:solidFill>
              <a:schemeClr val="accent1">
                <a:alpha val="40000"/>
              </a:schemeClr>
            </a:solidFill>
          </p:spPr>
          <p:txBody>
            <a:bodyPr/>
            <a:p/>
          </p:txBody>
        </p:sp>
        <p:sp>
          <p:nvSpPr>
            <p:cNvPr name="AutoShape 44" id="44"/>
            <p:cNvSpPr/>
            <p:nvPr/>
          </p:nvSpPr>
          <p:spPr>
            <a:xfrm rot="0">
              <a:off x="904945" y="697618"/>
              <a:ext cx="65594" cy="65594"/>
            </a:xfrm>
            <a:prstGeom prst="ellipse">
              <a:avLst/>
            </a:prstGeom>
            <a:solidFill>
              <a:schemeClr val="accent1">
                <a:alpha val="20000"/>
              </a:schemeClr>
            </a:solidFill>
          </p:spPr>
          <p:txBody>
            <a:bodyPr/>
            <a:p/>
          </p:txBody>
        </p:sp>
        <p:sp>
          <p:nvSpPr>
            <p:cNvPr name="TextBox 45" id="45"/>
            <p:cNvSpPr txBox="true"/>
            <p:nvPr/>
          </p:nvSpPr>
          <p:spPr>
            <a:xfrm rot="0">
              <a:off x="1094842" y="93878"/>
              <a:ext cx="10001250" cy="914400"/>
            </a:xfrm>
            <a:prstGeom prst="rect">
              <a:avLst/>
            </a:prstGeom>
          </p:spPr>
          <p:txBody>
            <a:bodyPr anchor="t" rtlCol="false" lIns="123825" rIns="57150" tIns="123825" bIns="123825" anchorCtr="false" vert="horz" wrap="square">
              <a:spAutoFit/>
            </a:bodyPr>
            <a:lstStyle/>
            <a:p>
              <a:pPr>
                <a:lnSpc>
                  <a:spcPct val="140000"/>
                </a:lnSpc>
              </a:pPr>
              <a:r>
                <a:rPr lang="en-US" b="true" sz="3000">
                  <a:solidFill>
                    <a:schemeClr val="accent1">
                      <a:alpha val="100000"/>
                    </a:schemeClr>
                  </a:solidFill>
                  <a:latin typeface="Microsoft Yahei"/>
                  <a:ea typeface="Microsoft Yahei"/>
                  <a:cs typeface="Microsoft Yahei"/>
                </a:rPr>
                <a:t>供应链协同机制构建</a:t>
              </a:r>
            </a:p>
          </p:txBody>
        </p:sp>
      </p:gr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AutoShape 2" id="2"/>
          <p:cNvSpPr/>
          <p:nvPr/>
        </p:nvSpPr>
        <p:spPr>
          <a:xfrm rot="0">
            <a:off x="7026880" y="4327928"/>
            <a:ext cx="816835" cy="816835"/>
          </a:xfrm>
          <a:prstGeom prst="ellipse">
            <a:avLst/>
          </a:prstGeom>
          <a:solidFill>
            <a:schemeClr val="accent1">
              <a:alpha val="100000"/>
            </a:schemeClr>
          </a:solidFill>
        </p:spPr>
        <p:txBody>
          <a:bodyPr/>
          <a:p/>
        </p:txBody>
      </p:sp>
      <p:sp>
        <p:nvSpPr>
          <p:cNvPr name="AutoShape 3" id="3"/>
          <p:cNvSpPr/>
          <p:nvPr/>
        </p:nvSpPr>
        <p:spPr>
          <a:xfrm rot="0">
            <a:off x="3715503" y="3252517"/>
            <a:ext cx="669734" cy="669734"/>
          </a:xfrm>
          <a:prstGeom prst="ellipse">
            <a:avLst/>
          </a:prstGeom>
          <a:solidFill>
            <a:schemeClr val="accent1">
              <a:alpha val="100000"/>
            </a:schemeClr>
          </a:solidFill>
        </p:spPr>
        <p:txBody>
          <a:bodyPr/>
          <a:p/>
        </p:txBody>
      </p:sp>
      <p:sp>
        <p:nvSpPr>
          <p:cNvPr name="AutoShape 4" id="4"/>
          <p:cNvSpPr/>
          <p:nvPr/>
        </p:nvSpPr>
        <p:spPr>
          <a:xfrm rot="0">
            <a:off x="5418023" y="2978511"/>
            <a:ext cx="741863" cy="741863"/>
          </a:xfrm>
          <a:prstGeom prst="ellipse">
            <a:avLst/>
          </a:prstGeom>
          <a:solidFill>
            <a:schemeClr val="accent1">
              <a:alpha val="100000"/>
            </a:schemeClr>
          </a:solidFill>
        </p:spPr>
        <p:txBody>
          <a:bodyPr/>
          <a:p/>
        </p:txBody>
      </p:sp>
      <p:sp>
        <p:nvSpPr>
          <p:cNvPr name="AutoShape 5" id="5"/>
          <p:cNvSpPr/>
          <p:nvPr/>
        </p:nvSpPr>
        <p:spPr>
          <a:xfrm rot="0">
            <a:off x="6825419" y="2137218"/>
            <a:ext cx="951888" cy="951888"/>
          </a:xfrm>
          <a:prstGeom prst="ellipse">
            <a:avLst/>
          </a:prstGeom>
          <a:solidFill>
            <a:schemeClr val="accent3">
              <a:lumMod val="75000"/>
              <a:alpha val="100000"/>
            </a:schemeClr>
          </a:solidFill>
        </p:spPr>
        <p:txBody>
          <a:bodyPr/>
          <a:p/>
        </p:txBody>
      </p:sp>
      <p:sp>
        <p:nvSpPr>
          <p:cNvPr name="AutoShape 6" id="6"/>
          <p:cNvSpPr/>
          <p:nvPr/>
        </p:nvSpPr>
        <p:spPr>
          <a:xfrm rot="0">
            <a:off x="4663043" y="2098623"/>
            <a:ext cx="684020" cy="684020"/>
          </a:xfrm>
          <a:prstGeom prst="ellipse">
            <a:avLst/>
          </a:prstGeom>
          <a:solidFill>
            <a:schemeClr val="accent5">
              <a:lumMod val="75000"/>
              <a:alpha val="100000"/>
            </a:schemeClr>
          </a:solidFill>
        </p:spPr>
        <p:txBody>
          <a:bodyPr/>
          <a:p/>
        </p:txBody>
      </p:sp>
      <p:sp>
        <p:nvSpPr>
          <p:cNvPr name="AutoShape 7" id="7"/>
          <p:cNvSpPr/>
          <p:nvPr/>
        </p:nvSpPr>
        <p:spPr>
          <a:xfrm rot="0">
            <a:off x="7093287" y="4394336"/>
            <a:ext cx="684020" cy="684020"/>
          </a:xfrm>
          <a:prstGeom prst="ellipse">
            <a:avLst/>
          </a:prstGeom>
          <a:solidFill>
            <a:schemeClr val="accent1">
              <a:alpha val="100000"/>
            </a:schemeClr>
          </a:solidFill>
        </p:spPr>
        <p:txBody>
          <a:bodyPr/>
          <a:p/>
        </p:txBody>
      </p:sp>
      <p:sp>
        <p:nvSpPr>
          <p:cNvPr name="AutoShape 8" id="8"/>
          <p:cNvSpPr/>
          <p:nvPr/>
        </p:nvSpPr>
        <p:spPr>
          <a:xfrm rot="0">
            <a:off x="5485811" y="3035533"/>
            <a:ext cx="617053" cy="617053"/>
          </a:xfrm>
          <a:prstGeom prst="ellipse">
            <a:avLst/>
          </a:prstGeom>
          <a:solidFill>
            <a:schemeClr val="lt1">
              <a:alpha val="100000"/>
            </a:schemeClr>
          </a:solidFill>
        </p:spPr>
        <p:txBody>
          <a:bodyPr/>
          <a:p/>
        </p:txBody>
      </p:sp>
      <p:sp>
        <p:nvSpPr>
          <p:cNvPr name="AutoShape 9" id="9"/>
          <p:cNvSpPr/>
          <p:nvPr/>
        </p:nvSpPr>
        <p:spPr>
          <a:xfrm rot="0">
            <a:off x="4615209" y="4346502"/>
            <a:ext cx="923188" cy="923188"/>
          </a:xfrm>
          <a:prstGeom prst="ellipse">
            <a:avLst/>
          </a:prstGeom>
          <a:solidFill>
            <a:schemeClr val="accent3">
              <a:lumMod val="75000"/>
              <a:alpha val="100000"/>
            </a:schemeClr>
          </a:solidFill>
        </p:spPr>
        <p:txBody>
          <a:bodyPr/>
          <a:p/>
        </p:txBody>
      </p:sp>
      <p:sp>
        <p:nvSpPr>
          <p:cNvPr name="AutoShape 10" id="10"/>
          <p:cNvSpPr/>
          <p:nvPr/>
        </p:nvSpPr>
        <p:spPr>
          <a:xfrm rot="0">
            <a:off x="6327263" y="3523107"/>
            <a:ext cx="536304" cy="536304"/>
          </a:xfrm>
          <a:prstGeom prst="ellipse">
            <a:avLst/>
          </a:prstGeom>
          <a:solidFill>
            <a:schemeClr val="accent5">
              <a:lumMod val="75000"/>
              <a:alpha val="100000"/>
            </a:schemeClr>
          </a:solidFill>
        </p:spPr>
        <p:txBody>
          <a:bodyPr/>
          <a:p/>
        </p:txBody>
      </p:sp>
      <p:sp>
        <p:nvSpPr>
          <p:cNvPr name="AutoShape 11" id="11"/>
          <p:cNvSpPr/>
          <p:nvPr/>
        </p:nvSpPr>
        <p:spPr>
          <a:xfrm rot="0">
            <a:off x="3782217" y="3324986"/>
            <a:ext cx="536304" cy="536304"/>
          </a:xfrm>
          <a:prstGeom prst="ellipse">
            <a:avLst/>
          </a:prstGeom>
          <a:solidFill>
            <a:schemeClr val="lt1">
              <a:alpha val="100000"/>
            </a:schemeClr>
          </a:solidFill>
        </p:spPr>
        <p:txBody>
          <a:bodyPr/>
          <a:p/>
        </p:txBody>
      </p:sp>
      <p:sp>
        <p:nvSpPr>
          <p:cNvPr name="AutoShape 12" id="12"/>
          <p:cNvSpPr/>
          <p:nvPr/>
        </p:nvSpPr>
        <p:spPr>
          <a:xfrm rot="0">
            <a:off x="4592083" y="2027663"/>
            <a:ext cx="825939" cy="825939"/>
          </a:xfrm>
          <a:prstGeom prst="ellipse">
            <a:avLst/>
          </a:prstGeom>
          <a:solidFill>
            <a:schemeClr val="accent1">
              <a:alpha val="100000"/>
            </a:schemeClr>
          </a:solidFill>
        </p:spPr>
        <p:txBody>
          <a:bodyPr/>
          <a:p/>
        </p:txBody>
      </p:sp>
      <p:sp>
        <p:nvSpPr>
          <p:cNvPr name="AutoShape 13" id="13"/>
          <p:cNvSpPr/>
          <p:nvPr/>
        </p:nvSpPr>
        <p:spPr>
          <a:xfrm rot="0">
            <a:off x="4534516" y="4265809"/>
            <a:ext cx="1084575" cy="1084575"/>
          </a:xfrm>
          <a:prstGeom prst="ellipse">
            <a:avLst/>
          </a:prstGeom>
          <a:solidFill>
            <a:schemeClr val="accent1">
              <a:alpha val="100000"/>
            </a:schemeClr>
          </a:solidFill>
        </p:spPr>
        <p:txBody>
          <a:bodyPr/>
          <a:p/>
        </p:txBody>
      </p:sp>
      <p:sp>
        <p:nvSpPr>
          <p:cNvPr name="AutoShape 14" id="14"/>
          <p:cNvSpPr/>
          <p:nvPr/>
        </p:nvSpPr>
        <p:spPr>
          <a:xfrm rot="0">
            <a:off x="6260548" y="3456392"/>
            <a:ext cx="669734" cy="669734"/>
          </a:xfrm>
          <a:prstGeom prst="ellipse">
            <a:avLst/>
          </a:prstGeom>
          <a:solidFill>
            <a:schemeClr val="accent1">
              <a:alpha val="100000"/>
            </a:schemeClr>
          </a:solidFill>
        </p:spPr>
        <p:txBody>
          <a:bodyPr/>
          <a:p/>
        </p:txBody>
      </p:sp>
      <p:sp>
        <p:nvSpPr>
          <p:cNvPr name="AutoShape 15" id="15"/>
          <p:cNvSpPr/>
          <p:nvPr/>
        </p:nvSpPr>
        <p:spPr>
          <a:xfrm rot="0">
            <a:off x="6723341" y="2059085"/>
            <a:ext cx="1139031" cy="1139031"/>
          </a:xfrm>
          <a:prstGeom prst="ellipse">
            <a:avLst/>
          </a:prstGeom>
          <a:solidFill>
            <a:schemeClr val="accent1">
              <a:alpha val="100000"/>
            </a:schemeClr>
          </a:solidFill>
        </p:spPr>
        <p:txBody>
          <a:bodyPr/>
          <a:p/>
        </p:txBody>
      </p:sp>
      <p:cxnSp>
        <p:nvCxnSpPr>
          <p:cNvPr name="Connector 16" id="16"/>
          <p:cNvCxnSpPr/>
          <p:nvPr/>
        </p:nvCxnSpPr>
        <p:spPr>
          <a:xfrm>
            <a:off x="5413642" y="2493745"/>
            <a:ext cx="1309700" cy="134855"/>
          </a:xfrm>
          <a:prstGeom prst="line">
            <a:avLst/>
          </a:prstGeom>
          <a:ln w="9525">
            <a:solidFill>
              <a:schemeClr val="accent1"/>
            </a:solidFill>
            <a:prstDash val="dash"/>
          </a:ln>
        </p:spPr>
        <p:style>
          <a:lnRef idx="0">
            <a:schemeClr val="accent1"/>
          </a:lnRef>
          <a:fillRef idx="1">
            <a:schemeClr val="accent1"/>
          </a:fillRef>
          <a:effectRef idx="0">
            <a:schemeClr val="accent1"/>
          </a:effectRef>
          <a:fontRef idx="minor">
            <a:schemeClr val="lt1"/>
          </a:fontRef>
        </p:style>
      </p:cxnSp>
      <p:cxnSp>
        <p:nvCxnSpPr>
          <p:cNvPr name="Connector 17" id="17"/>
          <p:cNvCxnSpPr/>
          <p:nvPr/>
        </p:nvCxnSpPr>
        <p:spPr>
          <a:xfrm flipV="true">
            <a:off x="6102864" y="2883378"/>
            <a:ext cx="679174" cy="152155"/>
          </a:xfrm>
          <a:prstGeom prst="line">
            <a:avLst/>
          </a:prstGeom>
          <a:ln w="9525">
            <a:solidFill>
              <a:schemeClr val="accent1"/>
            </a:solidFill>
            <a:prstDash val="dash"/>
          </a:ln>
        </p:spPr>
        <p:style>
          <a:lnRef idx="0">
            <a:schemeClr val="accent1"/>
          </a:lnRef>
          <a:fillRef idx="1">
            <a:schemeClr val="accent1"/>
          </a:fillRef>
          <a:effectRef idx="0">
            <a:schemeClr val="accent1"/>
          </a:effectRef>
          <a:fontRef idx="minor">
            <a:schemeClr val="lt1"/>
          </a:fontRef>
        </p:style>
      </p:cxnSp>
      <p:cxnSp>
        <p:nvCxnSpPr>
          <p:cNvPr name="Connector 18" id="18"/>
          <p:cNvCxnSpPr/>
          <p:nvPr/>
        </p:nvCxnSpPr>
        <p:spPr>
          <a:xfrm flipV="true">
            <a:off x="6825419" y="3126459"/>
            <a:ext cx="191610" cy="442328"/>
          </a:xfrm>
          <a:prstGeom prst="line">
            <a:avLst/>
          </a:prstGeom>
          <a:ln w="9525">
            <a:solidFill>
              <a:schemeClr val="accent1"/>
            </a:solidFill>
            <a:prstDash val="dash"/>
          </a:ln>
        </p:spPr>
        <p:style>
          <a:lnRef idx="0">
            <a:schemeClr val="accent1"/>
          </a:lnRef>
          <a:fillRef idx="1">
            <a:schemeClr val="accent1"/>
          </a:fillRef>
          <a:effectRef idx="0">
            <a:schemeClr val="accent1"/>
          </a:effectRef>
          <a:fontRef idx="minor">
            <a:schemeClr val="lt1"/>
          </a:fontRef>
        </p:style>
      </p:cxnSp>
      <p:cxnSp>
        <p:nvCxnSpPr>
          <p:cNvPr name="Connector 19" id="19"/>
          <p:cNvCxnSpPr/>
          <p:nvPr/>
        </p:nvCxnSpPr>
        <p:spPr>
          <a:xfrm flipH="true" flipV="true">
            <a:off x="7301364" y="3163040"/>
            <a:ext cx="133934" cy="1164888"/>
          </a:xfrm>
          <a:prstGeom prst="line">
            <a:avLst/>
          </a:prstGeom>
          <a:ln w="9525">
            <a:solidFill>
              <a:schemeClr val="accent1"/>
            </a:solidFill>
            <a:prstDash val="dash"/>
          </a:ln>
        </p:spPr>
        <p:style>
          <a:lnRef idx="0">
            <a:schemeClr val="accent1"/>
          </a:lnRef>
          <a:fillRef idx="1">
            <a:schemeClr val="accent1"/>
          </a:fillRef>
          <a:effectRef idx="0">
            <a:schemeClr val="accent1"/>
          </a:effectRef>
          <a:fontRef idx="minor">
            <a:schemeClr val="lt1"/>
          </a:fontRef>
        </p:style>
      </p:cxnSp>
      <p:cxnSp>
        <p:nvCxnSpPr>
          <p:cNvPr name="Connector 20" id="20"/>
          <p:cNvCxnSpPr/>
          <p:nvPr/>
        </p:nvCxnSpPr>
        <p:spPr>
          <a:xfrm flipH="true">
            <a:off x="5567348" y="4736345"/>
            <a:ext cx="1459532" cy="91727"/>
          </a:xfrm>
          <a:prstGeom prst="line">
            <a:avLst/>
          </a:prstGeom>
          <a:ln w="9525">
            <a:solidFill>
              <a:schemeClr val="accent1"/>
            </a:solidFill>
            <a:prstDash val="dash"/>
          </a:ln>
        </p:spPr>
        <p:style>
          <a:lnRef idx="0">
            <a:schemeClr val="accent1"/>
          </a:lnRef>
          <a:fillRef idx="1">
            <a:schemeClr val="accent1"/>
          </a:fillRef>
          <a:effectRef idx="0">
            <a:schemeClr val="accent1"/>
          </a:effectRef>
          <a:fontRef idx="minor">
            <a:schemeClr val="lt1"/>
          </a:fontRef>
        </p:style>
      </p:cxnSp>
      <p:cxnSp>
        <p:nvCxnSpPr>
          <p:cNvPr name="Connector 21" id="21"/>
          <p:cNvCxnSpPr/>
          <p:nvPr/>
        </p:nvCxnSpPr>
        <p:spPr>
          <a:xfrm flipV="true">
            <a:off x="5576003" y="4059411"/>
            <a:ext cx="751260" cy="500818"/>
          </a:xfrm>
          <a:prstGeom prst="line">
            <a:avLst/>
          </a:prstGeom>
          <a:ln w="9525">
            <a:solidFill>
              <a:schemeClr val="accent1"/>
            </a:solidFill>
            <a:prstDash val="dash"/>
          </a:ln>
        </p:spPr>
        <p:style>
          <a:lnRef idx="0">
            <a:schemeClr val="accent1"/>
          </a:lnRef>
          <a:fillRef idx="1">
            <a:schemeClr val="accent1"/>
          </a:fillRef>
          <a:effectRef idx="0">
            <a:schemeClr val="accent1"/>
          </a:effectRef>
          <a:fontRef idx="minor">
            <a:schemeClr val="lt1"/>
          </a:fontRef>
        </p:style>
      </p:cxnSp>
      <p:cxnSp>
        <p:nvCxnSpPr>
          <p:cNvPr name="Connector 22" id="22"/>
          <p:cNvCxnSpPr/>
          <p:nvPr/>
        </p:nvCxnSpPr>
        <p:spPr>
          <a:xfrm>
            <a:off x="4269332" y="3861290"/>
            <a:ext cx="443212" cy="585855"/>
          </a:xfrm>
          <a:prstGeom prst="line">
            <a:avLst/>
          </a:prstGeom>
          <a:ln w="9525">
            <a:solidFill>
              <a:schemeClr val="accent1"/>
            </a:solidFill>
            <a:prstDash val="dash"/>
          </a:ln>
        </p:spPr>
        <p:style>
          <a:lnRef idx="0">
            <a:schemeClr val="accent1"/>
          </a:lnRef>
          <a:fillRef idx="1">
            <a:schemeClr val="accent1"/>
          </a:fillRef>
          <a:effectRef idx="0">
            <a:schemeClr val="accent1"/>
          </a:effectRef>
          <a:fontRef idx="minor">
            <a:schemeClr val="lt1"/>
          </a:fontRef>
        </p:style>
      </p:cxnSp>
      <p:cxnSp>
        <p:nvCxnSpPr>
          <p:cNvPr name="Connector 23" id="23"/>
          <p:cNvCxnSpPr/>
          <p:nvPr/>
        </p:nvCxnSpPr>
        <p:spPr>
          <a:xfrm flipV="true">
            <a:off x="4318522" y="2782643"/>
            <a:ext cx="344521" cy="542343"/>
          </a:xfrm>
          <a:prstGeom prst="line">
            <a:avLst/>
          </a:prstGeom>
          <a:ln w="9525">
            <a:solidFill>
              <a:schemeClr val="accent1"/>
            </a:solidFill>
            <a:prstDash val="dash"/>
          </a:ln>
        </p:spPr>
        <p:style>
          <a:lnRef idx="0">
            <a:schemeClr val="accent1"/>
          </a:lnRef>
          <a:fillRef idx="1">
            <a:schemeClr val="accent1"/>
          </a:fillRef>
          <a:effectRef idx="0">
            <a:schemeClr val="accent1"/>
          </a:effectRef>
          <a:fontRef idx="minor">
            <a:schemeClr val="lt1"/>
          </a:fontRef>
        </p:style>
      </p:cxnSp>
      <p:cxnSp>
        <p:nvCxnSpPr>
          <p:cNvPr name="Connector 24" id="24"/>
          <p:cNvCxnSpPr/>
          <p:nvPr/>
        </p:nvCxnSpPr>
        <p:spPr>
          <a:xfrm flipV="true">
            <a:off x="4385236" y="3349442"/>
            <a:ext cx="1032786" cy="237941"/>
          </a:xfrm>
          <a:prstGeom prst="line">
            <a:avLst/>
          </a:prstGeom>
          <a:ln w="9525">
            <a:solidFill>
              <a:schemeClr val="accent1"/>
            </a:solidFill>
            <a:prstDash val="dash"/>
          </a:ln>
        </p:spPr>
        <p:style>
          <a:lnRef idx="0">
            <a:schemeClr val="accent1"/>
          </a:lnRef>
          <a:fillRef idx="1">
            <a:schemeClr val="accent1"/>
          </a:fillRef>
          <a:effectRef idx="0">
            <a:schemeClr val="accent1"/>
          </a:effectRef>
          <a:fontRef idx="minor">
            <a:schemeClr val="lt1"/>
          </a:fontRef>
        </p:style>
      </p:cxnSp>
      <p:cxnSp>
        <p:nvCxnSpPr>
          <p:cNvPr name="Connector 25" id="25"/>
          <p:cNvCxnSpPr/>
          <p:nvPr/>
        </p:nvCxnSpPr>
        <p:spPr>
          <a:xfrm flipV="true">
            <a:off x="5428529" y="3720374"/>
            <a:ext cx="360425" cy="686184"/>
          </a:xfrm>
          <a:prstGeom prst="line">
            <a:avLst/>
          </a:prstGeom>
          <a:ln w="9525">
            <a:solidFill>
              <a:schemeClr val="accent1"/>
            </a:solidFill>
            <a:prstDash val="dash"/>
          </a:ln>
        </p:spPr>
        <p:style>
          <a:lnRef idx="0">
            <a:schemeClr val="accent1"/>
          </a:lnRef>
          <a:fillRef idx="1">
            <a:schemeClr val="accent1"/>
          </a:fillRef>
          <a:effectRef idx="0">
            <a:schemeClr val="accent1"/>
          </a:effectRef>
          <a:fontRef idx="minor">
            <a:schemeClr val="lt1"/>
          </a:fontRef>
        </p:style>
      </p:cxnSp>
      <p:cxnSp>
        <p:nvCxnSpPr>
          <p:cNvPr name="Connector 26" id="26"/>
          <p:cNvCxnSpPr/>
          <p:nvPr/>
        </p:nvCxnSpPr>
        <p:spPr>
          <a:xfrm>
            <a:off x="5322679" y="2733875"/>
            <a:ext cx="236458" cy="296514"/>
          </a:xfrm>
          <a:prstGeom prst="line">
            <a:avLst/>
          </a:prstGeom>
          <a:ln w="9525">
            <a:solidFill>
              <a:schemeClr val="accent1"/>
            </a:solidFill>
            <a:prstDash val="dash"/>
          </a:ln>
        </p:spPr>
        <p:style>
          <a:lnRef idx="0">
            <a:schemeClr val="accent1"/>
          </a:lnRef>
          <a:fillRef idx="1">
            <a:schemeClr val="accent1"/>
          </a:fillRef>
          <a:effectRef idx="0">
            <a:schemeClr val="accent1"/>
          </a:effectRef>
          <a:fontRef idx="minor">
            <a:schemeClr val="lt1"/>
          </a:fontRef>
        </p:style>
      </p:cxnSp>
      <p:cxnSp>
        <p:nvCxnSpPr>
          <p:cNvPr name="Connector 27" id="27"/>
          <p:cNvCxnSpPr/>
          <p:nvPr/>
        </p:nvCxnSpPr>
        <p:spPr>
          <a:xfrm flipH="true" flipV="true">
            <a:off x="6863567" y="4059411"/>
            <a:ext cx="334699" cy="361267"/>
          </a:xfrm>
          <a:prstGeom prst="line">
            <a:avLst/>
          </a:prstGeom>
          <a:ln w="9525">
            <a:solidFill>
              <a:schemeClr val="accent1"/>
            </a:solidFill>
            <a:prstDash val="dash"/>
          </a:ln>
        </p:spPr>
        <p:style>
          <a:lnRef idx="0">
            <a:schemeClr val="accent1"/>
          </a:lnRef>
          <a:fillRef idx="1">
            <a:schemeClr val="accent1"/>
          </a:fillRef>
          <a:effectRef idx="0">
            <a:schemeClr val="accent1"/>
          </a:effectRef>
          <a:fontRef idx="minor">
            <a:schemeClr val="lt1"/>
          </a:fontRef>
        </p:style>
      </p:cxnSp>
      <p:cxnSp>
        <p:nvCxnSpPr>
          <p:cNvPr name="Connector 28" id="28"/>
          <p:cNvCxnSpPr/>
          <p:nvPr/>
        </p:nvCxnSpPr>
        <p:spPr>
          <a:xfrm flipH="true" flipV="true">
            <a:off x="6126369" y="3484076"/>
            <a:ext cx="200894" cy="39031"/>
          </a:xfrm>
          <a:prstGeom prst="line">
            <a:avLst/>
          </a:prstGeom>
          <a:ln w="9525">
            <a:solidFill>
              <a:schemeClr val="accent1"/>
            </a:solidFill>
            <a:prstDash val="dash"/>
          </a:ln>
        </p:spPr>
        <p:style>
          <a:lnRef idx="0">
            <a:schemeClr val="accent1"/>
          </a:lnRef>
          <a:fillRef idx="1">
            <a:schemeClr val="accent1"/>
          </a:fillRef>
          <a:effectRef idx="0">
            <a:schemeClr val="accent1"/>
          </a:effectRef>
          <a:fontRef idx="minor">
            <a:schemeClr val="lt1"/>
          </a:fontRef>
        </p:style>
      </p:cxnSp>
      <p:sp>
        <p:nvSpPr>
          <p:cNvPr name="TextBox 29" id="29"/>
          <p:cNvSpPr txBox="true"/>
          <p:nvPr/>
        </p:nvSpPr>
        <p:spPr>
          <a:xfrm rot="0">
            <a:off x="183453" y="1348268"/>
            <a:ext cx="4029075" cy="561975"/>
          </a:xfrm>
          <a:prstGeom prst="rect">
            <a:avLst/>
          </a:prstGeom>
        </p:spPr>
        <p:txBody>
          <a:bodyPr anchor="t" rtlCol="false" lIns="114300" rIns="114300" tIns="57150" bIns="57150" anchorCtr="false" vert="horz" wrap="square">
            <a:spAutoFit/>
          </a:bodyPr>
          <a:lstStyle/>
          <a:p>
            <a:pPr algn="r">
              <a:lnSpc>
                <a:spcPct val="120000"/>
              </a:lnSpc>
            </a:pPr>
            <a:r>
              <a:rPr lang="en-US" b="true" sz="2325">
                <a:solidFill>
                  <a:schemeClr val="accent1">
                    <a:alpha val="100000"/>
                  </a:schemeClr>
                </a:solidFill>
                <a:latin typeface="Microsoft Yahei"/>
                <a:ea typeface="Microsoft Yahei"/>
                <a:cs typeface="Microsoft Yahei"/>
              </a:rPr>
              <a:t>智能物流系统架构</a:t>
            </a:r>
          </a:p>
        </p:txBody>
      </p:sp>
      <p:sp>
        <p:nvSpPr>
          <p:cNvPr name="TextBox 30" id="30"/>
          <p:cNvSpPr txBox="true"/>
          <p:nvPr/>
        </p:nvSpPr>
        <p:spPr>
          <a:xfrm rot="0">
            <a:off x="451179" y="1899244"/>
            <a:ext cx="3762187" cy="994791"/>
          </a:xfrm>
          <a:prstGeom prst="rect">
            <a:avLst/>
          </a:prstGeom>
        </p:spPr>
        <p:txBody>
          <a:bodyPr anchor="t" rtlCol="false" lIns="114300" rIns="114300" tIns="57150" bIns="57150" anchorCtr="false" vert="horz" wrap="square">
            <a:spAutoFit/>
          </a:bodyPr>
          <a:lstStyle/>
          <a:p>
            <a:pPr algn="r">
              <a:lnSpc>
                <a:spcPct val="120000"/>
              </a:lnSpc>
            </a:pPr>
            <a:r>
              <a:rPr lang="en-US" sz="1500">
                <a:solidFill>
                  <a:schemeClr val="dk1">
                    <a:alpha val="100000"/>
                  </a:schemeClr>
                </a:solidFill>
                <a:latin typeface="Microsoft Yahei"/>
                <a:ea typeface="Microsoft Yahei"/>
                <a:cs typeface="Microsoft Yahei"/>
              </a:rPr>
              <a:t>设计智能物流系统的整体架构，包括物流信息系统、物流设备系统、物流管理系统等，实现物流过程的自动化和智能化。</a:t>
            </a:r>
          </a:p>
        </p:txBody>
      </p:sp>
      <p:sp>
        <p:nvSpPr>
          <p:cNvPr name="TextBox 31" id="31"/>
          <p:cNvSpPr txBox="true"/>
          <p:nvPr/>
        </p:nvSpPr>
        <p:spPr>
          <a:xfrm rot="0">
            <a:off x="183453" y="4327928"/>
            <a:ext cx="4029075" cy="561975"/>
          </a:xfrm>
          <a:prstGeom prst="rect">
            <a:avLst/>
          </a:prstGeom>
        </p:spPr>
        <p:txBody>
          <a:bodyPr anchor="t" rtlCol="false" lIns="114300" rIns="114300" tIns="57150" bIns="57150" anchorCtr="false" vert="horz" wrap="square">
            <a:spAutoFit/>
          </a:bodyPr>
          <a:lstStyle/>
          <a:p>
            <a:pPr algn="r">
              <a:lnSpc>
                <a:spcPct val="120000"/>
              </a:lnSpc>
            </a:pPr>
            <a:r>
              <a:rPr lang="en-US" b="true" sz="2325">
                <a:solidFill>
                  <a:schemeClr val="accent1">
                    <a:alpha val="100000"/>
                  </a:schemeClr>
                </a:solidFill>
                <a:latin typeface="Microsoft Yahei"/>
                <a:ea typeface="Microsoft Yahei"/>
                <a:cs typeface="Microsoft Yahei"/>
              </a:rPr>
              <a:t>智能物流设备应用</a:t>
            </a:r>
          </a:p>
        </p:txBody>
      </p:sp>
      <p:sp>
        <p:nvSpPr>
          <p:cNvPr name="TextBox 32" id="32"/>
          <p:cNvSpPr txBox="true"/>
          <p:nvPr/>
        </p:nvSpPr>
        <p:spPr>
          <a:xfrm rot="0">
            <a:off x="451179" y="4878904"/>
            <a:ext cx="3762187" cy="994791"/>
          </a:xfrm>
          <a:prstGeom prst="rect">
            <a:avLst/>
          </a:prstGeom>
        </p:spPr>
        <p:txBody>
          <a:bodyPr anchor="t" rtlCol="false" lIns="114300" rIns="114300" tIns="57150" bIns="57150" anchorCtr="false" vert="horz" wrap="square">
            <a:spAutoFit/>
          </a:bodyPr>
          <a:lstStyle/>
          <a:p>
            <a:pPr algn="r">
              <a:lnSpc>
                <a:spcPct val="120000"/>
              </a:lnSpc>
            </a:pPr>
            <a:r>
              <a:rPr lang="en-US" sz="1500">
                <a:solidFill>
                  <a:schemeClr val="dk1">
                    <a:alpha val="100000"/>
                  </a:schemeClr>
                </a:solidFill>
                <a:latin typeface="Microsoft Yahei"/>
                <a:ea typeface="Microsoft Yahei"/>
                <a:cs typeface="Microsoft Yahei"/>
              </a:rPr>
              <a:t>推广应用智能物流设备，如自动化搬运设备、智能分拣设备、无人配送车等，提高物流自动化水平。</a:t>
            </a:r>
          </a:p>
        </p:txBody>
      </p:sp>
      <p:sp>
        <p:nvSpPr>
          <p:cNvPr name="TextBox 33" id="33"/>
          <p:cNvSpPr txBox="true"/>
          <p:nvPr/>
        </p:nvSpPr>
        <p:spPr>
          <a:xfrm rot="0">
            <a:off x="7966477" y="1432892"/>
            <a:ext cx="4029075" cy="561975"/>
          </a:xfrm>
          <a:prstGeom prst="rect">
            <a:avLst/>
          </a:prstGeom>
        </p:spPr>
        <p:txBody>
          <a:bodyPr anchor="t" rtlCol="false" lIns="114300" rIns="114300" tIns="57150" bIns="57150" anchorCtr="false" vert="horz" wrap="square">
            <a:spAutoFit/>
          </a:bodyPr>
          <a:lstStyle/>
          <a:p>
            <a:pPr>
              <a:lnSpc>
                <a:spcPct val="120000"/>
              </a:lnSpc>
            </a:pPr>
            <a:r>
              <a:rPr lang="en-US" b="true" sz="2325">
                <a:solidFill>
                  <a:schemeClr val="accent1">
                    <a:alpha val="100000"/>
                  </a:schemeClr>
                </a:solidFill>
                <a:latin typeface="Microsoft Yahei"/>
                <a:ea typeface="Microsoft Yahei"/>
                <a:cs typeface="Microsoft Yahei"/>
              </a:rPr>
              <a:t>物流数据分析与优化</a:t>
            </a:r>
          </a:p>
        </p:txBody>
      </p:sp>
      <p:sp>
        <p:nvSpPr>
          <p:cNvPr name="TextBox 34" id="34"/>
          <p:cNvSpPr txBox="true"/>
          <p:nvPr/>
        </p:nvSpPr>
        <p:spPr>
          <a:xfrm rot="0">
            <a:off x="7966477" y="2006039"/>
            <a:ext cx="3753398" cy="994791"/>
          </a:xfrm>
          <a:prstGeom prst="rect">
            <a:avLst/>
          </a:prstGeom>
        </p:spPr>
        <p:txBody>
          <a:bodyPr anchor="t" rtlCol="false" lIns="114300" rIns="114300" tIns="57150" bIns="57150" anchorCtr="false" vert="horz" wrap="square">
            <a:spAutoFit/>
          </a:bodyPr>
          <a:lstStyle/>
          <a:p>
            <a:pPr>
              <a:lnSpc>
                <a:spcPct val="120000"/>
              </a:lnSpc>
            </a:pPr>
            <a:r>
              <a:rPr lang="en-US" sz="1500">
                <a:solidFill>
                  <a:schemeClr val="dk1">
                    <a:alpha val="100000"/>
                  </a:schemeClr>
                </a:solidFill>
                <a:latin typeface="Microsoft Yahei"/>
                <a:ea typeface="Microsoft Yahei"/>
                <a:cs typeface="Microsoft Yahei"/>
              </a:rPr>
              <a:t>运用大数据和人工智能技术，对物流数据进行分析和优化，提高物流运作效率和服务水平。</a:t>
            </a:r>
          </a:p>
        </p:txBody>
      </p:sp>
      <p:sp>
        <p:nvSpPr>
          <p:cNvPr name="TextBox 35" id="35"/>
          <p:cNvSpPr txBox="true"/>
          <p:nvPr/>
        </p:nvSpPr>
        <p:spPr>
          <a:xfrm rot="0">
            <a:off x="7966477" y="4251066"/>
            <a:ext cx="4029075" cy="561975"/>
          </a:xfrm>
          <a:prstGeom prst="rect">
            <a:avLst/>
          </a:prstGeom>
        </p:spPr>
        <p:txBody>
          <a:bodyPr anchor="t" rtlCol="false" lIns="114300" rIns="114300" tIns="57150" bIns="57150" anchorCtr="false" vert="horz" wrap="square">
            <a:spAutoFit/>
          </a:bodyPr>
          <a:lstStyle/>
          <a:p>
            <a:pPr>
              <a:lnSpc>
                <a:spcPct val="120000"/>
              </a:lnSpc>
            </a:pPr>
            <a:r>
              <a:rPr lang="en-US" b="true" sz="2325">
                <a:solidFill>
                  <a:schemeClr val="accent1">
                    <a:alpha val="100000"/>
                  </a:schemeClr>
                </a:solidFill>
                <a:latin typeface="Microsoft Yahei"/>
                <a:ea typeface="Microsoft Yahei"/>
                <a:cs typeface="Microsoft Yahei"/>
              </a:rPr>
              <a:t>物流信息化平台建设</a:t>
            </a:r>
          </a:p>
        </p:txBody>
      </p:sp>
      <p:sp>
        <p:nvSpPr>
          <p:cNvPr name="TextBox 36" id="36"/>
          <p:cNvSpPr txBox="true"/>
          <p:nvPr/>
        </p:nvSpPr>
        <p:spPr>
          <a:xfrm rot="0">
            <a:off x="7966477" y="4824213"/>
            <a:ext cx="3753398" cy="994791"/>
          </a:xfrm>
          <a:prstGeom prst="rect">
            <a:avLst/>
          </a:prstGeom>
        </p:spPr>
        <p:txBody>
          <a:bodyPr anchor="t" rtlCol="false" lIns="114300" rIns="114300" tIns="57150" bIns="57150" anchorCtr="false" vert="horz" wrap="square">
            <a:spAutoFit/>
          </a:bodyPr>
          <a:lstStyle/>
          <a:p>
            <a:pPr>
              <a:lnSpc>
                <a:spcPct val="120000"/>
              </a:lnSpc>
            </a:pPr>
            <a:r>
              <a:rPr lang="en-US" sz="1500">
                <a:solidFill>
                  <a:schemeClr val="dk1">
                    <a:alpha val="100000"/>
                  </a:schemeClr>
                </a:solidFill>
                <a:latin typeface="Microsoft Yahei"/>
                <a:ea typeface="Microsoft Yahei"/>
                <a:cs typeface="Microsoft Yahei"/>
              </a:rPr>
              <a:t>建设物流信息化平台，实现物流信息的实时共享和协同处理，提高物流信息化水平。</a:t>
            </a:r>
          </a:p>
        </p:txBody>
      </p:sp>
      <p:sp>
        <p:nvSpPr>
          <p:cNvPr name="Freeform 37" id="37"/>
          <p:cNvSpPr/>
          <p:nvPr/>
        </p:nvSpPr>
        <p:spPr>
          <a:xfrm rot="0">
            <a:off x="6996367" y="2295973"/>
            <a:ext cx="585610" cy="585610"/>
          </a:xfrm>
          <a:custGeom>
            <a:avLst/>
            <a:gdLst/>
            <a:ahLst/>
            <a:cxnLst/>
            <a:rect r="r" b="b" t="t" l="l"/>
            <a:pathLst>
              <a:path h="304800" w="304800">
                <a:moveTo>
                  <a:pt x="265490" y="266700"/>
                </a:moveTo>
                <a:cubicBezTo>
                  <a:pt x="265490" y="266700"/>
                  <a:pt x="318068" y="266757"/>
                  <a:pt x="325450" y="215313"/>
                </a:cubicBezTo>
                <a:cubicBezTo>
                  <a:pt x="328965" y="159058"/>
                  <a:pt x="274625" y="147971"/>
                  <a:pt x="274625" y="147971"/>
                </a:cubicBezTo>
                <a:cubicBezTo>
                  <a:pt x="274625" y="147971"/>
                  <a:pt x="280807" y="64694"/>
                  <a:pt x="204511" y="55197"/>
                </a:cubicBezTo>
                <a:cubicBezTo>
                  <a:pt x="139122" y="48520"/>
                  <a:pt x="119224" y="109290"/>
                  <a:pt x="119224" y="109290"/>
                </a:cubicBezTo>
                <a:cubicBezTo>
                  <a:pt x="119224" y="109290"/>
                  <a:pt x="99527" y="90354"/>
                  <a:pt x="72809" y="105823"/>
                </a:cubicBezTo>
                <a:cubicBezTo>
                  <a:pt x="48892" y="120587"/>
                  <a:pt x="53121" y="147618"/>
                  <a:pt x="53121" y="147618"/>
                </a:cubicBezTo>
                <a:cubicBezTo>
                  <a:pt x="53121" y="147618"/>
                  <a:pt x="0" y="157944"/>
                  <a:pt x="0" y="212084"/>
                </a:cubicBezTo>
                <a:cubicBezTo>
                  <a:pt x="1191" y="266157"/>
                  <a:pt x="57693" y="266700"/>
                  <a:pt x="57693" y="266700"/>
                </a:cubicBezTo>
              </a:path>
            </a:pathLst>
          </a:custGeom>
          <a:solidFill>
            <a:srgbClr val="FFFFFF">
              <a:alpha val="100000"/>
            </a:srgbClr>
          </a:solidFill>
        </p:spPr>
        <p:txBody>
          <a:bodyPr/>
          <a:p/>
        </p:txBody>
      </p:sp>
      <p:sp>
        <p:nvSpPr>
          <p:cNvPr name="Freeform 38" id="38"/>
          <p:cNvSpPr/>
          <p:nvPr/>
        </p:nvSpPr>
        <p:spPr>
          <a:xfrm rot="0">
            <a:off x="4809097" y="2221251"/>
            <a:ext cx="391912" cy="391912"/>
          </a:xfrm>
          <a:custGeom>
            <a:avLst/>
            <a:gdLst/>
            <a:ahLst/>
            <a:cxnLst/>
            <a:rect r="r" b="b" t="t" l="l"/>
            <a:pathLst>
              <a:path h="304800" w="304800">
                <a:moveTo>
                  <a:pt x="95545" y="304800"/>
                </a:moveTo>
                <a:cubicBezTo>
                  <a:pt x="75228" y="262528"/>
                  <a:pt x="86049" y="238306"/>
                  <a:pt x="101660" y="215494"/>
                </a:cubicBezTo>
                <a:cubicBezTo>
                  <a:pt x="118758" y="190500"/>
                  <a:pt x="123168" y="165764"/>
                  <a:pt x="123168" y="165764"/>
                </a:cubicBezTo>
                <a:cubicBezTo>
                  <a:pt x="123168" y="165764"/>
                  <a:pt x="136608" y="183232"/>
                  <a:pt x="131235" y="210560"/>
                </a:cubicBezTo>
                <a:cubicBezTo>
                  <a:pt x="154981" y="184128"/>
                  <a:pt x="159458" y="142018"/>
                  <a:pt x="155877" y="125892"/>
                </a:cubicBezTo>
                <a:cubicBezTo>
                  <a:pt x="209550" y="163401"/>
                  <a:pt x="232486" y="244612"/>
                  <a:pt x="201578" y="304800"/>
                </a:cubicBezTo>
                <a:cubicBezTo>
                  <a:pt x="365998" y="211769"/>
                  <a:pt x="242478" y="72581"/>
                  <a:pt x="220970" y="56893"/>
                </a:cubicBezTo>
                <a:cubicBezTo>
                  <a:pt x="228143" y="72571"/>
                  <a:pt x="229495" y="99117"/>
                  <a:pt x="215017" y="111995"/>
                </a:cubicBezTo>
                <a:cubicBezTo>
                  <a:pt x="190510" y="19040"/>
                  <a:pt x="129892" y="-10"/>
                  <a:pt x="129892" y="-10"/>
                </a:cubicBezTo>
                <a:cubicBezTo>
                  <a:pt x="137065" y="47930"/>
                  <a:pt x="103908" y="100346"/>
                  <a:pt x="71942" y="139513"/>
                </a:cubicBezTo>
                <a:cubicBezTo>
                  <a:pt x="70818" y="120396"/>
                  <a:pt x="69628" y="107204"/>
                  <a:pt x="59579" y="88916"/>
                </a:cubicBezTo>
                <a:cubicBezTo>
                  <a:pt x="57321" y="123644"/>
                  <a:pt x="30785" y="151943"/>
                  <a:pt x="23603" y="186738"/>
                </a:cubicBezTo>
                <a:cubicBezTo>
                  <a:pt x="13868" y="233848"/>
                  <a:pt x="30890" y="268348"/>
                  <a:pt x="95564" y="304790"/>
                </a:cubicBezTo>
                <a:close/>
              </a:path>
            </a:pathLst>
          </a:custGeom>
          <a:solidFill>
            <a:srgbClr val="FFFFFF">
              <a:alpha val="100000"/>
            </a:srgbClr>
          </a:solidFill>
        </p:spPr>
        <p:txBody>
          <a:bodyPr/>
          <a:p/>
        </p:txBody>
      </p:sp>
      <p:sp>
        <p:nvSpPr>
          <p:cNvPr name="Freeform 39" id="39"/>
          <p:cNvSpPr/>
          <p:nvPr/>
        </p:nvSpPr>
        <p:spPr>
          <a:xfrm rot="0">
            <a:off x="4874749" y="4606042"/>
            <a:ext cx="404108" cy="404108"/>
          </a:xfrm>
          <a:custGeom>
            <a:avLst/>
            <a:gdLst/>
            <a:ahLst/>
            <a:cxnLst/>
            <a:rect r="r" b="b" t="t" l="l"/>
            <a:pathLst>
              <a:path h="304800" w="304800">
                <a:moveTo>
                  <a:pt x="167640" y="0"/>
                </a:moveTo>
                <a:lnTo>
                  <a:pt x="182880" y="0"/>
                </a:lnTo>
                <a:lnTo>
                  <a:pt x="182880" y="45720"/>
                </a:lnTo>
                <a:lnTo>
                  <a:pt x="228600" y="152400"/>
                </a:lnTo>
                <a:lnTo>
                  <a:pt x="228600" y="274320"/>
                </a:lnTo>
                <a:cubicBezTo>
                  <a:pt x="228600" y="291151"/>
                  <a:pt x="214951" y="304800"/>
                  <a:pt x="198120" y="304800"/>
                </a:cubicBezTo>
                <a:lnTo>
                  <a:pt x="198120" y="304800"/>
                </a:lnTo>
                <a:lnTo>
                  <a:pt x="76200" y="304800"/>
                </a:lnTo>
                <a:cubicBezTo>
                  <a:pt x="59436" y="304800"/>
                  <a:pt x="40996" y="291998"/>
                  <a:pt x="35052" y="276149"/>
                </a:cubicBezTo>
                <a:lnTo>
                  <a:pt x="0" y="182880"/>
                </a:lnTo>
                <a:lnTo>
                  <a:pt x="0" y="152400"/>
                </a:lnTo>
                <a:cubicBezTo>
                  <a:pt x="0" y="135569"/>
                  <a:pt x="13649" y="121920"/>
                  <a:pt x="30480" y="121920"/>
                </a:cubicBezTo>
                <a:lnTo>
                  <a:pt x="30480" y="121920"/>
                </a:lnTo>
                <a:lnTo>
                  <a:pt x="137160" y="121920"/>
                </a:lnTo>
                <a:lnTo>
                  <a:pt x="137160" y="30480"/>
                </a:lnTo>
                <a:cubicBezTo>
                  <a:pt x="137160" y="13649"/>
                  <a:pt x="150809" y="0"/>
                  <a:pt x="167640" y="0"/>
                </a:cubicBezTo>
                <a:lnTo>
                  <a:pt x="167640" y="0"/>
                </a:lnTo>
                <a:close/>
                <a:moveTo>
                  <a:pt x="259080" y="152400"/>
                </a:moveTo>
                <a:lnTo>
                  <a:pt x="304800" y="152400"/>
                </a:lnTo>
                <a:lnTo>
                  <a:pt x="304800" y="304800"/>
                </a:lnTo>
                <a:lnTo>
                  <a:pt x="259080" y="304800"/>
                </a:lnTo>
                <a:lnTo>
                  <a:pt x="259080" y="152400"/>
                </a:lnTo>
                <a:close/>
              </a:path>
            </a:pathLst>
          </a:custGeom>
          <a:solidFill>
            <a:srgbClr val="FFFFFF">
              <a:alpha val="100000"/>
            </a:srgbClr>
          </a:solidFill>
        </p:spPr>
        <p:txBody>
          <a:bodyPr/>
          <a:p/>
        </p:txBody>
      </p:sp>
      <p:sp>
        <p:nvSpPr>
          <p:cNvPr name="Freeform 40" id="40"/>
          <p:cNvSpPr/>
          <p:nvPr/>
        </p:nvSpPr>
        <p:spPr>
          <a:xfrm rot="0">
            <a:off x="5610694" y="3160417"/>
            <a:ext cx="367285" cy="367285"/>
          </a:xfrm>
          <a:custGeom>
            <a:avLst/>
            <a:gdLst/>
            <a:ahLst/>
            <a:cxnLst/>
            <a:rect r="r" b="b" t="t" l="l"/>
            <a:pathLst>
              <a:path h="304800" w="304800">
                <a:moveTo>
                  <a:pt x="304800" y="171155"/>
                </a:moveTo>
                <a:lnTo>
                  <a:pt x="304800" y="133055"/>
                </a:lnTo>
                <a:lnTo>
                  <a:pt x="259261" y="114081"/>
                </a:lnTo>
                <a:cubicBezTo>
                  <a:pt x="257994" y="110509"/>
                  <a:pt x="256661" y="107051"/>
                  <a:pt x="255022" y="103661"/>
                </a:cubicBezTo>
                <a:lnTo>
                  <a:pt x="273406" y="57893"/>
                </a:lnTo>
                <a:lnTo>
                  <a:pt x="246459" y="30956"/>
                </a:lnTo>
                <a:lnTo>
                  <a:pt x="201101" y="49635"/>
                </a:lnTo>
                <a:cubicBezTo>
                  <a:pt x="197644" y="47958"/>
                  <a:pt x="194110" y="46549"/>
                  <a:pt x="190462" y="45244"/>
                </a:cubicBezTo>
                <a:lnTo>
                  <a:pt x="171155" y="0"/>
                </a:lnTo>
                <a:lnTo>
                  <a:pt x="133055" y="0"/>
                </a:lnTo>
                <a:lnTo>
                  <a:pt x="114224" y="45091"/>
                </a:lnTo>
                <a:cubicBezTo>
                  <a:pt x="110433" y="46434"/>
                  <a:pt x="106785" y="47844"/>
                  <a:pt x="103175" y="49559"/>
                </a:cubicBezTo>
                <a:lnTo>
                  <a:pt x="57893" y="31366"/>
                </a:lnTo>
                <a:lnTo>
                  <a:pt x="30956" y="58303"/>
                </a:lnTo>
                <a:lnTo>
                  <a:pt x="49416" y="103175"/>
                </a:lnTo>
                <a:cubicBezTo>
                  <a:pt x="47625" y="106861"/>
                  <a:pt x="46177" y="110614"/>
                  <a:pt x="44796" y="114491"/>
                </a:cubicBezTo>
                <a:lnTo>
                  <a:pt x="0" y="133645"/>
                </a:lnTo>
                <a:lnTo>
                  <a:pt x="0" y="171745"/>
                </a:lnTo>
                <a:lnTo>
                  <a:pt x="44834" y="190424"/>
                </a:lnTo>
                <a:cubicBezTo>
                  <a:pt x="46215" y="194291"/>
                  <a:pt x="47701" y="198053"/>
                  <a:pt x="49482" y="201740"/>
                </a:cubicBezTo>
                <a:lnTo>
                  <a:pt x="31366" y="246907"/>
                </a:lnTo>
                <a:lnTo>
                  <a:pt x="58303" y="273844"/>
                </a:lnTo>
                <a:lnTo>
                  <a:pt x="103289" y="255318"/>
                </a:lnTo>
                <a:cubicBezTo>
                  <a:pt x="106899" y="257032"/>
                  <a:pt x="110585" y="258404"/>
                  <a:pt x="114376" y="259709"/>
                </a:cubicBezTo>
                <a:lnTo>
                  <a:pt x="133645" y="304800"/>
                </a:lnTo>
                <a:lnTo>
                  <a:pt x="171745" y="304800"/>
                </a:lnTo>
                <a:lnTo>
                  <a:pt x="190605" y="259480"/>
                </a:lnTo>
                <a:cubicBezTo>
                  <a:pt x="194215" y="258137"/>
                  <a:pt x="197787" y="256727"/>
                  <a:pt x="201206" y="255089"/>
                </a:cubicBezTo>
                <a:lnTo>
                  <a:pt x="246898" y="273396"/>
                </a:lnTo>
                <a:lnTo>
                  <a:pt x="273834" y="246459"/>
                </a:lnTo>
                <a:lnTo>
                  <a:pt x="255079" y="200997"/>
                </a:lnTo>
                <a:cubicBezTo>
                  <a:pt x="256680" y="197577"/>
                  <a:pt x="257985" y="194110"/>
                  <a:pt x="259251" y="190576"/>
                </a:cubicBezTo>
                <a:lnTo>
                  <a:pt x="304800" y="171155"/>
                </a:lnTo>
                <a:close/>
                <a:moveTo>
                  <a:pt x="152105" y="209550"/>
                </a:moveTo>
                <a:cubicBezTo>
                  <a:pt x="120558" y="209550"/>
                  <a:pt x="94955" y="183947"/>
                  <a:pt x="94955" y="152400"/>
                </a:cubicBezTo>
                <a:cubicBezTo>
                  <a:pt x="94955" y="120853"/>
                  <a:pt x="120558" y="95250"/>
                  <a:pt x="152105" y="95250"/>
                </a:cubicBezTo>
                <a:cubicBezTo>
                  <a:pt x="183652" y="95250"/>
                  <a:pt x="209255" y="120853"/>
                  <a:pt x="209255" y="152400"/>
                </a:cubicBezTo>
                <a:cubicBezTo>
                  <a:pt x="209255" y="183947"/>
                  <a:pt x="183652" y="209550"/>
                  <a:pt x="152105" y="209550"/>
                </a:cubicBezTo>
                <a:close/>
              </a:path>
            </a:pathLst>
          </a:custGeom>
          <a:solidFill>
            <a:schemeClr val="accent1">
              <a:alpha val="100000"/>
            </a:schemeClr>
          </a:solidFill>
        </p:spPr>
        <p:txBody>
          <a:bodyPr/>
          <a:p/>
        </p:txBody>
      </p:sp>
      <p:sp>
        <p:nvSpPr>
          <p:cNvPr name="Freeform 41" id="41"/>
          <p:cNvSpPr/>
          <p:nvPr/>
        </p:nvSpPr>
        <p:spPr>
          <a:xfrm rot="0">
            <a:off x="7251892" y="4540748"/>
            <a:ext cx="366812" cy="366812"/>
          </a:xfrm>
          <a:custGeom>
            <a:avLst/>
            <a:gdLst/>
            <a:ahLst/>
            <a:cxnLst/>
            <a:rect r="r" b="b" t="t" l="l"/>
            <a:pathLst>
              <a:path h="304800" w="304800">
                <a:moveTo>
                  <a:pt x="0" y="209550"/>
                </a:moveTo>
                <a:lnTo>
                  <a:pt x="152410" y="247650"/>
                </a:lnTo>
                <a:lnTo>
                  <a:pt x="304800" y="209550"/>
                </a:lnTo>
                <a:lnTo>
                  <a:pt x="304800" y="247650"/>
                </a:lnTo>
                <a:lnTo>
                  <a:pt x="152410" y="285750"/>
                </a:lnTo>
                <a:lnTo>
                  <a:pt x="0" y="247650"/>
                </a:lnTo>
                <a:close/>
                <a:moveTo>
                  <a:pt x="0" y="133350"/>
                </a:moveTo>
                <a:lnTo>
                  <a:pt x="152410" y="171450"/>
                </a:lnTo>
                <a:lnTo>
                  <a:pt x="304800" y="133350"/>
                </a:lnTo>
                <a:lnTo>
                  <a:pt x="304800" y="171450"/>
                </a:lnTo>
                <a:lnTo>
                  <a:pt x="152410" y="209550"/>
                </a:lnTo>
                <a:lnTo>
                  <a:pt x="0" y="171450"/>
                </a:lnTo>
                <a:close/>
                <a:moveTo>
                  <a:pt x="0" y="57150"/>
                </a:moveTo>
                <a:lnTo>
                  <a:pt x="152410" y="19050"/>
                </a:lnTo>
                <a:lnTo>
                  <a:pt x="304800" y="57150"/>
                </a:lnTo>
                <a:lnTo>
                  <a:pt x="304800" y="95250"/>
                </a:lnTo>
                <a:lnTo>
                  <a:pt x="152410" y="133350"/>
                </a:lnTo>
                <a:lnTo>
                  <a:pt x="0" y="95250"/>
                </a:lnTo>
                <a:close/>
              </a:path>
            </a:pathLst>
          </a:custGeom>
          <a:solidFill>
            <a:srgbClr val="FFFFFF">
              <a:alpha val="100000"/>
            </a:srgbClr>
          </a:solidFill>
        </p:spPr>
        <p:txBody>
          <a:bodyPr/>
          <a:p/>
        </p:txBody>
      </p:sp>
      <p:sp>
        <p:nvSpPr>
          <p:cNvPr name="Freeform 42" id="42"/>
          <p:cNvSpPr/>
          <p:nvPr/>
        </p:nvSpPr>
        <p:spPr>
          <a:xfrm rot="0">
            <a:off x="6447722" y="3652586"/>
            <a:ext cx="295387" cy="295387"/>
          </a:xfrm>
          <a:custGeom>
            <a:avLst/>
            <a:gdLst/>
            <a:ahLst/>
            <a:cxnLst/>
            <a:rect r="r" b="b" t="t" l="l"/>
            <a:pathLst>
              <a:path h="304800" w="304800">
                <a:moveTo>
                  <a:pt x="147180" y="28632"/>
                </a:moveTo>
                <a:lnTo>
                  <a:pt x="19907" y="83468"/>
                </a:lnTo>
                <a:lnTo>
                  <a:pt x="147304" y="137874"/>
                </a:lnTo>
                <a:lnTo>
                  <a:pt x="276015" y="83344"/>
                </a:lnTo>
                <a:lnTo>
                  <a:pt x="147180" y="28632"/>
                </a:lnTo>
                <a:close/>
                <a:moveTo>
                  <a:pt x="152400" y="144723"/>
                </a:moveTo>
                <a:lnTo>
                  <a:pt x="152400" y="276168"/>
                </a:lnTo>
                <a:lnTo>
                  <a:pt x="276177" y="217408"/>
                </a:lnTo>
                <a:lnTo>
                  <a:pt x="276177" y="92145"/>
                </a:lnTo>
                <a:lnTo>
                  <a:pt x="152400" y="144723"/>
                </a:lnTo>
                <a:close/>
                <a:moveTo>
                  <a:pt x="19098" y="217408"/>
                </a:moveTo>
                <a:lnTo>
                  <a:pt x="143294" y="276168"/>
                </a:lnTo>
                <a:lnTo>
                  <a:pt x="143294" y="144723"/>
                </a:lnTo>
                <a:lnTo>
                  <a:pt x="19098" y="92145"/>
                </a:lnTo>
                <a:lnTo>
                  <a:pt x="19098" y="217408"/>
                </a:lnTo>
                <a:close/>
              </a:path>
            </a:pathLst>
          </a:custGeom>
          <a:solidFill>
            <a:srgbClr val="FFFFFF">
              <a:alpha val="100000"/>
            </a:srgbClr>
          </a:solidFill>
        </p:spPr>
        <p:txBody>
          <a:bodyPr/>
          <a:p/>
        </p:txBody>
      </p:sp>
      <p:sp>
        <p:nvSpPr>
          <p:cNvPr name="Freeform 43" id="43"/>
          <p:cNvSpPr/>
          <p:nvPr/>
        </p:nvSpPr>
        <p:spPr>
          <a:xfrm rot="0">
            <a:off x="3896106" y="3429803"/>
            <a:ext cx="308527" cy="308527"/>
          </a:xfrm>
          <a:custGeom>
            <a:avLst/>
            <a:gdLst/>
            <a:ahLst/>
            <a:cxnLst/>
            <a:rect r="r" b="b" t="t" l="l"/>
            <a:pathLst>
              <a:path h="304800" w="304800">
                <a:moveTo>
                  <a:pt x="130883" y="184766"/>
                </a:moveTo>
                <a:lnTo>
                  <a:pt x="35557" y="89516"/>
                </a:lnTo>
                <a:cubicBezTo>
                  <a:pt x="-11849" y="144323"/>
                  <a:pt x="-11849" y="225219"/>
                  <a:pt x="35557" y="280016"/>
                </a:cubicBezTo>
                <a:lnTo>
                  <a:pt x="130883" y="184766"/>
                </a:lnTo>
                <a:close/>
                <a:moveTo>
                  <a:pt x="190510" y="39605"/>
                </a:moveTo>
                <a:lnTo>
                  <a:pt x="190510" y="179108"/>
                </a:lnTo>
                <a:lnTo>
                  <a:pt x="91907" y="277749"/>
                </a:lnTo>
                <a:cubicBezTo>
                  <a:pt x="114081" y="294303"/>
                  <a:pt x="141018" y="304800"/>
                  <a:pt x="170783" y="304800"/>
                </a:cubicBezTo>
                <a:cubicBezTo>
                  <a:pt x="244821" y="304800"/>
                  <a:pt x="304800" y="244897"/>
                  <a:pt x="304800" y="170888"/>
                </a:cubicBezTo>
                <a:cubicBezTo>
                  <a:pt x="304810" y="103661"/>
                  <a:pt x="254965" y="49187"/>
                  <a:pt x="190510" y="39605"/>
                </a:cubicBezTo>
                <a:close/>
                <a:moveTo>
                  <a:pt x="152400" y="152552"/>
                </a:moveTo>
                <a:lnTo>
                  <a:pt x="152400" y="0"/>
                </a:lnTo>
                <a:cubicBezTo>
                  <a:pt x="110881" y="2572"/>
                  <a:pt x="73371" y="18459"/>
                  <a:pt x="43082" y="43215"/>
                </a:cubicBezTo>
                <a:lnTo>
                  <a:pt x="152400" y="152552"/>
                </a:lnTo>
                <a:close/>
              </a:path>
            </a:pathLst>
          </a:custGeom>
          <a:solidFill>
            <a:schemeClr val="accent1">
              <a:alpha val="100000"/>
            </a:schemeClr>
          </a:solidFill>
        </p:spPr>
        <p:txBody>
          <a:bodyPr/>
          <a:p/>
        </p:txBody>
      </p:sp>
      <p:grpSp>
        <p:nvGrpSpPr>
          <p:cNvPr name="Group 44" id="44"/>
          <p:cNvGrpSpPr/>
          <p:nvPr/>
        </p:nvGrpSpPr>
        <p:grpSpPr>
          <a:xfrm rot="0">
            <a:off x="454963" y="93878"/>
            <a:ext cx="10641129" cy="914400"/>
            <a:chOff x="454963" y="93878"/>
            <a:chExt cx="10641129" cy="914400"/>
          </a:xfrm>
        </p:grpSpPr>
        <p:sp>
          <p:nvSpPr>
            <p:cNvPr name="AutoShape 45" id="45"/>
            <p:cNvSpPr/>
            <p:nvPr/>
          </p:nvSpPr>
          <p:spPr>
            <a:xfrm rot="0">
              <a:off x="454963" y="331168"/>
              <a:ext cx="84147" cy="84147"/>
            </a:xfrm>
            <a:prstGeom prst="ellipse">
              <a:avLst/>
            </a:prstGeom>
            <a:solidFill>
              <a:schemeClr val="accent1">
                <a:alpha val="100000"/>
              </a:schemeClr>
            </a:solidFill>
          </p:spPr>
          <p:txBody>
            <a:bodyPr/>
            <a:p/>
          </p:txBody>
        </p:sp>
        <p:sp>
          <p:nvSpPr>
            <p:cNvPr name="AutoShape 46" id="46"/>
            <p:cNvSpPr/>
            <p:nvPr/>
          </p:nvSpPr>
          <p:spPr>
            <a:xfrm rot="0">
              <a:off x="575049" y="337743"/>
              <a:ext cx="78137" cy="78137"/>
            </a:xfrm>
            <a:prstGeom prst="ellipse">
              <a:avLst/>
            </a:prstGeom>
            <a:solidFill>
              <a:schemeClr val="accent1">
                <a:alpha val="80000"/>
              </a:schemeClr>
            </a:solidFill>
          </p:spPr>
          <p:txBody>
            <a:bodyPr/>
            <a:p/>
          </p:txBody>
        </p:sp>
        <p:sp>
          <p:nvSpPr>
            <p:cNvPr name="AutoShape 47" id="47"/>
            <p:cNvSpPr/>
            <p:nvPr/>
          </p:nvSpPr>
          <p:spPr>
            <a:xfrm rot="0">
              <a:off x="689125" y="339460"/>
              <a:ext cx="74704" cy="74704"/>
            </a:xfrm>
            <a:prstGeom prst="ellipse">
              <a:avLst/>
            </a:prstGeom>
            <a:solidFill>
              <a:schemeClr val="accent1">
                <a:alpha val="60000"/>
              </a:schemeClr>
            </a:solidFill>
          </p:spPr>
          <p:txBody>
            <a:bodyPr/>
            <a:p/>
          </p:txBody>
        </p:sp>
        <p:sp>
          <p:nvSpPr>
            <p:cNvPr name="AutoShape 48" id="48"/>
            <p:cNvSpPr/>
            <p:nvPr/>
          </p:nvSpPr>
          <p:spPr>
            <a:xfrm rot="0">
              <a:off x="799768" y="348430"/>
              <a:ext cx="69238" cy="69238"/>
            </a:xfrm>
            <a:prstGeom prst="ellipse">
              <a:avLst/>
            </a:prstGeom>
            <a:solidFill>
              <a:schemeClr val="accent1">
                <a:alpha val="40000"/>
              </a:schemeClr>
            </a:solidFill>
          </p:spPr>
          <p:txBody>
            <a:bodyPr/>
            <a:p/>
          </p:txBody>
        </p:sp>
        <p:sp>
          <p:nvSpPr>
            <p:cNvPr name="AutoShape 49" id="49"/>
            <p:cNvSpPr/>
            <p:nvPr/>
          </p:nvSpPr>
          <p:spPr>
            <a:xfrm rot="0">
              <a:off x="904945" y="344297"/>
              <a:ext cx="65594" cy="65594"/>
            </a:xfrm>
            <a:prstGeom prst="ellipse">
              <a:avLst/>
            </a:prstGeom>
            <a:solidFill>
              <a:schemeClr val="accent1">
                <a:alpha val="20000"/>
              </a:schemeClr>
            </a:solidFill>
          </p:spPr>
          <p:txBody>
            <a:bodyPr/>
            <a:p/>
          </p:txBody>
        </p:sp>
        <p:sp>
          <p:nvSpPr>
            <p:cNvPr name="AutoShape 50" id="50"/>
            <p:cNvSpPr/>
            <p:nvPr/>
          </p:nvSpPr>
          <p:spPr>
            <a:xfrm rot="0">
              <a:off x="454963" y="448942"/>
              <a:ext cx="84147" cy="84147"/>
            </a:xfrm>
            <a:prstGeom prst="ellipse">
              <a:avLst/>
            </a:prstGeom>
            <a:solidFill>
              <a:schemeClr val="accent1">
                <a:alpha val="100000"/>
              </a:schemeClr>
            </a:solidFill>
          </p:spPr>
          <p:txBody>
            <a:bodyPr/>
            <a:p/>
          </p:txBody>
        </p:sp>
        <p:sp>
          <p:nvSpPr>
            <p:cNvPr name="AutoShape 51" id="51"/>
            <p:cNvSpPr/>
            <p:nvPr/>
          </p:nvSpPr>
          <p:spPr>
            <a:xfrm rot="0">
              <a:off x="575049" y="455517"/>
              <a:ext cx="78137" cy="78137"/>
            </a:xfrm>
            <a:prstGeom prst="ellipse">
              <a:avLst/>
            </a:prstGeom>
            <a:solidFill>
              <a:schemeClr val="accent1">
                <a:alpha val="80000"/>
              </a:schemeClr>
            </a:solidFill>
          </p:spPr>
          <p:txBody>
            <a:bodyPr/>
            <a:p/>
          </p:txBody>
        </p:sp>
        <p:sp>
          <p:nvSpPr>
            <p:cNvPr name="AutoShape 52" id="52"/>
            <p:cNvSpPr/>
            <p:nvPr/>
          </p:nvSpPr>
          <p:spPr>
            <a:xfrm rot="0">
              <a:off x="689125" y="457233"/>
              <a:ext cx="74704" cy="74704"/>
            </a:xfrm>
            <a:prstGeom prst="ellipse">
              <a:avLst/>
            </a:prstGeom>
            <a:solidFill>
              <a:schemeClr val="accent1">
                <a:alpha val="60000"/>
              </a:schemeClr>
            </a:solidFill>
          </p:spPr>
          <p:txBody>
            <a:bodyPr/>
            <a:p/>
          </p:txBody>
        </p:sp>
        <p:sp>
          <p:nvSpPr>
            <p:cNvPr name="AutoShape 53" id="53"/>
            <p:cNvSpPr/>
            <p:nvPr/>
          </p:nvSpPr>
          <p:spPr>
            <a:xfrm rot="0">
              <a:off x="799768" y="466203"/>
              <a:ext cx="69238" cy="69238"/>
            </a:xfrm>
            <a:prstGeom prst="ellipse">
              <a:avLst/>
            </a:prstGeom>
            <a:solidFill>
              <a:schemeClr val="accent1">
                <a:alpha val="40000"/>
              </a:schemeClr>
            </a:solidFill>
          </p:spPr>
          <p:txBody>
            <a:bodyPr/>
            <a:p/>
          </p:txBody>
        </p:sp>
        <p:sp>
          <p:nvSpPr>
            <p:cNvPr name="AutoShape 54" id="54"/>
            <p:cNvSpPr/>
            <p:nvPr/>
          </p:nvSpPr>
          <p:spPr>
            <a:xfrm rot="0">
              <a:off x="904945" y="462070"/>
              <a:ext cx="65594" cy="65594"/>
            </a:xfrm>
            <a:prstGeom prst="ellipse">
              <a:avLst/>
            </a:prstGeom>
            <a:solidFill>
              <a:schemeClr val="accent1">
                <a:alpha val="20000"/>
              </a:schemeClr>
            </a:solidFill>
          </p:spPr>
          <p:txBody>
            <a:bodyPr/>
            <a:p/>
          </p:txBody>
        </p:sp>
        <p:sp>
          <p:nvSpPr>
            <p:cNvPr name="AutoShape 55" id="55"/>
            <p:cNvSpPr/>
            <p:nvPr/>
          </p:nvSpPr>
          <p:spPr>
            <a:xfrm rot="0">
              <a:off x="454963" y="566715"/>
              <a:ext cx="84147" cy="84147"/>
            </a:xfrm>
            <a:prstGeom prst="ellipse">
              <a:avLst/>
            </a:prstGeom>
            <a:solidFill>
              <a:schemeClr val="accent1">
                <a:alpha val="100000"/>
              </a:schemeClr>
            </a:solidFill>
          </p:spPr>
          <p:txBody>
            <a:bodyPr/>
            <a:p/>
          </p:txBody>
        </p:sp>
        <p:sp>
          <p:nvSpPr>
            <p:cNvPr name="AutoShape 56" id="56"/>
            <p:cNvSpPr/>
            <p:nvPr/>
          </p:nvSpPr>
          <p:spPr>
            <a:xfrm rot="0">
              <a:off x="575049" y="573291"/>
              <a:ext cx="78137" cy="78137"/>
            </a:xfrm>
            <a:prstGeom prst="ellipse">
              <a:avLst/>
            </a:prstGeom>
            <a:solidFill>
              <a:schemeClr val="accent1">
                <a:alpha val="80000"/>
              </a:schemeClr>
            </a:solidFill>
          </p:spPr>
          <p:txBody>
            <a:bodyPr/>
            <a:p/>
          </p:txBody>
        </p:sp>
        <p:sp>
          <p:nvSpPr>
            <p:cNvPr name="AutoShape 57" id="57"/>
            <p:cNvSpPr/>
            <p:nvPr/>
          </p:nvSpPr>
          <p:spPr>
            <a:xfrm rot="0">
              <a:off x="689125" y="575007"/>
              <a:ext cx="74704" cy="74704"/>
            </a:xfrm>
            <a:prstGeom prst="ellipse">
              <a:avLst/>
            </a:prstGeom>
            <a:solidFill>
              <a:schemeClr val="accent1">
                <a:alpha val="60000"/>
              </a:schemeClr>
            </a:solidFill>
          </p:spPr>
          <p:txBody>
            <a:bodyPr/>
            <a:p/>
          </p:txBody>
        </p:sp>
        <p:sp>
          <p:nvSpPr>
            <p:cNvPr name="AutoShape 58" id="58"/>
            <p:cNvSpPr/>
            <p:nvPr/>
          </p:nvSpPr>
          <p:spPr>
            <a:xfrm rot="0">
              <a:off x="799768" y="583977"/>
              <a:ext cx="69238" cy="69238"/>
            </a:xfrm>
            <a:prstGeom prst="ellipse">
              <a:avLst/>
            </a:prstGeom>
            <a:solidFill>
              <a:schemeClr val="accent1">
                <a:alpha val="40000"/>
              </a:schemeClr>
            </a:solidFill>
          </p:spPr>
          <p:txBody>
            <a:bodyPr/>
            <a:p/>
          </p:txBody>
        </p:sp>
        <p:sp>
          <p:nvSpPr>
            <p:cNvPr name="AutoShape 59" id="59"/>
            <p:cNvSpPr/>
            <p:nvPr/>
          </p:nvSpPr>
          <p:spPr>
            <a:xfrm rot="0">
              <a:off x="904945" y="579844"/>
              <a:ext cx="65594" cy="65594"/>
            </a:xfrm>
            <a:prstGeom prst="ellipse">
              <a:avLst/>
            </a:prstGeom>
            <a:solidFill>
              <a:schemeClr val="accent1">
                <a:alpha val="20000"/>
              </a:schemeClr>
            </a:solidFill>
          </p:spPr>
          <p:txBody>
            <a:bodyPr/>
            <a:p/>
          </p:txBody>
        </p:sp>
        <p:sp>
          <p:nvSpPr>
            <p:cNvPr name="AutoShape 60" id="60"/>
            <p:cNvSpPr/>
            <p:nvPr/>
          </p:nvSpPr>
          <p:spPr>
            <a:xfrm rot="0">
              <a:off x="454963" y="684489"/>
              <a:ext cx="84147" cy="84147"/>
            </a:xfrm>
            <a:prstGeom prst="ellipse">
              <a:avLst/>
            </a:prstGeom>
            <a:solidFill>
              <a:schemeClr val="accent1">
                <a:alpha val="100000"/>
              </a:schemeClr>
            </a:solidFill>
          </p:spPr>
          <p:txBody>
            <a:bodyPr/>
            <a:p/>
          </p:txBody>
        </p:sp>
        <p:sp>
          <p:nvSpPr>
            <p:cNvPr name="AutoShape 61" id="61"/>
            <p:cNvSpPr/>
            <p:nvPr/>
          </p:nvSpPr>
          <p:spPr>
            <a:xfrm rot="0">
              <a:off x="575049" y="691064"/>
              <a:ext cx="78137" cy="78137"/>
            </a:xfrm>
            <a:prstGeom prst="ellipse">
              <a:avLst/>
            </a:prstGeom>
            <a:solidFill>
              <a:schemeClr val="accent1">
                <a:alpha val="80000"/>
              </a:schemeClr>
            </a:solidFill>
          </p:spPr>
          <p:txBody>
            <a:bodyPr/>
            <a:p/>
          </p:txBody>
        </p:sp>
        <p:sp>
          <p:nvSpPr>
            <p:cNvPr name="AutoShape 62" id="62"/>
            <p:cNvSpPr/>
            <p:nvPr/>
          </p:nvSpPr>
          <p:spPr>
            <a:xfrm rot="0">
              <a:off x="689125" y="692781"/>
              <a:ext cx="74704" cy="74704"/>
            </a:xfrm>
            <a:prstGeom prst="ellipse">
              <a:avLst/>
            </a:prstGeom>
            <a:solidFill>
              <a:schemeClr val="accent1">
                <a:alpha val="60000"/>
              </a:schemeClr>
            </a:solidFill>
          </p:spPr>
          <p:txBody>
            <a:bodyPr/>
            <a:p/>
          </p:txBody>
        </p:sp>
        <p:sp>
          <p:nvSpPr>
            <p:cNvPr name="AutoShape 63" id="63"/>
            <p:cNvSpPr/>
            <p:nvPr/>
          </p:nvSpPr>
          <p:spPr>
            <a:xfrm rot="0">
              <a:off x="799768" y="701751"/>
              <a:ext cx="69238" cy="69238"/>
            </a:xfrm>
            <a:prstGeom prst="ellipse">
              <a:avLst/>
            </a:prstGeom>
            <a:solidFill>
              <a:schemeClr val="accent1">
                <a:alpha val="40000"/>
              </a:schemeClr>
            </a:solidFill>
          </p:spPr>
          <p:txBody>
            <a:bodyPr/>
            <a:p/>
          </p:txBody>
        </p:sp>
        <p:sp>
          <p:nvSpPr>
            <p:cNvPr name="AutoShape 64" id="64"/>
            <p:cNvSpPr/>
            <p:nvPr/>
          </p:nvSpPr>
          <p:spPr>
            <a:xfrm rot="0">
              <a:off x="904945" y="697618"/>
              <a:ext cx="65594" cy="65594"/>
            </a:xfrm>
            <a:prstGeom prst="ellipse">
              <a:avLst/>
            </a:prstGeom>
            <a:solidFill>
              <a:schemeClr val="accent1">
                <a:alpha val="20000"/>
              </a:schemeClr>
            </a:solidFill>
          </p:spPr>
          <p:txBody>
            <a:bodyPr/>
            <a:p/>
          </p:txBody>
        </p:sp>
        <p:sp>
          <p:nvSpPr>
            <p:cNvPr name="TextBox 65" id="65"/>
            <p:cNvSpPr txBox="true"/>
            <p:nvPr/>
          </p:nvSpPr>
          <p:spPr>
            <a:xfrm rot="0">
              <a:off x="1094842" y="93878"/>
              <a:ext cx="10001250" cy="914400"/>
            </a:xfrm>
            <a:prstGeom prst="rect">
              <a:avLst/>
            </a:prstGeom>
          </p:spPr>
          <p:txBody>
            <a:bodyPr anchor="t" rtlCol="false" lIns="123825" rIns="57150" tIns="123825" bIns="123825" anchorCtr="false" vert="horz" wrap="square">
              <a:spAutoFit/>
            </a:bodyPr>
            <a:lstStyle/>
            <a:p>
              <a:pPr>
                <a:lnSpc>
                  <a:spcPct val="140000"/>
                </a:lnSpc>
              </a:pPr>
              <a:r>
                <a:rPr lang="en-US" b="true" sz="3000">
                  <a:solidFill>
                    <a:schemeClr val="accent1">
                      <a:alpha val="100000"/>
                    </a:schemeClr>
                  </a:solidFill>
                  <a:latin typeface="Microsoft Yahei"/>
                  <a:ea typeface="Microsoft Yahei"/>
                  <a:cs typeface="Microsoft Yahei"/>
                </a:rPr>
                <a:t>智能物流系统规划及实施策略</a:t>
              </a:r>
            </a:p>
          </p:txBody>
        </p:sp>
      </p:gr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Freeform 2" id="2"/>
          <p:cNvSpPr/>
          <p:nvPr/>
        </p:nvSpPr>
        <p:spPr>
          <a:xfrm rot="0">
            <a:off x="2215756" y="2976816"/>
            <a:ext cx="2043577" cy="266384"/>
          </a:xfrm>
          <a:custGeom>
            <a:avLst/>
            <a:gdLst/>
            <a:ahLst/>
            <a:cxnLst/>
            <a:rect r="r" b="b" t="t" l="l"/>
            <a:pathLst>
              <a:path h="997" w="7631">
                <a:moveTo>
                  <a:pt x="0" y="374"/>
                </a:moveTo>
                <a:lnTo>
                  <a:pt x="6883" y="374"/>
                </a:lnTo>
                <a:lnTo>
                  <a:pt x="6765" y="0"/>
                </a:lnTo>
                <a:lnTo>
                  <a:pt x="7631" y="498"/>
                </a:lnTo>
                <a:lnTo>
                  <a:pt x="6765" y="997"/>
                </a:lnTo>
                <a:lnTo>
                  <a:pt x="6883" y="622"/>
                </a:lnTo>
                <a:lnTo>
                  <a:pt x="0" y="622"/>
                </a:lnTo>
                <a:lnTo>
                  <a:pt x="0" y="374"/>
                </a:lnTo>
                <a:close/>
              </a:path>
            </a:pathLst>
          </a:custGeom>
          <a:solidFill>
            <a:schemeClr val="accent1">
              <a:alpha val="100000"/>
            </a:schemeClr>
          </a:solidFill>
        </p:spPr>
        <p:txBody>
          <a:bodyPr/>
          <a:p/>
        </p:txBody>
      </p:sp>
      <p:sp>
        <p:nvSpPr>
          <p:cNvPr name="Freeform 3" id="3"/>
          <p:cNvSpPr/>
          <p:nvPr/>
        </p:nvSpPr>
        <p:spPr>
          <a:xfrm rot="0">
            <a:off x="2215756" y="4343931"/>
            <a:ext cx="2043577" cy="268329"/>
          </a:xfrm>
          <a:custGeom>
            <a:avLst/>
            <a:gdLst/>
            <a:ahLst/>
            <a:cxnLst/>
            <a:rect r="r" b="b" t="t" l="l"/>
            <a:pathLst>
              <a:path h="997" w="7631">
                <a:moveTo>
                  <a:pt x="6883" y="375"/>
                </a:moveTo>
                <a:lnTo>
                  <a:pt x="6765" y="0"/>
                </a:lnTo>
                <a:lnTo>
                  <a:pt x="7631" y="499"/>
                </a:lnTo>
                <a:lnTo>
                  <a:pt x="6765" y="997"/>
                </a:lnTo>
                <a:lnTo>
                  <a:pt x="6883" y="623"/>
                </a:lnTo>
                <a:lnTo>
                  <a:pt x="0" y="623"/>
                </a:lnTo>
                <a:lnTo>
                  <a:pt x="0" y="375"/>
                </a:lnTo>
                <a:lnTo>
                  <a:pt x="6883" y="375"/>
                </a:lnTo>
                <a:close/>
              </a:path>
            </a:pathLst>
          </a:custGeom>
          <a:solidFill>
            <a:schemeClr val="accent1">
              <a:alpha val="100000"/>
            </a:schemeClr>
          </a:solidFill>
        </p:spPr>
        <p:txBody>
          <a:bodyPr/>
          <a:p/>
        </p:txBody>
      </p:sp>
      <p:grpSp>
        <p:nvGrpSpPr>
          <p:cNvPr name="Group 4" id="4"/>
          <p:cNvGrpSpPr/>
          <p:nvPr/>
        </p:nvGrpSpPr>
        <p:grpSpPr>
          <a:xfrm rot="0">
            <a:off x="2215756" y="1566343"/>
            <a:ext cx="2043574" cy="4455417"/>
            <a:chOff x="2215756" y="1566343"/>
            <a:chExt cx="2043574" cy="4455417"/>
          </a:xfrm>
        </p:grpSpPr>
        <p:sp>
          <p:nvSpPr>
            <p:cNvPr name="Freeform 5" id="5"/>
            <p:cNvSpPr/>
            <p:nvPr/>
          </p:nvSpPr>
          <p:spPr>
            <a:xfrm rot="0">
              <a:off x="2215756" y="1789944"/>
              <a:ext cx="178886" cy="1425253"/>
            </a:xfrm>
            <a:custGeom>
              <a:avLst/>
              <a:gdLst/>
              <a:ahLst/>
              <a:cxnLst/>
              <a:rect r="r" b="b" t="t" l="l"/>
              <a:pathLst>
                <a:path h="5308" w="669">
                  <a:moveTo>
                    <a:pt x="669" y="182"/>
                  </a:moveTo>
                  <a:cubicBezTo>
                    <a:pt x="415" y="431"/>
                    <a:pt x="256" y="778"/>
                    <a:pt x="256" y="1160"/>
                  </a:cubicBezTo>
                  <a:lnTo>
                    <a:pt x="256" y="5308"/>
                  </a:lnTo>
                  <a:lnTo>
                    <a:pt x="0" y="5308"/>
                  </a:lnTo>
                  <a:lnTo>
                    <a:pt x="0" y="1148"/>
                  </a:lnTo>
                  <a:cubicBezTo>
                    <a:pt x="0" y="699"/>
                    <a:pt x="187" y="292"/>
                    <a:pt x="486" y="0"/>
                  </a:cubicBezTo>
                  <a:lnTo>
                    <a:pt x="669" y="182"/>
                  </a:lnTo>
                  <a:close/>
                </a:path>
              </a:pathLst>
            </a:custGeom>
            <a:solidFill>
              <a:schemeClr val="accent1">
                <a:alpha val="100000"/>
              </a:schemeClr>
            </a:solidFill>
          </p:spPr>
          <p:txBody>
            <a:bodyPr/>
            <a:p/>
          </p:txBody>
        </p:sp>
        <p:sp>
          <p:nvSpPr>
            <p:cNvPr name="Freeform 6" id="6"/>
            <p:cNvSpPr/>
            <p:nvPr/>
          </p:nvSpPr>
          <p:spPr>
            <a:xfrm rot="0">
              <a:off x="2346029" y="1566343"/>
              <a:ext cx="1913301" cy="272217"/>
            </a:xfrm>
            <a:custGeom>
              <a:avLst/>
              <a:gdLst/>
              <a:ahLst/>
              <a:cxnLst/>
              <a:rect r="r" b="b" t="t" l="l"/>
              <a:pathLst>
                <a:path h="1015" w="7145">
                  <a:moveTo>
                    <a:pt x="6397" y="375"/>
                  </a:moveTo>
                  <a:lnTo>
                    <a:pt x="6279" y="0"/>
                  </a:lnTo>
                  <a:lnTo>
                    <a:pt x="7145" y="499"/>
                  </a:lnTo>
                  <a:lnTo>
                    <a:pt x="6279" y="997"/>
                  </a:lnTo>
                  <a:lnTo>
                    <a:pt x="6397" y="623"/>
                  </a:lnTo>
                  <a:lnTo>
                    <a:pt x="1140" y="623"/>
                  </a:lnTo>
                  <a:cubicBezTo>
                    <a:pt x="769" y="623"/>
                    <a:pt x="430" y="773"/>
                    <a:pt x="183" y="1015"/>
                  </a:cubicBezTo>
                  <a:lnTo>
                    <a:pt x="0" y="833"/>
                  </a:lnTo>
                  <a:cubicBezTo>
                    <a:pt x="290" y="550"/>
                    <a:pt x="686" y="375"/>
                    <a:pt x="1120" y="375"/>
                  </a:cubicBezTo>
                  <a:lnTo>
                    <a:pt x="6397" y="375"/>
                  </a:lnTo>
                  <a:close/>
                </a:path>
              </a:pathLst>
            </a:custGeom>
            <a:solidFill>
              <a:schemeClr val="accent1">
                <a:alpha val="100000"/>
              </a:schemeClr>
            </a:solidFill>
          </p:spPr>
          <p:txBody>
            <a:bodyPr/>
            <a:p/>
          </p:txBody>
        </p:sp>
        <p:sp>
          <p:nvSpPr>
            <p:cNvPr name="Freeform 7" id="7"/>
            <p:cNvSpPr/>
            <p:nvPr/>
          </p:nvSpPr>
          <p:spPr>
            <a:xfrm rot="0">
              <a:off x="2215756" y="4372893"/>
              <a:ext cx="178886" cy="1425253"/>
            </a:xfrm>
            <a:custGeom>
              <a:avLst/>
              <a:gdLst/>
              <a:ahLst/>
              <a:cxnLst/>
              <a:rect r="r" b="b" t="t" l="l"/>
              <a:pathLst>
                <a:path h="5309" w="669">
                  <a:moveTo>
                    <a:pt x="256" y="0"/>
                  </a:moveTo>
                  <a:lnTo>
                    <a:pt x="256" y="4149"/>
                  </a:lnTo>
                  <a:cubicBezTo>
                    <a:pt x="256" y="4531"/>
                    <a:pt x="415" y="4878"/>
                    <a:pt x="669" y="5127"/>
                  </a:cubicBezTo>
                  <a:lnTo>
                    <a:pt x="486" y="5309"/>
                  </a:lnTo>
                  <a:cubicBezTo>
                    <a:pt x="187" y="5017"/>
                    <a:pt x="0" y="4610"/>
                    <a:pt x="0" y="4161"/>
                  </a:cubicBezTo>
                  <a:lnTo>
                    <a:pt x="0" y="0"/>
                  </a:lnTo>
                  <a:lnTo>
                    <a:pt x="256" y="0"/>
                  </a:lnTo>
                  <a:close/>
                </a:path>
              </a:pathLst>
            </a:custGeom>
            <a:solidFill>
              <a:schemeClr val="accent1">
                <a:alpha val="100000"/>
              </a:schemeClr>
            </a:solidFill>
          </p:spPr>
          <p:txBody>
            <a:bodyPr/>
            <a:p/>
          </p:txBody>
        </p:sp>
        <p:sp>
          <p:nvSpPr>
            <p:cNvPr name="Freeform 8" id="8"/>
            <p:cNvSpPr/>
            <p:nvPr/>
          </p:nvSpPr>
          <p:spPr>
            <a:xfrm rot="0">
              <a:off x="2346029" y="5747599"/>
              <a:ext cx="1913301" cy="274161"/>
            </a:xfrm>
            <a:custGeom>
              <a:avLst/>
              <a:gdLst/>
              <a:ahLst/>
              <a:cxnLst/>
              <a:rect r="r" b="b" t="t" l="l"/>
              <a:pathLst>
                <a:path h="1015" w="7145">
                  <a:moveTo>
                    <a:pt x="6397" y="392"/>
                  </a:moveTo>
                  <a:lnTo>
                    <a:pt x="6279" y="18"/>
                  </a:lnTo>
                  <a:lnTo>
                    <a:pt x="7145" y="516"/>
                  </a:lnTo>
                  <a:lnTo>
                    <a:pt x="6279" y="1015"/>
                  </a:lnTo>
                  <a:lnTo>
                    <a:pt x="6397" y="640"/>
                  </a:lnTo>
                  <a:lnTo>
                    <a:pt x="1120" y="640"/>
                  </a:lnTo>
                  <a:cubicBezTo>
                    <a:pt x="686" y="640"/>
                    <a:pt x="290" y="465"/>
                    <a:pt x="0" y="182"/>
                  </a:cubicBezTo>
                  <a:lnTo>
                    <a:pt x="183" y="0"/>
                  </a:lnTo>
                  <a:cubicBezTo>
                    <a:pt x="430" y="242"/>
                    <a:pt x="769" y="392"/>
                    <a:pt x="1140" y="392"/>
                  </a:cubicBezTo>
                  <a:lnTo>
                    <a:pt x="6397" y="392"/>
                  </a:lnTo>
                  <a:close/>
                </a:path>
              </a:pathLst>
            </a:custGeom>
            <a:solidFill>
              <a:schemeClr val="accent1">
                <a:alpha val="100000"/>
              </a:schemeClr>
            </a:solidFill>
          </p:spPr>
          <p:txBody>
            <a:bodyPr/>
            <a:p/>
          </p:txBody>
        </p:sp>
      </p:grpSp>
      <p:grpSp>
        <p:nvGrpSpPr>
          <p:cNvPr name="Group 9" id="9"/>
          <p:cNvGrpSpPr/>
          <p:nvPr/>
        </p:nvGrpSpPr>
        <p:grpSpPr>
          <a:xfrm rot="0">
            <a:off x="1171292" y="2749588"/>
            <a:ext cx="2088928" cy="2088928"/>
            <a:chOff x="1171292" y="2749588"/>
            <a:chExt cx="2088928" cy="2088928"/>
          </a:xfrm>
        </p:grpSpPr>
        <p:sp>
          <p:nvSpPr>
            <p:cNvPr name="AutoShape 10" id="10"/>
            <p:cNvSpPr/>
            <p:nvPr/>
          </p:nvSpPr>
          <p:spPr>
            <a:xfrm rot="0">
              <a:off x="1171292" y="2749588"/>
              <a:ext cx="2088928" cy="2088928"/>
            </a:xfrm>
            <a:prstGeom prst="ellipse">
              <a:avLst/>
            </a:prstGeom>
            <a:solidFill>
              <a:schemeClr val="accent1">
                <a:lumMod val="40000"/>
                <a:lumOff val="60000"/>
                <a:alpha val="100000"/>
              </a:schemeClr>
            </a:solidFill>
          </p:spPr>
          <p:txBody>
            <a:bodyPr/>
            <a:p/>
          </p:txBody>
        </p:sp>
      </p:grpSp>
      <p:grpSp>
        <p:nvGrpSpPr>
          <p:cNvPr name="Group 11" id="11"/>
          <p:cNvGrpSpPr/>
          <p:nvPr/>
        </p:nvGrpSpPr>
        <p:grpSpPr>
          <a:xfrm rot="0">
            <a:off x="1797656" y="3303419"/>
            <a:ext cx="931450" cy="924116"/>
            <a:chOff x="1797656" y="3303419"/>
            <a:chExt cx="931450" cy="924116"/>
          </a:xfrm>
        </p:grpSpPr>
        <p:sp>
          <p:nvSpPr>
            <p:cNvPr name="Freeform 12" id="12"/>
            <p:cNvSpPr/>
            <p:nvPr/>
          </p:nvSpPr>
          <p:spPr>
            <a:xfrm rot="0">
              <a:off x="1978060" y="3564785"/>
              <a:ext cx="482346" cy="478631"/>
            </a:xfrm>
            <a:custGeom>
              <a:avLst/>
              <a:gdLst/>
              <a:ahLst/>
              <a:cxnLst/>
              <a:rect r="r" b="b" t="t" l="l"/>
              <a:pathLst>
                <a:path h="55" w="55">
                  <a:moveTo>
                    <a:pt x="47" y="27"/>
                  </a:moveTo>
                  <a:cubicBezTo>
                    <a:pt x="47" y="38"/>
                    <a:pt x="38" y="46"/>
                    <a:pt x="28" y="46"/>
                  </a:cubicBezTo>
                  <a:cubicBezTo>
                    <a:pt x="18" y="46"/>
                    <a:pt x="9" y="38"/>
                    <a:pt x="9" y="27"/>
                  </a:cubicBezTo>
                  <a:cubicBezTo>
                    <a:pt x="9" y="17"/>
                    <a:pt x="18" y="9"/>
                    <a:pt x="28" y="9"/>
                  </a:cubicBezTo>
                  <a:cubicBezTo>
                    <a:pt x="31" y="9"/>
                    <a:pt x="35" y="10"/>
                    <a:pt x="38" y="11"/>
                  </a:cubicBezTo>
                  <a:cubicBezTo>
                    <a:pt x="44" y="5"/>
                    <a:pt x="44" y="5"/>
                    <a:pt x="44" y="5"/>
                  </a:cubicBezTo>
                  <a:cubicBezTo>
                    <a:pt x="39" y="2"/>
                    <a:pt x="34" y="0"/>
                    <a:pt x="28" y="0"/>
                  </a:cubicBezTo>
                  <a:cubicBezTo>
                    <a:pt x="13" y="0"/>
                    <a:pt x="0" y="12"/>
                    <a:pt x="0" y="27"/>
                  </a:cubicBezTo>
                  <a:cubicBezTo>
                    <a:pt x="0" y="43"/>
                    <a:pt x="13" y="55"/>
                    <a:pt x="28" y="55"/>
                  </a:cubicBezTo>
                  <a:cubicBezTo>
                    <a:pt x="43" y="55"/>
                    <a:pt x="55" y="43"/>
                    <a:pt x="55" y="27"/>
                  </a:cubicBezTo>
                  <a:cubicBezTo>
                    <a:pt x="55" y="21"/>
                    <a:pt x="53" y="16"/>
                    <a:pt x="50" y="11"/>
                  </a:cubicBezTo>
                  <a:cubicBezTo>
                    <a:pt x="44" y="18"/>
                    <a:pt x="44" y="18"/>
                    <a:pt x="44" y="18"/>
                  </a:cubicBezTo>
                  <a:cubicBezTo>
                    <a:pt x="46" y="21"/>
                    <a:pt x="47" y="24"/>
                    <a:pt x="47" y="27"/>
                  </a:cubicBezTo>
                  <a:close/>
                </a:path>
              </a:pathLst>
            </a:custGeom>
            <a:solidFill>
              <a:schemeClr val="accent1">
                <a:alpha val="100000"/>
              </a:schemeClr>
            </a:solidFill>
          </p:spPr>
          <p:txBody>
            <a:bodyPr/>
            <a:p/>
          </p:txBody>
        </p:sp>
        <p:sp>
          <p:nvSpPr>
            <p:cNvPr name="Freeform 13" id="13"/>
            <p:cNvSpPr/>
            <p:nvPr/>
          </p:nvSpPr>
          <p:spPr>
            <a:xfrm rot="0">
              <a:off x="2147414" y="3730520"/>
              <a:ext cx="154591" cy="147257"/>
            </a:xfrm>
            <a:custGeom>
              <a:avLst/>
              <a:gdLst/>
              <a:ahLst/>
              <a:cxnLst/>
              <a:rect r="r" b="b" t="t" l="l"/>
              <a:pathLst>
                <a:path h="17" w="18">
                  <a:moveTo>
                    <a:pt x="12" y="0"/>
                  </a:moveTo>
                  <a:cubicBezTo>
                    <a:pt x="11" y="0"/>
                    <a:pt x="10" y="0"/>
                    <a:pt x="9" y="0"/>
                  </a:cubicBezTo>
                  <a:cubicBezTo>
                    <a:pt x="4" y="0"/>
                    <a:pt x="0" y="4"/>
                    <a:pt x="0" y="8"/>
                  </a:cubicBezTo>
                  <a:cubicBezTo>
                    <a:pt x="0" y="13"/>
                    <a:pt x="4" y="17"/>
                    <a:pt x="9" y="17"/>
                  </a:cubicBezTo>
                  <a:cubicBezTo>
                    <a:pt x="14" y="17"/>
                    <a:pt x="18" y="13"/>
                    <a:pt x="18" y="8"/>
                  </a:cubicBezTo>
                  <a:cubicBezTo>
                    <a:pt x="18" y="7"/>
                    <a:pt x="17" y="6"/>
                    <a:pt x="17" y="5"/>
                  </a:cubicBezTo>
                  <a:cubicBezTo>
                    <a:pt x="9" y="9"/>
                    <a:pt x="9" y="9"/>
                    <a:pt x="9" y="9"/>
                  </a:cubicBezTo>
                  <a:lnTo>
                    <a:pt x="12" y="0"/>
                  </a:lnTo>
                  <a:close/>
                </a:path>
              </a:pathLst>
            </a:custGeom>
            <a:solidFill>
              <a:schemeClr val="accent1">
                <a:alpha val="100000"/>
              </a:schemeClr>
            </a:solidFill>
          </p:spPr>
          <p:txBody>
            <a:bodyPr/>
            <a:p/>
          </p:txBody>
        </p:sp>
        <p:sp>
          <p:nvSpPr>
            <p:cNvPr name="Freeform 14" id="14"/>
            <p:cNvSpPr/>
            <p:nvPr/>
          </p:nvSpPr>
          <p:spPr>
            <a:xfrm rot="0">
              <a:off x="1797656" y="3380762"/>
              <a:ext cx="854202" cy="846773"/>
            </a:xfrm>
            <a:custGeom>
              <a:avLst/>
              <a:gdLst/>
              <a:ahLst/>
              <a:cxnLst/>
              <a:rect r="r" b="b" t="t" l="l"/>
              <a:pathLst>
                <a:path h="97" w="98">
                  <a:moveTo>
                    <a:pt x="82" y="22"/>
                  </a:moveTo>
                  <a:cubicBezTo>
                    <a:pt x="80" y="23"/>
                    <a:pt x="80" y="23"/>
                    <a:pt x="80" y="23"/>
                  </a:cubicBezTo>
                  <a:cubicBezTo>
                    <a:pt x="86" y="30"/>
                    <a:pt x="89" y="39"/>
                    <a:pt x="89" y="48"/>
                  </a:cubicBezTo>
                  <a:cubicBezTo>
                    <a:pt x="89" y="71"/>
                    <a:pt x="71" y="88"/>
                    <a:pt x="49" y="88"/>
                  </a:cubicBezTo>
                  <a:cubicBezTo>
                    <a:pt x="27" y="88"/>
                    <a:pt x="9" y="71"/>
                    <a:pt x="9" y="48"/>
                  </a:cubicBezTo>
                  <a:cubicBezTo>
                    <a:pt x="9" y="26"/>
                    <a:pt x="27" y="8"/>
                    <a:pt x="49" y="8"/>
                  </a:cubicBezTo>
                  <a:cubicBezTo>
                    <a:pt x="58" y="8"/>
                    <a:pt x="67" y="12"/>
                    <a:pt x="74" y="17"/>
                  </a:cubicBezTo>
                  <a:cubicBezTo>
                    <a:pt x="76" y="15"/>
                    <a:pt x="76" y="15"/>
                    <a:pt x="76" y="15"/>
                  </a:cubicBezTo>
                  <a:cubicBezTo>
                    <a:pt x="76" y="8"/>
                    <a:pt x="76" y="8"/>
                    <a:pt x="76" y="8"/>
                  </a:cubicBezTo>
                  <a:cubicBezTo>
                    <a:pt x="68" y="3"/>
                    <a:pt x="59" y="0"/>
                    <a:pt x="49" y="0"/>
                  </a:cubicBezTo>
                  <a:cubicBezTo>
                    <a:pt x="22" y="0"/>
                    <a:pt x="0" y="22"/>
                    <a:pt x="0" y="48"/>
                  </a:cubicBezTo>
                  <a:cubicBezTo>
                    <a:pt x="0" y="75"/>
                    <a:pt x="22" y="97"/>
                    <a:pt x="49" y="97"/>
                  </a:cubicBezTo>
                  <a:cubicBezTo>
                    <a:pt x="76" y="97"/>
                    <a:pt x="98" y="75"/>
                    <a:pt x="98" y="48"/>
                  </a:cubicBezTo>
                  <a:cubicBezTo>
                    <a:pt x="98" y="38"/>
                    <a:pt x="95" y="29"/>
                    <a:pt x="89" y="21"/>
                  </a:cubicBezTo>
                  <a:lnTo>
                    <a:pt x="82" y="22"/>
                  </a:lnTo>
                  <a:close/>
                </a:path>
              </a:pathLst>
            </a:custGeom>
            <a:solidFill>
              <a:schemeClr val="accent1">
                <a:alpha val="100000"/>
              </a:schemeClr>
            </a:solidFill>
          </p:spPr>
          <p:txBody>
            <a:bodyPr/>
            <a:p/>
          </p:txBody>
        </p:sp>
        <p:sp>
          <p:nvSpPr>
            <p:cNvPr name="Freeform 15" id="15"/>
            <p:cNvSpPr/>
            <p:nvPr/>
          </p:nvSpPr>
          <p:spPr>
            <a:xfrm rot="0">
              <a:off x="2224757" y="3303419"/>
              <a:ext cx="504349" cy="497015"/>
            </a:xfrm>
            <a:custGeom>
              <a:avLst/>
              <a:gdLst/>
              <a:ahLst/>
              <a:cxnLst/>
              <a:rect r="r" b="b" t="t" l="l"/>
              <a:pathLst>
                <a:path h="135" w="137">
                  <a:moveTo>
                    <a:pt x="104" y="30"/>
                  </a:moveTo>
                  <a:lnTo>
                    <a:pt x="106" y="0"/>
                  </a:lnTo>
                  <a:lnTo>
                    <a:pt x="87" y="16"/>
                  </a:lnTo>
                  <a:lnTo>
                    <a:pt x="71" y="35"/>
                  </a:lnTo>
                  <a:lnTo>
                    <a:pt x="69" y="59"/>
                  </a:lnTo>
                  <a:lnTo>
                    <a:pt x="40" y="90"/>
                  </a:lnTo>
                  <a:lnTo>
                    <a:pt x="14" y="116"/>
                  </a:lnTo>
                  <a:lnTo>
                    <a:pt x="0" y="135"/>
                  </a:lnTo>
                  <a:lnTo>
                    <a:pt x="19" y="123"/>
                  </a:lnTo>
                  <a:lnTo>
                    <a:pt x="45" y="97"/>
                  </a:lnTo>
                  <a:lnTo>
                    <a:pt x="76" y="66"/>
                  </a:lnTo>
                  <a:lnTo>
                    <a:pt x="102" y="66"/>
                  </a:lnTo>
                  <a:lnTo>
                    <a:pt x="118" y="47"/>
                  </a:lnTo>
                  <a:lnTo>
                    <a:pt x="137" y="30"/>
                  </a:lnTo>
                  <a:lnTo>
                    <a:pt x="104" y="30"/>
                  </a:lnTo>
                  <a:close/>
                </a:path>
              </a:pathLst>
            </a:custGeom>
            <a:solidFill>
              <a:schemeClr val="accent1">
                <a:alpha val="100000"/>
              </a:schemeClr>
            </a:solidFill>
          </p:spPr>
          <p:txBody>
            <a:bodyPr/>
            <a:p/>
          </p:txBody>
        </p:sp>
      </p:grpSp>
      <p:grpSp>
        <p:nvGrpSpPr>
          <p:cNvPr name="Group 16" id="16"/>
          <p:cNvGrpSpPr/>
          <p:nvPr/>
        </p:nvGrpSpPr>
        <p:grpSpPr>
          <a:xfrm rot="0">
            <a:off x="454963" y="93878"/>
            <a:ext cx="10641129" cy="914400"/>
            <a:chOff x="454963" y="93878"/>
            <a:chExt cx="10641129" cy="914400"/>
          </a:xfrm>
        </p:grpSpPr>
        <p:sp>
          <p:nvSpPr>
            <p:cNvPr name="AutoShape 17" id="17"/>
            <p:cNvSpPr/>
            <p:nvPr/>
          </p:nvSpPr>
          <p:spPr>
            <a:xfrm rot="0">
              <a:off x="454963" y="331168"/>
              <a:ext cx="84147" cy="84147"/>
            </a:xfrm>
            <a:prstGeom prst="ellipse">
              <a:avLst/>
            </a:prstGeom>
            <a:solidFill>
              <a:schemeClr val="accent1">
                <a:alpha val="100000"/>
              </a:schemeClr>
            </a:solidFill>
          </p:spPr>
          <p:txBody>
            <a:bodyPr/>
            <a:p/>
          </p:txBody>
        </p:sp>
        <p:sp>
          <p:nvSpPr>
            <p:cNvPr name="AutoShape 18" id="18"/>
            <p:cNvSpPr/>
            <p:nvPr/>
          </p:nvSpPr>
          <p:spPr>
            <a:xfrm rot="0">
              <a:off x="575049" y="337743"/>
              <a:ext cx="78137" cy="78137"/>
            </a:xfrm>
            <a:prstGeom prst="ellipse">
              <a:avLst/>
            </a:prstGeom>
            <a:solidFill>
              <a:schemeClr val="accent1">
                <a:alpha val="80000"/>
              </a:schemeClr>
            </a:solidFill>
          </p:spPr>
          <p:txBody>
            <a:bodyPr/>
            <a:p/>
          </p:txBody>
        </p:sp>
        <p:sp>
          <p:nvSpPr>
            <p:cNvPr name="AutoShape 19" id="19"/>
            <p:cNvSpPr/>
            <p:nvPr/>
          </p:nvSpPr>
          <p:spPr>
            <a:xfrm rot="0">
              <a:off x="689125" y="339460"/>
              <a:ext cx="74704" cy="74704"/>
            </a:xfrm>
            <a:prstGeom prst="ellipse">
              <a:avLst/>
            </a:prstGeom>
            <a:solidFill>
              <a:schemeClr val="accent1">
                <a:alpha val="60000"/>
              </a:schemeClr>
            </a:solidFill>
          </p:spPr>
          <p:txBody>
            <a:bodyPr/>
            <a:p/>
          </p:txBody>
        </p:sp>
        <p:sp>
          <p:nvSpPr>
            <p:cNvPr name="AutoShape 20" id="20"/>
            <p:cNvSpPr/>
            <p:nvPr/>
          </p:nvSpPr>
          <p:spPr>
            <a:xfrm rot="0">
              <a:off x="799768" y="348430"/>
              <a:ext cx="69238" cy="69238"/>
            </a:xfrm>
            <a:prstGeom prst="ellipse">
              <a:avLst/>
            </a:prstGeom>
            <a:solidFill>
              <a:schemeClr val="accent1">
                <a:alpha val="40000"/>
              </a:schemeClr>
            </a:solidFill>
          </p:spPr>
          <p:txBody>
            <a:bodyPr/>
            <a:p/>
          </p:txBody>
        </p:sp>
        <p:sp>
          <p:nvSpPr>
            <p:cNvPr name="AutoShape 21" id="21"/>
            <p:cNvSpPr/>
            <p:nvPr/>
          </p:nvSpPr>
          <p:spPr>
            <a:xfrm rot="0">
              <a:off x="904945" y="344297"/>
              <a:ext cx="65594" cy="65594"/>
            </a:xfrm>
            <a:prstGeom prst="ellipse">
              <a:avLst/>
            </a:prstGeom>
            <a:solidFill>
              <a:schemeClr val="accent1">
                <a:alpha val="20000"/>
              </a:schemeClr>
            </a:solidFill>
          </p:spPr>
          <p:txBody>
            <a:bodyPr/>
            <a:p/>
          </p:txBody>
        </p:sp>
        <p:sp>
          <p:nvSpPr>
            <p:cNvPr name="AutoShape 22" id="22"/>
            <p:cNvSpPr/>
            <p:nvPr/>
          </p:nvSpPr>
          <p:spPr>
            <a:xfrm rot="0">
              <a:off x="454963" y="448942"/>
              <a:ext cx="84147" cy="84147"/>
            </a:xfrm>
            <a:prstGeom prst="ellipse">
              <a:avLst/>
            </a:prstGeom>
            <a:solidFill>
              <a:schemeClr val="accent1">
                <a:alpha val="100000"/>
              </a:schemeClr>
            </a:solidFill>
          </p:spPr>
          <p:txBody>
            <a:bodyPr/>
            <a:p/>
          </p:txBody>
        </p:sp>
        <p:sp>
          <p:nvSpPr>
            <p:cNvPr name="AutoShape 23" id="23"/>
            <p:cNvSpPr/>
            <p:nvPr/>
          </p:nvSpPr>
          <p:spPr>
            <a:xfrm rot="0">
              <a:off x="575049" y="455517"/>
              <a:ext cx="78137" cy="78137"/>
            </a:xfrm>
            <a:prstGeom prst="ellipse">
              <a:avLst/>
            </a:prstGeom>
            <a:solidFill>
              <a:schemeClr val="accent1">
                <a:alpha val="80000"/>
              </a:schemeClr>
            </a:solidFill>
          </p:spPr>
          <p:txBody>
            <a:bodyPr/>
            <a:p/>
          </p:txBody>
        </p:sp>
        <p:sp>
          <p:nvSpPr>
            <p:cNvPr name="AutoShape 24" id="24"/>
            <p:cNvSpPr/>
            <p:nvPr/>
          </p:nvSpPr>
          <p:spPr>
            <a:xfrm rot="0">
              <a:off x="689125" y="457233"/>
              <a:ext cx="74704" cy="74704"/>
            </a:xfrm>
            <a:prstGeom prst="ellipse">
              <a:avLst/>
            </a:prstGeom>
            <a:solidFill>
              <a:schemeClr val="accent1">
                <a:alpha val="60000"/>
              </a:schemeClr>
            </a:solidFill>
          </p:spPr>
          <p:txBody>
            <a:bodyPr/>
            <a:p/>
          </p:txBody>
        </p:sp>
        <p:sp>
          <p:nvSpPr>
            <p:cNvPr name="AutoShape 25" id="25"/>
            <p:cNvSpPr/>
            <p:nvPr/>
          </p:nvSpPr>
          <p:spPr>
            <a:xfrm rot="0">
              <a:off x="799768" y="466203"/>
              <a:ext cx="69238" cy="69238"/>
            </a:xfrm>
            <a:prstGeom prst="ellipse">
              <a:avLst/>
            </a:prstGeom>
            <a:solidFill>
              <a:schemeClr val="accent1">
                <a:alpha val="40000"/>
              </a:schemeClr>
            </a:solidFill>
          </p:spPr>
          <p:txBody>
            <a:bodyPr/>
            <a:p/>
          </p:txBody>
        </p:sp>
        <p:sp>
          <p:nvSpPr>
            <p:cNvPr name="AutoShape 26" id="26"/>
            <p:cNvSpPr/>
            <p:nvPr/>
          </p:nvSpPr>
          <p:spPr>
            <a:xfrm rot="0">
              <a:off x="904945" y="462070"/>
              <a:ext cx="65594" cy="65594"/>
            </a:xfrm>
            <a:prstGeom prst="ellipse">
              <a:avLst/>
            </a:prstGeom>
            <a:solidFill>
              <a:schemeClr val="accent1">
                <a:alpha val="20000"/>
              </a:schemeClr>
            </a:solidFill>
          </p:spPr>
          <p:txBody>
            <a:bodyPr/>
            <a:p/>
          </p:txBody>
        </p:sp>
        <p:sp>
          <p:nvSpPr>
            <p:cNvPr name="AutoShape 27" id="27"/>
            <p:cNvSpPr/>
            <p:nvPr/>
          </p:nvSpPr>
          <p:spPr>
            <a:xfrm rot="0">
              <a:off x="454963" y="566715"/>
              <a:ext cx="84147" cy="84147"/>
            </a:xfrm>
            <a:prstGeom prst="ellipse">
              <a:avLst/>
            </a:prstGeom>
            <a:solidFill>
              <a:schemeClr val="accent1">
                <a:alpha val="100000"/>
              </a:schemeClr>
            </a:solidFill>
          </p:spPr>
          <p:txBody>
            <a:bodyPr/>
            <a:p/>
          </p:txBody>
        </p:sp>
        <p:sp>
          <p:nvSpPr>
            <p:cNvPr name="AutoShape 28" id="28"/>
            <p:cNvSpPr/>
            <p:nvPr/>
          </p:nvSpPr>
          <p:spPr>
            <a:xfrm rot="0">
              <a:off x="575049" y="573291"/>
              <a:ext cx="78137" cy="78137"/>
            </a:xfrm>
            <a:prstGeom prst="ellipse">
              <a:avLst/>
            </a:prstGeom>
            <a:solidFill>
              <a:schemeClr val="accent1">
                <a:alpha val="80000"/>
              </a:schemeClr>
            </a:solidFill>
          </p:spPr>
          <p:txBody>
            <a:bodyPr/>
            <a:p/>
          </p:txBody>
        </p:sp>
        <p:sp>
          <p:nvSpPr>
            <p:cNvPr name="AutoShape 29" id="29"/>
            <p:cNvSpPr/>
            <p:nvPr/>
          </p:nvSpPr>
          <p:spPr>
            <a:xfrm rot="0">
              <a:off x="689125" y="575007"/>
              <a:ext cx="74704" cy="74704"/>
            </a:xfrm>
            <a:prstGeom prst="ellipse">
              <a:avLst/>
            </a:prstGeom>
            <a:solidFill>
              <a:schemeClr val="accent1">
                <a:alpha val="60000"/>
              </a:schemeClr>
            </a:solidFill>
          </p:spPr>
          <p:txBody>
            <a:bodyPr/>
            <a:p/>
          </p:txBody>
        </p:sp>
        <p:sp>
          <p:nvSpPr>
            <p:cNvPr name="AutoShape 30" id="30"/>
            <p:cNvSpPr/>
            <p:nvPr/>
          </p:nvSpPr>
          <p:spPr>
            <a:xfrm rot="0">
              <a:off x="799768" y="583977"/>
              <a:ext cx="69238" cy="69238"/>
            </a:xfrm>
            <a:prstGeom prst="ellipse">
              <a:avLst/>
            </a:prstGeom>
            <a:solidFill>
              <a:schemeClr val="accent1">
                <a:alpha val="40000"/>
              </a:schemeClr>
            </a:solidFill>
          </p:spPr>
          <p:txBody>
            <a:bodyPr/>
            <a:p/>
          </p:txBody>
        </p:sp>
        <p:sp>
          <p:nvSpPr>
            <p:cNvPr name="AutoShape 31" id="31"/>
            <p:cNvSpPr/>
            <p:nvPr/>
          </p:nvSpPr>
          <p:spPr>
            <a:xfrm rot="0">
              <a:off x="904945" y="579844"/>
              <a:ext cx="65594" cy="65594"/>
            </a:xfrm>
            <a:prstGeom prst="ellipse">
              <a:avLst/>
            </a:prstGeom>
            <a:solidFill>
              <a:schemeClr val="accent1">
                <a:alpha val="20000"/>
              </a:schemeClr>
            </a:solidFill>
          </p:spPr>
          <p:txBody>
            <a:bodyPr/>
            <a:p/>
          </p:txBody>
        </p:sp>
        <p:sp>
          <p:nvSpPr>
            <p:cNvPr name="AutoShape 32" id="32"/>
            <p:cNvSpPr/>
            <p:nvPr/>
          </p:nvSpPr>
          <p:spPr>
            <a:xfrm rot="0">
              <a:off x="454963" y="684489"/>
              <a:ext cx="84147" cy="84147"/>
            </a:xfrm>
            <a:prstGeom prst="ellipse">
              <a:avLst/>
            </a:prstGeom>
            <a:solidFill>
              <a:schemeClr val="accent1">
                <a:alpha val="100000"/>
              </a:schemeClr>
            </a:solidFill>
          </p:spPr>
          <p:txBody>
            <a:bodyPr/>
            <a:p/>
          </p:txBody>
        </p:sp>
        <p:sp>
          <p:nvSpPr>
            <p:cNvPr name="AutoShape 33" id="33"/>
            <p:cNvSpPr/>
            <p:nvPr/>
          </p:nvSpPr>
          <p:spPr>
            <a:xfrm rot="0">
              <a:off x="575049" y="691064"/>
              <a:ext cx="78137" cy="78137"/>
            </a:xfrm>
            <a:prstGeom prst="ellipse">
              <a:avLst/>
            </a:prstGeom>
            <a:solidFill>
              <a:schemeClr val="accent1">
                <a:alpha val="80000"/>
              </a:schemeClr>
            </a:solidFill>
          </p:spPr>
          <p:txBody>
            <a:bodyPr/>
            <a:p/>
          </p:txBody>
        </p:sp>
        <p:sp>
          <p:nvSpPr>
            <p:cNvPr name="AutoShape 34" id="34"/>
            <p:cNvSpPr/>
            <p:nvPr/>
          </p:nvSpPr>
          <p:spPr>
            <a:xfrm rot="0">
              <a:off x="689125" y="692781"/>
              <a:ext cx="74704" cy="74704"/>
            </a:xfrm>
            <a:prstGeom prst="ellipse">
              <a:avLst/>
            </a:prstGeom>
            <a:solidFill>
              <a:schemeClr val="accent1">
                <a:alpha val="60000"/>
              </a:schemeClr>
            </a:solidFill>
          </p:spPr>
          <p:txBody>
            <a:bodyPr/>
            <a:p/>
          </p:txBody>
        </p:sp>
        <p:sp>
          <p:nvSpPr>
            <p:cNvPr name="AutoShape 35" id="35"/>
            <p:cNvSpPr/>
            <p:nvPr/>
          </p:nvSpPr>
          <p:spPr>
            <a:xfrm rot="0">
              <a:off x="799768" y="701751"/>
              <a:ext cx="69238" cy="69238"/>
            </a:xfrm>
            <a:prstGeom prst="ellipse">
              <a:avLst/>
            </a:prstGeom>
            <a:solidFill>
              <a:schemeClr val="accent1">
                <a:alpha val="40000"/>
              </a:schemeClr>
            </a:solidFill>
          </p:spPr>
          <p:txBody>
            <a:bodyPr/>
            <a:p/>
          </p:txBody>
        </p:sp>
        <p:sp>
          <p:nvSpPr>
            <p:cNvPr name="AutoShape 36" id="36"/>
            <p:cNvSpPr/>
            <p:nvPr/>
          </p:nvSpPr>
          <p:spPr>
            <a:xfrm rot="0">
              <a:off x="904945" y="697618"/>
              <a:ext cx="65594" cy="65594"/>
            </a:xfrm>
            <a:prstGeom prst="ellipse">
              <a:avLst/>
            </a:prstGeom>
            <a:solidFill>
              <a:schemeClr val="accent1">
                <a:alpha val="20000"/>
              </a:schemeClr>
            </a:solidFill>
          </p:spPr>
          <p:txBody>
            <a:bodyPr/>
            <a:p/>
          </p:txBody>
        </p:sp>
        <p:sp>
          <p:nvSpPr>
            <p:cNvPr name="TextBox 37" id="37"/>
            <p:cNvSpPr txBox="true"/>
            <p:nvPr/>
          </p:nvSpPr>
          <p:spPr>
            <a:xfrm rot="0">
              <a:off x="1094842" y="93878"/>
              <a:ext cx="10001250" cy="914400"/>
            </a:xfrm>
            <a:prstGeom prst="rect">
              <a:avLst/>
            </a:prstGeom>
          </p:spPr>
          <p:txBody>
            <a:bodyPr anchor="t" rtlCol="false" lIns="123825" rIns="57150" tIns="123825" bIns="123825" anchorCtr="false" vert="horz" wrap="square">
              <a:spAutoFit/>
            </a:bodyPr>
            <a:lstStyle/>
            <a:p>
              <a:pPr>
                <a:lnSpc>
                  <a:spcPct val="140000"/>
                </a:lnSpc>
              </a:pPr>
              <a:r>
                <a:rPr lang="en-US" b="true" sz="3000">
                  <a:solidFill>
                    <a:schemeClr val="accent1">
                      <a:alpha val="100000"/>
                    </a:schemeClr>
                  </a:solidFill>
                  <a:latin typeface="Microsoft Yahei"/>
                  <a:ea typeface="Microsoft Yahei"/>
                  <a:cs typeface="Microsoft Yahei"/>
                </a:rPr>
                <a:t>案例分析：某食品企业供应链优化实践</a:t>
              </a:r>
            </a:p>
          </p:txBody>
        </p:sp>
      </p:grpSp>
      <p:sp>
        <p:nvSpPr>
          <p:cNvPr name="AutoShape 38" id="38"/>
          <p:cNvSpPr/>
          <p:nvPr/>
        </p:nvSpPr>
        <p:spPr>
          <a:xfrm rot="0">
            <a:off x="4435504" y="1548259"/>
            <a:ext cx="6293068" cy="826777"/>
          </a:xfrm>
          <a:prstGeom prst="rect">
            <a:avLst/>
          </a:prstGeom>
          <a:solidFill>
            <a:schemeClr val="accent1">
              <a:lumMod val="20000"/>
              <a:lumOff val="80000"/>
              <a:alpha val="100000"/>
            </a:schemeClr>
          </a:solidFill>
        </p:spPr>
        <p:txBody>
          <a:bodyPr/>
          <a:p/>
        </p:txBody>
      </p:sp>
      <p:sp>
        <p:nvSpPr>
          <p:cNvPr name="AutoShape 39" id="39"/>
          <p:cNvSpPr/>
          <p:nvPr/>
        </p:nvSpPr>
        <p:spPr>
          <a:xfrm rot="0">
            <a:off x="4435504" y="1110481"/>
            <a:ext cx="6293068" cy="488655"/>
          </a:xfrm>
          <a:prstGeom prst="rect">
            <a:avLst/>
          </a:prstGeom>
          <a:solidFill>
            <a:schemeClr val="accent1">
              <a:lumMod val="40000"/>
              <a:lumOff val="60000"/>
              <a:alpha val="100000"/>
            </a:schemeClr>
          </a:solidFill>
        </p:spPr>
        <p:txBody>
          <a:bodyPr/>
          <a:p/>
        </p:txBody>
      </p:sp>
      <p:sp>
        <p:nvSpPr>
          <p:cNvPr name="TextBox 40" id="40"/>
          <p:cNvSpPr txBox="true"/>
          <p:nvPr/>
        </p:nvSpPr>
        <p:spPr>
          <a:xfrm rot="0">
            <a:off x="4594260" y="1108803"/>
            <a:ext cx="5820489" cy="490334"/>
          </a:xfrm>
          <a:prstGeom prst="rect">
            <a:avLst/>
          </a:prstGeom>
        </p:spPr>
        <p:txBody>
          <a:bodyPr anchor="t" rtlCol="false" lIns="66008" rIns="66008" tIns="33052" bIns="33052" anchorCtr="false" vert="horz" wrap="square">
            <a:normAutofit/>
          </a:bodyPr>
          <a:lstStyle/>
          <a:p>
            <a:pPr algn="l">
              <a:lnSpc>
                <a:spcPct val="120000"/>
              </a:lnSpc>
            </a:pPr>
            <a:r>
              <a:rPr lang="en-US" b="true" sz="2025">
                <a:solidFill>
                  <a:schemeClr val="accent3">
                    <a:alpha val="100000"/>
                  </a:schemeClr>
                </a:solidFill>
                <a:latin typeface="Microsoft Yahei"/>
                <a:ea typeface="Microsoft Yahei"/>
                <a:cs typeface="Microsoft Yahei"/>
              </a:rPr>
              <a:t>企业背景介绍</a:t>
            </a:r>
          </a:p>
        </p:txBody>
      </p:sp>
      <p:sp>
        <p:nvSpPr>
          <p:cNvPr name="TextBox 41" id="41"/>
          <p:cNvSpPr txBox="true"/>
          <p:nvPr/>
        </p:nvSpPr>
        <p:spPr>
          <a:xfrm rot="0">
            <a:off x="4594260" y="1548259"/>
            <a:ext cx="5909681" cy="802744"/>
          </a:xfrm>
          <a:prstGeom prst="rect">
            <a:avLst/>
          </a:prstGeom>
        </p:spPr>
        <p:txBody>
          <a:bodyPr anchor="ctr" rtlCol="false" lIns="66008" rIns="66008" tIns="33052" bIns="33052" anchorCtr="true" vert="horz" wrap="square">
            <a:normAutofit/>
          </a:bodyPr>
          <a:lstStyle/>
          <a:p>
            <a:pPr algn="l">
              <a:lnSpc>
                <a:spcPct val="120000"/>
              </a:lnSpc>
            </a:pPr>
            <a:r>
              <a:rPr lang="en-US" sz="1500">
                <a:solidFill>
                  <a:srgbClr val="060001">
                    <a:alpha val="100000"/>
                  </a:srgbClr>
                </a:solidFill>
                <a:latin typeface="Microsoft Yahei"/>
                <a:ea typeface="Microsoft Yahei"/>
                <a:cs typeface="Microsoft Yahei"/>
              </a:rPr>
              <a:t>介绍某食品企业的基本情况，包括企业规模、产品种类、市场定位等。</a:t>
            </a:r>
          </a:p>
        </p:txBody>
      </p:sp>
      <p:sp>
        <p:nvSpPr>
          <p:cNvPr name="AutoShape 42" id="42"/>
          <p:cNvSpPr/>
          <p:nvPr/>
        </p:nvSpPr>
        <p:spPr>
          <a:xfrm rot="0">
            <a:off x="4435504" y="2916347"/>
            <a:ext cx="6293068" cy="826777"/>
          </a:xfrm>
          <a:prstGeom prst="rect">
            <a:avLst/>
          </a:prstGeom>
          <a:solidFill>
            <a:schemeClr val="accent1">
              <a:lumMod val="20000"/>
              <a:lumOff val="80000"/>
              <a:alpha val="100000"/>
            </a:schemeClr>
          </a:solidFill>
        </p:spPr>
        <p:txBody>
          <a:bodyPr/>
          <a:p/>
        </p:txBody>
      </p:sp>
      <p:sp>
        <p:nvSpPr>
          <p:cNvPr name="AutoShape 43" id="43"/>
          <p:cNvSpPr/>
          <p:nvPr/>
        </p:nvSpPr>
        <p:spPr>
          <a:xfrm rot="0">
            <a:off x="4435504" y="2478570"/>
            <a:ext cx="6293068" cy="488655"/>
          </a:xfrm>
          <a:prstGeom prst="rect">
            <a:avLst/>
          </a:prstGeom>
          <a:solidFill>
            <a:schemeClr val="accent1">
              <a:lumMod val="40000"/>
              <a:lumOff val="60000"/>
              <a:alpha val="100000"/>
            </a:schemeClr>
          </a:solidFill>
        </p:spPr>
        <p:txBody>
          <a:bodyPr/>
          <a:p/>
        </p:txBody>
      </p:sp>
      <p:sp>
        <p:nvSpPr>
          <p:cNvPr name="TextBox 44" id="44"/>
          <p:cNvSpPr txBox="true"/>
          <p:nvPr/>
        </p:nvSpPr>
        <p:spPr>
          <a:xfrm rot="0">
            <a:off x="4594260" y="2476892"/>
            <a:ext cx="5820489" cy="490334"/>
          </a:xfrm>
          <a:prstGeom prst="rect">
            <a:avLst/>
          </a:prstGeom>
        </p:spPr>
        <p:txBody>
          <a:bodyPr anchor="t" rtlCol="false" lIns="66008" rIns="66008" tIns="33052" bIns="33052" anchorCtr="false" vert="horz" wrap="square">
            <a:normAutofit/>
          </a:bodyPr>
          <a:lstStyle/>
          <a:p>
            <a:pPr algn="l">
              <a:lnSpc>
                <a:spcPct val="120000"/>
              </a:lnSpc>
            </a:pPr>
            <a:r>
              <a:rPr lang="en-US" b="true" sz="2025">
                <a:solidFill>
                  <a:schemeClr val="accent3">
                    <a:alpha val="100000"/>
                  </a:schemeClr>
                </a:solidFill>
                <a:latin typeface="Microsoft Yahei"/>
                <a:ea typeface="Microsoft Yahei"/>
                <a:cs typeface="Microsoft Yahei"/>
              </a:rPr>
              <a:t>供应链现状分析</a:t>
            </a:r>
          </a:p>
        </p:txBody>
      </p:sp>
      <p:sp>
        <p:nvSpPr>
          <p:cNvPr name="TextBox 45" id="45"/>
          <p:cNvSpPr txBox="true"/>
          <p:nvPr/>
        </p:nvSpPr>
        <p:spPr>
          <a:xfrm rot="0">
            <a:off x="4594260" y="2916347"/>
            <a:ext cx="5909681" cy="802744"/>
          </a:xfrm>
          <a:prstGeom prst="rect">
            <a:avLst/>
          </a:prstGeom>
        </p:spPr>
        <p:txBody>
          <a:bodyPr anchor="ctr" rtlCol="false" lIns="66008" rIns="66008" tIns="33052" bIns="33052" anchorCtr="true" vert="horz" wrap="square">
            <a:normAutofit/>
          </a:bodyPr>
          <a:lstStyle/>
          <a:p>
            <a:pPr algn="l">
              <a:lnSpc>
                <a:spcPct val="120000"/>
              </a:lnSpc>
            </a:pPr>
            <a:r>
              <a:rPr lang="en-US" sz="1500">
                <a:solidFill>
                  <a:srgbClr val="060001">
                    <a:alpha val="100000"/>
                  </a:srgbClr>
                </a:solidFill>
                <a:latin typeface="Microsoft Yahei"/>
                <a:ea typeface="Microsoft Yahei"/>
                <a:cs typeface="Microsoft Yahei"/>
              </a:rPr>
              <a:t>对该食品企业的供应链现状进行分析，包括供应链结构、运作流程、存在问题等。</a:t>
            </a:r>
          </a:p>
        </p:txBody>
      </p:sp>
      <p:sp>
        <p:nvSpPr>
          <p:cNvPr name="AutoShape 46" id="46"/>
          <p:cNvSpPr/>
          <p:nvPr/>
        </p:nvSpPr>
        <p:spPr>
          <a:xfrm rot="0">
            <a:off x="4435504" y="4284435"/>
            <a:ext cx="6293068" cy="826777"/>
          </a:xfrm>
          <a:prstGeom prst="rect">
            <a:avLst/>
          </a:prstGeom>
          <a:solidFill>
            <a:schemeClr val="accent1">
              <a:lumMod val="20000"/>
              <a:lumOff val="80000"/>
              <a:alpha val="100000"/>
            </a:schemeClr>
          </a:solidFill>
        </p:spPr>
        <p:txBody>
          <a:bodyPr/>
          <a:p/>
        </p:txBody>
      </p:sp>
      <p:sp>
        <p:nvSpPr>
          <p:cNvPr name="AutoShape 47" id="47"/>
          <p:cNvSpPr/>
          <p:nvPr/>
        </p:nvSpPr>
        <p:spPr>
          <a:xfrm rot="0">
            <a:off x="4435504" y="3846658"/>
            <a:ext cx="6293068" cy="488655"/>
          </a:xfrm>
          <a:prstGeom prst="rect">
            <a:avLst/>
          </a:prstGeom>
          <a:solidFill>
            <a:schemeClr val="accent1">
              <a:lumMod val="40000"/>
              <a:lumOff val="60000"/>
              <a:alpha val="100000"/>
            </a:schemeClr>
          </a:solidFill>
        </p:spPr>
        <p:txBody>
          <a:bodyPr/>
          <a:p/>
        </p:txBody>
      </p:sp>
      <p:sp>
        <p:nvSpPr>
          <p:cNvPr name="TextBox 48" id="48"/>
          <p:cNvSpPr txBox="true"/>
          <p:nvPr/>
        </p:nvSpPr>
        <p:spPr>
          <a:xfrm rot="0">
            <a:off x="4594260" y="3844980"/>
            <a:ext cx="5820489" cy="490334"/>
          </a:xfrm>
          <a:prstGeom prst="rect">
            <a:avLst/>
          </a:prstGeom>
        </p:spPr>
        <p:txBody>
          <a:bodyPr anchor="t" rtlCol="false" lIns="66008" rIns="66008" tIns="33052" bIns="33052" anchorCtr="false" vert="horz" wrap="square">
            <a:normAutofit/>
          </a:bodyPr>
          <a:lstStyle/>
          <a:p>
            <a:pPr algn="l">
              <a:lnSpc>
                <a:spcPct val="120000"/>
              </a:lnSpc>
            </a:pPr>
            <a:r>
              <a:rPr lang="en-US" b="true" sz="2025">
                <a:solidFill>
                  <a:schemeClr val="accent3">
                    <a:alpha val="100000"/>
                  </a:schemeClr>
                </a:solidFill>
                <a:latin typeface="Microsoft Yahei"/>
                <a:ea typeface="Microsoft Yahei"/>
                <a:cs typeface="Microsoft Yahei"/>
              </a:rPr>
              <a:t>供应链优化方案设计</a:t>
            </a:r>
          </a:p>
        </p:txBody>
      </p:sp>
      <p:sp>
        <p:nvSpPr>
          <p:cNvPr name="TextBox 49" id="49"/>
          <p:cNvSpPr txBox="true"/>
          <p:nvPr/>
        </p:nvSpPr>
        <p:spPr>
          <a:xfrm rot="0">
            <a:off x="4594260" y="4284435"/>
            <a:ext cx="5909681" cy="802744"/>
          </a:xfrm>
          <a:prstGeom prst="rect">
            <a:avLst/>
          </a:prstGeom>
        </p:spPr>
        <p:txBody>
          <a:bodyPr anchor="ctr" rtlCol="false" lIns="66008" rIns="66008" tIns="33052" bIns="33052" anchorCtr="true" vert="horz" wrap="square">
            <a:normAutofit/>
          </a:bodyPr>
          <a:lstStyle/>
          <a:p>
            <a:pPr algn="l">
              <a:lnSpc>
                <a:spcPct val="120000"/>
              </a:lnSpc>
            </a:pPr>
            <a:r>
              <a:rPr lang="en-US" sz="1500">
                <a:solidFill>
                  <a:srgbClr val="060001">
                    <a:alpha val="100000"/>
                  </a:srgbClr>
                </a:solidFill>
                <a:latin typeface="Microsoft Yahei"/>
                <a:ea typeface="Microsoft Yahei"/>
                <a:cs typeface="Microsoft Yahei"/>
              </a:rPr>
              <a:t>针对该食品企业供应链存在的问题，设计供应链优化方案，包括协同计划、信息共享、协同执行等方面的措施。</a:t>
            </a:r>
          </a:p>
        </p:txBody>
      </p:sp>
      <p:sp>
        <p:nvSpPr>
          <p:cNvPr name="AutoShape 50" id="50"/>
          <p:cNvSpPr/>
          <p:nvPr/>
        </p:nvSpPr>
        <p:spPr>
          <a:xfrm rot="0">
            <a:off x="4435504" y="5652523"/>
            <a:ext cx="6293068" cy="826777"/>
          </a:xfrm>
          <a:prstGeom prst="rect">
            <a:avLst/>
          </a:prstGeom>
          <a:solidFill>
            <a:schemeClr val="accent1">
              <a:lumMod val="20000"/>
              <a:lumOff val="80000"/>
              <a:alpha val="100000"/>
            </a:schemeClr>
          </a:solidFill>
        </p:spPr>
        <p:txBody>
          <a:bodyPr/>
          <a:p/>
        </p:txBody>
      </p:sp>
      <p:sp>
        <p:nvSpPr>
          <p:cNvPr name="AutoShape 51" id="51"/>
          <p:cNvSpPr/>
          <p:nvPr/>
        </p:nvSpPr>
        <p:spPr>
          <a:xfrm rot="0">
            <a:off x="4435504" y="5214746"/>
            <a:ext cx="6293068" cy="488655"/>
          </a:xfrm>
          <a:prstGeom prst="rect">
            <a:avLst/>
          </a:prstGeom>
          <a:solidFill>
            <a:schemeClr val="accent1">
              <a:lumMod val="40000"/>
              <a:lumOff val="60000"/>
              <a:alpha val="100000"/>
            </a:schemeClr>
          </a:solidFill>
        </p:spPr>
        <p:txBody>
          <a:bodyPr/>
          <a:p/>
        </p:txBody>
      </p:sp>
      <p:sp>
        <p:nvSpPr>
          <p:cNvPr name="TextBox 52" id="52"/>
          <p:cNvSpPr txBox="true"/>
          <p:nvPr/>
        </p:nvSpPr>
        <p:spPr>
          <a:xfrm rot="0">
            <a:off x="4594260" y="5213068"/>
            <a:ext cx="5820489" cy="490334"/>
          </a:xfrm>
          <a:prstGeom prst="rect">
            <a:avLst/>
          </a:prstGeom>
        </p:spPr>
        <p:txBody>
          <a:bodyPr anchor="t" rtlCol="false" lIns="66008" rIns="66008" tIns="33052" bIns="33052" anchorCtr="false" vert="horz" wrap="square">
            <a:normAutofit/>
          </a:bodyPr>
          <a:lstStyle/>
          <a:p>
            <a:pPr algn="l">
              <a:lnSpc>
                <a:spcPct val="120000"/>
              </a:lnSpc>
            </a:pPr>
            <a:r>
              <a:rPr lang="en-US" b="true" sz="2025">
                <a:solidFill>
                  <a:schemeClr val="accent3">
                    <a:alpha val="100000"/>
                  </a:schemeClr>
                </a:solidFill>
                <a:latin typeface="Microsoft Yahei"/>
                <a:ea typeface="Microsoft Yahei"/>
                <a:cs typeface="Microsoft Yahei"/>
              </a:rPr>
              <a:t>实施效果评估</a:t>
            </a:r>
          </a:p>
        </p:txBody>
      </p:sp>
      <p:sp>
        <p:nvSpPr>
          <p:cNvPr name="TextBox 53" id="53"/>
          <p:cNvSpPr txBox="true"/>
          <p:nvPr/>
        </p:nvSpPr>
        <p:spPr>
          <a:xfrm rot="0">
            <a:off x="4594260" y="5652523"/>
            <a:ext cx="5909681" cy="802744"/>
          </a:xfrm>
          <a:prstGeom prst="rect">
            <a:avLst/>
          </a:prstGeom>
        </p:spPr>
        <p:txBody>
          <a:bodyPr anchor="ctr" rtlCol="false" lIns="66008" rIns="66008" tIns="33052" bIns="33052" anchorCtr="true" vert="horz" wrap="square">
            <a:normAutofit/>
          </a:bodyPr>
          <a:lstStyle/>
          <a:p>
            <a:pPr algn="l">
              <a:lnSpc>
                <a:spcPct val="120000"/>
              </a:lnSpc>
            </a:pPr>
            <a:r>
              <a:rPr lang="en-US" sz="1500">
                <a:solidFill>
                  <a:srgbClr val="060001">
                    <a:alpha val="100000"/>
                  </a:srgbClr>
                </a:solidFill>
                <a:latin typeface="Microsoft Yahei"/>
                <a:ea typeface="Microsoft Yahei"/>
                <a:cs typeface="Microsoft Yahei"/>
              </a:rPr>
              <a:t>对该食品企业实施供应链优化方案后的效果进行评估，包括运作效率提升、成本降低、客户满意度提高等方面的成果。</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876034" y="2655088"/>
            <a:ext cx="9439275" cy="2085975"/>
          </a:xfrm>
          <a:prstGeom prst="rect">
            <a:avLst/>
          </a:prstGeom>
        </p:spPr>
        <p:txBody>
          <a:bodyPr anchor="t" rtlCol="false" lIns="114300" rIns="114300" tIns="57150" bIns="57150" anchorCtr="false" vert="horz" wrap="square">
            <a:spAutoFit/>
          </a:bodyPr>
          <a:lstStyle/>
          <a:p>
            <a:pPr>
              <a:lnSpc>
                <a:spcPct val="120000"/>
              </a:lnSpc>
              <a:spcBef>
                <a:spcPts val="450"/>
              </a:spcBef>
            </a:pPr>
            <a:r>
              <a:rPr lang="en-US" b="true" sz="5175">
                <a:solidFill>
                  <a:srgbClr val="FFFFFF">
                    <a:alpha val="100000"/>
                  </a:srgbClr>
                </a:solidFill>
                <a:latin typeface="Microsoft Yahei"/>
                <a:ea typeface="Microsoft Yahei"/>
                <a:cs typeface="Microsoft Yahei"/>
              </a:rPr>
              <a:t>质量安全追溯体系建设与完善</a:t>
            </a:r>
          </a:p>
        </p:txBody>
      </p:sp>
      <p:sp>
        <p:nvSpPr>
          <p:cNvPr name="TextBox 3" id="3"/>
          <p:cNvSpPr txBox="true"/>
          <p:nvPr/>
        </p:nvSpPr>
        <p:spPr>
          <a:xfrm rot="0">
            <a:off x="765043" y="1520539"/>
            <a:ext cx="7683398" cy="994867"/>
          </a:xfrm>
          <a:prstGeom prst="rect">
            <a:avLst/>
          </a:prstGeom>
        </p:spPr>
        <p:txBody>
          <a:bodyPr anchor="t" rtlCol="false" lIns="114300" rIns="114300" tIns="57150" bIns="57150" anchorCtr="false" vert="horz" wrap="square">
            <a:spAutoFit/>
          </a:bodyPr>
          <a:lstStyle/>
          <a:p>
            <a:pPr>
              <a:lnSpc>
                <a:spcPct val="80000"/>
              </a:lnSpc>
              <a:spcBef>
                <a:spcPts val="450"/>
              </a:spcBef>
            </a:pPr>
            <a:r>
              <a:rPr lang="en-US" b="true" sz="5775">
                <a:solidFill>
                  <a:srgbClr val="FFFFFF">
                    <a:alpha val="100000"/>
                  </a:srgbClr>
                </a:solidFill>
                <a:latin typeface="Microsoft Yahei"/>
                <a:ea typeface="Microsoft Yahei"/>
                <a:cs typeface="Microsoft Yahei"/>
              </a:rPr>
              <a:t>06</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a:stretch>
            <a:fillRect/>
          </a:stretch>
        </p:blipFill>
        <p:spPr>
          <a:xfrm rot="0">
            <a:off x="705128" y="1258733"/>
            <a:ext cx="5140490" cy="5140490"/>
          </a:xfrm>
          <a:prstGeom prst="roundRect">
            <a:avLst/>
          </a:prstGeom>
        </p:spPr>
      </p:pic>
      <p:sp>
        <p:nvSpPr>
          <p:cNvPr name="TextBox 3" id="3"/>
          <p:cNvSpPr txBox="true"/>
          <p:nvPr/>
        </p:nvSpPr>
        <p:spPr>
          <a:xfrm rot="0">
            <a:off x="6422466" y="1924848"/>
            <a:ext cx="5064406" cy="994791"/>
          </a:xfrm>
          <a:prstGeom prst="rect">
            <a:avLst/>
          </a:prstGeom>
        </p:spPr>
        <p:txBody>
          <a:bodyPr anchor="t" rtlCol="false" lIns="114300" rIns="114300" tIns="57150" bIns="57150" anchorCtr="false" vert="horz" wrap="square">
            <a:spAutoFit/>
          </a:bodyPr>
          <a:lstStyle/>
          <a:p>
            <a:pPr>
              <a:lnSpc>
                <a:spcPct val="120000"/>
              </a:lnSpc>
            </a:pPr>
            <a:r>
              <a:rPr lang="en-US" sz="1500">
                <a:solidFill>
                  <a:schemeClr val="dk1">
                    <a:alpha val="100000"/>
                  </a:schemeClr>
                </a:solidFill>
                <a:latin typeface="Microsoft Yahei"/>
                <a:ea typeface="Microsoft Yahei"/>
                <a:cs typeface="Microsoft Yahei"/>
              </a:rPr>
              <a:t>介绍国家关于食品安全的相关法律法规，如《食品安全法》、《食品召回管理办法》等，以及政策文件对于食品质量安全追溯的要求。</a:t>
            </a:r>
          </a:p>
        </p:txBody>
      </p:sp>
      <p:sp>
        <p:nvSpPr>
          <p:cNvPr name="TextBox 4" id="4"/>
          <p:cNvSpPr txBox="true"/>
          <p:nvPr/>
        </p:nvSpPr>
        <p:spPr>
          <a:xfrm rot="0">
            <a:off x="6422466" y="1539657"/>
            <a:ext cx="4169507" cy="367284"/>
          </a:xfrm>
          <a:prstGeom prst="rect">
            <a:avLst/>
          </a:prstGeom>
        </p:spPr>
        <p:txBody>
          <a:bodyPr anchor="t" rtlCol="false" lIns="114300" rIns="114300" tIns="57150" bIns="57150" anchorCtr="false" vert="horz" wrap="square">
            <a:spAutoFit/>
          </a:bodyPr>
          <a:lstStyle/>
          <a:p>
            <a:pPr>
              <a:lnSpc>
                <a:spcPct val="77000"/>
              </a:lnSpc>
            </a:pPr>
            <a:r>
              <a:rPr lang="en-US" b="true" sz="1606">
                <a:solidFill>
                  <a:schemeClr val="accent1">
                    <a:alpha val="100000"/>
                  </a:schemeClr>
                </a:solidFill>
                <a:latin typeface="Microsoft Yahei"/>
                <a:ea typeface="Microsoft Yahei"/>
                <a:cs typeface="Microsoft Yahei"/>
              </a:rPr>
              <a:t>法规政策背景</a:t>
            </a:r>
          </a:p>
        </p:txBody>
      </p:sp>
      <p:sp>
        <p:nvSpPr>
          <p:cNvPr name="TextBox 5" id="5"/>
          <p:cNvSpPr txBox="true"/>
          <p:nvPr/>
        </p:nvSpPr>
        <p:spPr>
          <a:xfrm rot="0">
            <a:off x="6422466" y="3539953"/>
            <a:ext cx="5064406" cy="994791"/>
          </a:xfrm>
          <a:prstGeom prst="rect">
            <a:avLst/>
          </a:prstGeom>
        </p:spPr>
        <p:txBody>
          <a:bodyPr anchor="t" rtlCol="false" lIns="114300" rIns="114300" tIns="57150" bIns="57150" anchorCtr="false" vert="horz" wrap="square">
            <a:spAutoFit/>
          </a:bodyPr>
          <a:lstStyle/>
          <a:p>
            <a:pPr>
              <a:lnSpc>
                <a:spcPct val="120000"/>
              </a:lnSpc>
            </a:pPr>
            <a:r>
              <a:rPr lang="en-US" sz="1500">
                <a:solidFill>
                  <a:schemeClr val="dk1">
                    <a:alpha val="100000"/>
                  </a:schemeClr>
                </a:solidFill>
                <a:latin typeface="Microsoft Yahei"/>
                <a:ea typeface="Microsoft Yahei"/>
                <a:cs typeface="Microsoft Yahei"/>
              </a:rPr>
              <a:t>详细解读法规政策对于食品生产经营者建立质量安全追溯体系的具体要求，包括追溯信息记录、保存和提供等方面。</a:t>
            </a:r>
          </a:p>
        </p:txBody>
      </p:sp>
      <p:sp>
        <p:nvSpPr>
          <p:cNvPr name="TextBox 6" id="6"/>
          <p:cNvSpPr txBox="true"/>
          <p:nvPr/>
        </p:nvSpPr>
        <p:spPr>
          <a:xfrm rot="0">
            <a:off x="6422466" y="3191338"/>
            <a:ext cx="4169507" cy="367284"/>
          </a:xfrm>
          <a:prstGeom prst="rect">
            <a:avLst/>
          </a:prstGeom>
        </p:spPr>
        <p:txBody>
          <a:bodyPr anchor="t" rtlCol="false" lIns="114300" rIns="114300" tIns="57150" bIns="57150" anchorCtr="false" vert="horz" wrap="square">
            <a:spAutoFit/>
          </a:bodyPr>
          <a:lstStyle/>
          <a:p>
            <a:pPr>
              <a:lnSpc>
                <a:spcPct val="77000"/>
              </a:lnSpc>
            </a:pPr>
            <a:r>
              <a:rPr lang="en-US" b="true" sz="1606">
                <a:solidFill>
                  <a:schemeClr val="accent1">
                    <a:alpha val="100000"/>
                  </a:schemeClr>
                </a:solidFill>
                <a:latin typeface="Microsoft Yahei"/>
                <a:ea typeface="Microsoft Yahei"/>
                <a:cs typeface="Microsoft Yahei"/>
              </a:rPr>
              <a:t>追溯体系建设要求</a:t>
            </a:r>
          </a:p>
        </p:txBody>
      </p:sp>
      <p:sp>
        <p:nvSpPr>
          <p:cNvPr name="TextBox 7" id="7"/>
          <p:cNvSpPr txBox="true"/>
          <p:nvPr/>
        </p:nvSpPr>
        <p:spPr>
          <a:xfrm rot="0">
            <a:off x="6422466" y="5213997"/>
            <a:ext cx="5064406" cy="994791"/>
          </a:xfrm>
          <a:prstGeom prst="rect">
            <a:avLst/>
          </a:prstGeom>
        </p:spPr>
        <p:txBody>
          <a:bodyPr anchor="t" rtlCol="false" lIns="114300" rIns="114300" tIns="57150" bIns="57150" anchorCtr="false" vert="horz" wrap="square">
            <a:spAutoFit/>
          </a:bodyPr>
          <a:lstStyle/>
          <a:p>
            <a:pPr>
              <a:lnSpc>
                <a:spcPct val="120000"/>
              </a:lnSpc>
            </a:pPr>
            <a:r>
              <a:rPr lang="en-US" sz="1500">
                <a:solidFill>
                  <a:schemeClr val="dk1">
                    <a:alpha val="100000"/>
                  </a:schemeClr>
                </a:solidFill>
                <a:latin typeface="Microsoft Yahei"/>
                <a:ea typeface="Microsoft Yahei"/>
                <a:cs typeface="Microsoft Yahei"/>
              </a:rPr>
              <a:t>阐述食品生产经营者在质量安全追溯方面的责任和义务，如建立追溯制度、配备追溯人员、实施批次管理等。</a:t>
            </a:r>
          </a:p>
        </p:txBody>
      </p:sp>
      <p:sp>
        <p:nvSpPr>
          <p:cNvPr name="TextBox 8" id="8"/>
          <p:cNvSpPr txBox="true"/>
          <p:nvPr/>
        </p:nvSpPr>
        <p:spPr>
          <a:xfrm rot="0">
            <a:off x="6422466" y="4823558"/>
            <a:ext cx="4169507" cy="367284"/>
          </a:xfrm>
          <a:prstGeom prst="rect">
            <a:avLst/>
          </a:prstGeom>
        </p:spPr>
        <p:txBody>
          <a:bodyPr anchor="t" rtlCol="false" lIns="114300" rIns="114300" tIns="57150" bIns="57150" anchorCtr="false" vert="horz" wrap="square">
            <a:spAutoFit/>
          </a:bodyPr>
          <a:lstStyle/>
          <a:p>
            <a:pPr>
              <a:lnSpc>
                <a:spcPct val="77000"/>
              </a:lnSpc>
            </a:pPr>
            <a:r>
              <a:rPr lang="en-US" b="true" sz="1606">
                <a:solidFill>
                  <a:schemeClr val="accent1">
                    <a:alpha val="100000"/>
                  </a:schemeClr>
                </a:solidFill>
                <a:latin typeface="Microsoft Yahei"/>
                <a:ea typeface="Microsoft Yahei"/>
                <a:cs typeface="Microsoft Yahei"/>
              </a:rPr>
              <a:t>企业责任与义务</a:t>
            </a:r>
          </a:p>
        </p:txBody>
      </p:sp>
      <p:grpSp>
        <p:nvGrpSpPr>
          <p:cNvPr name="Group 9" id="9"/>
          <p:cNvGrpSpPr/>
          <p:nvPr/>
        </p:nvGrpSpPr>
        <p:grpSpPr>
          <a:xfrm rot="0">
            <a:off x="454963" y="93878"/>
            <a:ext cx="10641129" cy="914400"/>
            <a:chOff x="454963" y="93878"/>
            <a:chExt cx="10641129" cy="914400"/>
          </a:xfrm>
        </p:grpSpPr>
        <p:sp>
          <p:nvSpPr>
            <p:cNvPr name="AutoShape 10" id="10"/>
            <p:cNvSpPr/>
            <p:nvPr/>
          </p:nvSpPr>
          <p:spPr>
            <a:xfrm rot="0">
              <a:off x="454963" y="331168"/>
              <a:ext cx="84147" cy="84147"/>
            </a:xfrm>
            <a:prstGeom prst="ellipse">
              <a:avLst/>
            </a:prstGeom>
            <a:solidFill>
              <a:schemeClr val="accent1">
                <a:alpha val="100000"/>
              </a:schemeClr>
            </a:solidFill>
          </p:spPr>
          <p:txBody>
            <a:bodyPr/>
            <a:p/>
          </p:txBody>
        </p:sp>
        <p:sp>
          <p:nvSpPr>
            <p:cNvPr name="AutoShape 11" id="11"/>
            <p:cNvSpPr/>
            <p:nvPr/>
          </p:nvSpPr>
          <p:spPr>
            <a:xfrm rot="0">
              <a:off x="575049" y="337743"/>
              <a:ext cx="78137" cy="78137"/>
            </a:xfrm>
            <a:prstGeom prst="ellipse">
              <a:avLst/>
            </a:prstGeom>
            <a:solidFill>
              <a:schemeClr val="accent1">
                <a:alpha val="80000"/>
              </a:schemeClr>
            </a:solidFill>
          </p:spPr>
          <p:txBody>
            <a:bodyPr/>
            <a:p/>
          </p:txBody>
        </p:sp>
        <p:sp>
          <p:nvSpPr>
            <p:cNvPr name="AutoShape 12" id="12"/>
            <p:cNvSpPr/>
            <p:nvPr/>
          </p:nvSpPr>
          <p:spPr>
            <a:xfrm rot="0">
              <a:off x="689125" y="339460"/>
              <a:ext cx="74704" cy="74704"/>
            </a:xfrm>
            <a:prstGeom prst="ellipse">
              <a:avLst/>
            </a:prstGeom>
            <a:solidFill>
              <a:schemeClr val="accent1">
                <a:alpha val="60000"/>
              </a:schemeClr>
            </a:solidFill>
          </p:spPr>
          <p:txBody>
            <a:bodyPr/>
            <a:p/>
          </p:txBody>
        </p:sp>
        <p:sp>
          <p:nvSpPr>
            <p:cNvPr name="AutoShape 13" id="13"/>
            <p:cNvSpPr/>
            <p:nvPr/>
          </p:nvSpPr>
          <p:spPr>
            <a:xfrm rot="0">
              <a:off x="799768" y="348430"/>
              <a:ext cx="69238" cy="69238"/>
            </a:xfrm>
            <a:prstGeom prst="ellipse">
              <a:avLst/>
            </a:prstGeom>
            <a:solidFill>
              <a:schemeClr val="accent1">
                <a:alpha val="40000"/>
              </a:schemeClr>
            </a:solidFill>
          </p:spPr>
          <p:txBody>
            <a:bodyPr/>
            <a:p/>
          </p:txBody>
        </p:sp>
        <p:sp>
          <p:nvSpPr>
            <p:cNvPr name="AutoShape 14" id="14"/>
            <p:cNvSpPr/>
            <p:nvPr/>
          </p:nvSpPr>
          <p:spPr>
            <a:xfrm rot="0">
              <a:off x="904945" y="344297"/>
              <a:ext cx="65594" cy="65594"/>
            </a:xfrm>
            <a:prstGeom prst="ellipse">
              <a:avLst/>
            </a:prstGeom>
            <a:solidFill>
              <a:schemeClr val="accent1">
                <a:alpha val="20000"/>
              </a:schemeClr>
            </a:solidFill>
          </p:spPr>
          <p:txBody>
            <a:bodyPr/>
            <a:p/>
          </p:txBody>
        </p:sp>
        <p:sp>
          <p:nvSpPr>
            <p:cNvPr name="AutoShape 15" id="15"/>
            <p:cNvSpPr/>
            <p:nvPr/>
          </p:nvSpPr>
          <p:spPr>
            <a:xfrm rot="0">
              <a:off x="454963" y="448942"/>
              <a:ext cx="84147" cy="84147"/>
            </a:xfrm>
            <a:prstGeom prst="ellipse">
              <a:avLst/>
            </a:prstGeom>
            <a:solidFill>
              <a:schemeClr val="accent1">
                <a:alpha val="100000"/>
              </a:schemeClr>
            </a:solidFill>
          </p:spPr>
          <p:txBody>
            <a:bodyPr/>
            <a:p/>
          </p:txBody>
        </p:sp>
        <p:sp>
          <p:nvSpPr>
            <p:cNvPr name="AutoShape 16" id="16"/>
            <p:cNvSpPr/>
            <p:nvPr/>
          </p:nvSpPr>
          <p:spPr>
            <a:xfrm rot="0">
              <a:off x="575049" y="455517"/>
              <a:ext cx="78137" cy="78137"/>
            </a:xfrm>
            <a:prstGeom prst="ellipse">
              <a:avLst/>
            </a:prstGeom>
            <a:solidFill>
              <a:schemeClr val="accent1">
                <a:alpha val="80000"/>
              </a:schemeClr>
            </a:solidFill>
          </p:spPr>
          <p:txBody>
            <a:bodyPr/>
            <a:p/>
          </p:txBody>
        </p:sp>
        <p:sp>
          <p:nvSpPr>
            <p:cNvPr name="AutoShape 17" id="17"/>
            <p:cNvSpPr/>
            <p:nvPr/>
          </p:nvSpPr>
          <p:spPr>
            <a:xfrm rot="0">
              <a:off x="689125" y="457233"/>
              <a:ext cx="74704" cy="74704"/>
            </a:xfrm>
            <a:prstGeom prst="ellipse">
              <a:avLst/>
            </a:prstGeom>
            <a:solidFill>
              <a:schemeClr val="accent1">
                <a:alpha val="60000"/>
              </a:schemeClr>
            </a:solidFill>
          </p:spPr>
          <p:txBody>
            <a:bodyPr/>
            <a:p/>
          </p:txBody>
        </p:sp>
        <p:sp>
          <p:nvSpPr>
            <p:cNvPr name="AutoShape 18" id="18"/>
            <p:cNvSpPr/>
            <p:nvPr/>
          </p:nvSpPr>
          <p:spPr>
            <a:xfrm rot="0">
              <a:off x="799768" y="466203"/>
              <a:ext cx="69238" cy="69238"/>
            </a:xfrm>
            <a:prstGeom prst="ellipse">
              <a:avLst/>
            </a:prstGeom>
            <a:solidFill>
              <a:schemeClr val="accent1">
                <a:alpha val="40000"/>
              </a:schemeClr>
            </a:solidFill>
          </p:spPr>
          <p:txBody>
            <a:bodyPr/>
            <a:p/>
          </p:txBody>
        </p:sp>
        <p:sp>
          <p:nvSpPr>
            <p:cNvPr name="AutoShape 19" id="19"/>
            <p:cNvSpPr/>
            <p:nvPr/>
          </p:nvSpPr>
          <p:spPr>
            <a:xfrm rot="0">
              <a:off x="904945" y="462070"/>
              <a:ext cx="65594" cy="65594"/>
            </a:xfrm>
            <a:prstGeom prst="ellipse">
              <a:avLst/>
            </a:prstGeom>
            <a:solidFill>
              <a:schemeClr val="accent1">
                <a:alpha val="20000"/>
              </a:schemeClr>
            </a:solidFill>
          </p:spPr>
          <p:txBody>
            <a:bodyPr/>
            <a:p/>
          </p:txBody>
        </p:sp>
        <p:sp>
          <p:nvSpPr>
            <p:cNvPr name="AutoShape 20" id="20"/>
            <p:cNvSpPr/>
            <p:nvPr/>
          </p:nvSpPr>
          <p:spPr>
            <a:xfrm rot="0">
              <a:off x="454963" y="566715"/>
              <a:ext cx="84147" cy="84147"/>
            </a:xfrm>
            <a:prstGeom prst="ellipse">
              <a:avLst/>
            </a:prstGeom>
            <a:solidFill>
              <a:schemeClr val="accent1">
                <a:alpha val="100000"/>
              </a:schemeClr>
            </a:solidFill>
          </p:spPr>
          <p:txBody>
            <a:bodyPr/>
            <a:p/>
          </p:txBody>
        </p:sp>
        <p:sp>
          <p:nvSpPr>
            <p:cNvPr name="AutoShape 21" id="21"/>
            <p:cNvSpPr/>
            <p:nvPr/>
          </p:nvSpPr>
          <p:spPr>
            <a:xfrm rot="0">
              <a:off x="575049" y="573291"/>
              <a:ext cx="78137" cy="78137"/>
            </a:xfrm>
            <a:prstGeom prst="ellipse">
              <a:avLst/>
            </a:prstGeom>
            <a:solidFill>
              <a:schemeClr val="accent1">
                <a:alpha val="80000"/>
              </a:schemeClr>
            </a:solidFill>
          </p:spPr>
          <p:txBody>
            <a:bodyPr/>
            <a:p/>
          </p:txBody>
        </p:sp>
        <p:sp>
          <p:nvSpPr>
            <p:cNvPr name="AutoShape 22" id="22"/>
            <p:cNvSpPr/>
            <p:nvPr/>
          </p:nvSpPr>
          <p:spPr>
            <a:xfrm rot="0">
              <a:off x="689125" y="575007"/>
              <a:ext cx="74704" cy="74704"/>
            </a:xfrm>
            <a:prstGeom prst="ellipse">
              <a:avLst/>
            </a:prstGeom>
            <a:solidFill>
              <a:schemeClr val="accent1">
                <a:alpha val="60000"/>
              </a:schemeClr>
            </a:solidFill>
          </p:spPr>
          <p:txBody>
            <a:bodyPr/>
            <a:p/>
          </p:txBody>
        </p:sp>
        <p:sp>
          <p:nvSpPr>
            <p:cNvPr name="AutoShape 23" id="23"/>
            <p:cNvSpPr/>
            <p:nvPr/>
          </p:nvSpPr>
          <p:spPr>
            <a:xfrm rot="0">
              <a:off x="799768" y="583977"/>
              <a:ext cx="69238" cy="69238"/>
            </a:xfrm>
            <a:prstGeom prst="ellipse">
              <a:avLst/>
            </a:prstGeom>
            <a:solidFill>
              <a:schemeClr val="accent1">
                <a:alpha val="40000"/>
              </a:schemeClr>
            </a:solidFill>
          </p:spPr>
          <p:txBody>
            <a:bodyPr/>
            <a:p/>
          </p:txBody>
        </p:sp>
        <p:sp>
          <p:nvSpPr>
            <p:cNvPr name="AutoShape 24" id="24"/>
            <p:cNvSpPr/>
            <p:nvPr/>
          </p:nvSpPr>
          <p:spPr>
            <a:xfrm rot="0">
              <a:off x="904945" y="579844"/>
              <a:ext cx="65594" cy="65594"/>
            </a:xfrm>
            <a:prstGeom prst="ellipse">
              <a:avLst/>
            </a:prstGeom>
            <a:solidFill>
              <a:schemeClr val="accent1">
                <a:alpha val="20000"/>
              </a:schemeClr>
            </a:solidFill>
          </p:spPr>
          <p:txBody>
            <a:bodyPr/>
            <a:p/>
          </p:txBody>
        </p:sp>
        <p:sp>
          <p:nvSpPr>
            <p:cNvPr name="AutoShape 25" id="25"/>
            <p:cNvSpPr/>
            <p:nvPr/>
          </p:nvSpPr>
          <p:spPr>
            <a:xfrm rot="0">
              <a:off x="454963" y="684489"/>
              <a:ext cx="84147" cy="84147"/>
            </a:xfrm>
            <a:prstGeom prst="ellipse">
              <a:avLst/>
            </a:prstGeom>
            <a:solidFill>
              <a:schemeClr val="accent1">
                <a:alpha val="100000"/>
              </a:schemeClr>
            </a:solidFill>
          </p:spPr>
          <p:txBody>
            <a:bodyPr/>
            <a:p/>
          </p:txBody>
        </p:sp>
        <p:sp>
          <p:nvSpPr>
            <p:cNvPr name="AutoShape 26" id="26"/>
            <p:cNvSpPr/>
            <p:nvPr/>
          </p:nvSpPr>
          <p:spPr>
            <a:xfrm rot="0">
              <a:off x="575049" y="691064"/>
              <a:ext cx="78137" cy="78137"/>
            </a:xfrm>
            <a:prstGeom prst="ellipse">
              <a:avLst/>
            </a:prstGeom>
            <a:solidFill>
              <a:schemeClr val="accent1">
                <a:alpha val="80000"/>
              </a:schemeClr>
            </a:solidFill>
          </p:spPr>
          <p:txBody>
            <a:bodyPr/>
            <a:p/>
          </p:txBody>
        </p:sp>
        <p:sp>
          <p:nvSpPr>
            <p:cNvPr name="AutoShape 27" id="27"/>
            <p:cNvSpPr/>
            <p:nvPr/>
          </p:nvSpPr>
          <p:spPr>
            <a:xfrm rot="0">
              <a:off x="689125" y="692781"/>
              <a:ext cx="74704" cy="74704"/>
            </a:xfrm>
            <a:prstGeom prst="ellipse">
              <a:avLst/>
            </a:prstGeom>
            <a:solidFill>
              <a:schemeClr val="accent1">
                <a:alpha val="60000"/>
              </a:schemeClr>
            </a:solidFill>
          </p:spPr>
          <p:txBody>
            <a:bodyPr/>
            <a:p/>
          </p:txBody>
        </p:sp>
        <p:sp>
          <p:nvSpPr>
            <p:cNvPr name="AutoShape 28" id="28"/>
            <p:cNvSpPr/>
            <p:nvPr/>
          </p:nvSpPr>
          <p:spPr>
            <a:xfrm rot="0">
              <a:off x="799768" y="701751"/>
              <a:ext cx="69238" cy="69238"/>
            </a:xfrm>
            <a:prstGeom prst="ellipse">
              <a:avLst/>
            </a:prstGeom>
            <a:solidFill>
              <a:schemeClr val="accent1">
                <a:alpha val="40000"/>
              </a:schemeClr>
            </a:solidFill>
          </p:spPr>
          <p:txBody>
            <a:bodyPr/>
            <a:p/>
          </p:txBody>
        </p:sp>
        <p:sp>
          <p:nvSpPr>
            <p:cNvPr name="AutoShape 29" id="29"/>
            <p:cNvSpPr/>
            <p:nvPr/>
          </p:nvSpPr>
          <p:spPr>
            <a:xfrm rot="0">
              <a:off x="904945" y="697618"/>
              <a:ext cx="65594" cy="65594"/>
            </a:xfrm>
            <a:prstGeom prst="ellipse">
              <a:avLst/>
            </a:prstGeom>
            <a:solidFill>
              <a:schemeClr val="accent1">
                <a:alpha val="20000"/>
              </a:schemeClr>
            </a:solidFill>
          </p:spPr>
          <p:txBody>
            <a:bodyPr/>
            <a:p/>
          </p:txBody>
        </p:sp>
        <p:sp>
          <p:nvSpPr>
            <p:cNvPr name="TextBox 30" id="30"/>
            <p:cNvSpPr txBox="true"/>
            <p:nvPr/>
          </p:nvSpPr>
          <p:spPr>
            <a:xfrm rot="0">
              <a:off x="1094842" y="93878"/>
              <a:ext cx="10001250" cy="914400"/>
            </a:xfrm>
            <a:prstGeom prst="rect">
              <a:avLst/>
            </a:prstGeom>
          </p:spPr>
          <p:txBody>
            <a:bodyPr anchor="t" rtlCol="false" lIns="123825" rIns="57150" tIns="123825" bIns="123825" anchorCtr="false" vert="horz" wrap="square">
              <a:spAutoFit/>
            </a:bodyPr>
            <a:lstStyle/>
            <a:p>
              <a:pPr>
                <a:lnSpc>
                  <a:spcPct val="140000"/>
                </a:lnSpc>
              </a:pPr>
              <a:r>
                <a:rPr lang="en-US" b="true" sz="3000">
                  <a:solidFill>
                    <a:schemeClr val="accent1">
                      <a:alpha val="100000"/>
                    </a:schemeClr>
                  </a:solidFill>
                  <a:latin typeface="Microsoft Yahei"/>
                  <a:ea typeface="Microsoft Yahei"/>
                  <a:cs typeface="Microsoft Yahei"/>
                </a:rPr>
                <a:t>质量安全追溯法规政策解读</a:t>
              </a:r>
            </a:p>
          </p:txBody>
        </p:sp>
      </p:gr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AutoShape 2" id="2"/>
          <p:cNvSpPr/>
          <p:nvPr/>
        </p:nvSpPr>
        <p:spPr>
          <a:xfrm rot="0">
            <a:off x="7150141" y="2021983"/>
            <a:ext cx="3939528" cy="3939528"/>
          </a:xfrm>
          <a:prstGeom prst="ellipse">
            <a:avLst/>
          </a:prstGeom>
          <a:solidFill>
            <a:schemeClr val="accent2">
              <a:lumMod val="60000"/>
              <a:lumOff val="40000"/>
              <a:alpha val="100000"/>
            </a:schemeClr>
          </a:solidFill>
        </p:spPr>
        <p:txBody>
          <a:bodyPr/>
          <a:p/>
        </p:txBody>
      </p:sp>
      <p:sp>
        <p:nvSpPr>
          <p:cNvPr name="TextBox 3" id="3"/>
          <p:cNvSpPr txBox="true"/>
          <p:nvPr/>
        </p:nvSpPr>
        <p:spPr>
          <a:xfrm rot="0">
            <a:off x="454963" y="2034175"/>
            <a:ext cx="5826389" cy="702183"/>
          </a:xfrm>
          <a:prstGeom prst="rect">
            <a:avLst/>
          </a:prstGeom>
        </p:spPr>
        <p:txBody>
          <a:bodyPr anchor="t" rtlCol="false" lIns="114300" rIns="114300" tIns="57150" bIns="57150" anchorCtr="false" vert="horz" wrap="square">
            <a:spAutoFit/>
          </a:bodyPr>
          <a:lstStyle/>
          <a:p>
            <a:pPr>
              <a:lnSpc>
                <a:spcPct val="120000"/>
              </a:lnSpc>
            </a:pPr>
            <a:r>
              <a:rPr lang="en-US" sz="1500">
                <a:solidFill>
                  <a:schemeClr val="dk1">
                    <a:alpha val="100000"/>
                  </a:schemeClr>
                </a:solidFill>
                <a:latin typeface="Microsoft Yahei"/>
                <a:ea typeface="Microsoft Yahei"/>
                <a:cs typeface="Microsoft Yahei"/>
              </a:rPr>
              <a:t>简要介绍区块链技术的基本原理和特点，如去中心化、不可篡改、共识机制等。</a:t>
            </a:r>
          </a:p>
        </p:txBody>
      </p:sp>
      <p:sp>
        <p:nvSpPr>
          <p:cNvPr name="TextBox 4" id="4"/>
          <p:cNvSpPr txBox="true"/>
          <p:nvPr/>
        </p:nvSpPr>
        <p:spPr>
          <a:xfrm rot="0">
            <a:off x="454963" y="1575832"/>
            <a:ext cx="2703493" cy="363283"/>
          </a:xfrm>
          <a:prstGeom prst="rect">
            <a:avLst/>
          </a:prstGeom>
        </p:spPr>
        <p:txBody>
          <a:bodyPr anchor="t" rtlCol="false" lIns="114300" rIns="114300" tIns="57150" bIns="57150" anchorCtr="false" vert="horz" wrap="square">
            <a:spAutoFit/>
          </a:bodyPr>
          <a:lstStyle/>
          <a:p>
            <a:pPr>
              <a:lnSpc>
                <a:spcPct val="77000"/>
              </a:lnSpc>
            </a:pPr>
            <a:r>
              <a:rPr lang="en-US" b="true" sz="2025">
                <a:solidFill>
                  <a:schemeClr val="accent1">
                    <a:alpha val="100000"/>
                  </a:schemeClr>
                </a:solidFill>
                <a:latin typeface="Microsoft Yahei"/>
                <a:ea typeface="Microsoft Yahei"/>
                <a:cs typeface="Microsoft Yahei"/>
              </a:rPr>
              <a:t>区块链技术原理</a:t>
            </a:r>
          </a:p>
        </p:txBody>
      </p:sp>
      <p:sp>
        <p:nvSpPr>
          <p:cNvPr name="TextBox 5" id="5"/>
          <p:cNvSpPr txBox="true"/>
          <p:nvPr/>
        </p:nvSpPr>
        <p:spPr>
          <a:xfrm rot="0">
            <a:off x="454963" y="3530045"/>
            <a:ext cx="5826389" cy="702183"/>
          </a:xfrm>
          <a:prstGeom prst="rect">
            <a:avLst/>
          </a:prstGeom>
        </p:spPr>
        <p:txBody>
          <a:bodyPr anchor="t" rtlCol="false" lIns="114300" rIns="114300" tIns="57150" bIns="57150" anchorCtr="false" vert="horz" wrap="square">
            <a:spAutoFit/>
          </a:bodyPr>
          <a:lstStyle/>
          <a:p>
            <a:pPr>
              <a:lnSpc>
                <a:spcPct val="120000"/>
              </a:lnSpc>
            </a:pPr>
            <a:r>
              <a:rPr lang="en-US" sz="1500">
                <a:solidFill>
                  <a:schemeClr val="dk1">
                    <a:alpha val="100000"/>
                  </a:schemeClr>
                </a:solidFill>
                <a:latin typeface="Microsoft Yahei"/>
                <a:ea typeface="Microsoft Yahei"/>
                <a:cs typeface="Microsoft Yahei"/>
              </a:rPr>
              <a:t>详细阐述基于区块链技术的食品质量安全追溯系统的架构设计，包括数据层、网络层、共识层、激励层、合约层和应用层等。</a:t>
            </a:r>
          </a:p>
        </p:txBody>
      </p:sp>
      <p:sp>
        <p:nvSpPr>
          <p:cNvPr name="TextBox 6" id="6"/>
          <p:cNvSpPr txBox="true"/>
          <p:nvPr/>
        </p:nvSpPr>
        <p:spPr>
          <a:xfrm rot="0">
            <a:off x="454963" y="3071702"/>
            <a:ext cx="2703493" cy="363283"/>
          </a:xfrm>
          <a:prstGeom prst="rect">
            <a:avLst/>
          </a:prstGeom>
        </p:spPr>
        <p:txBody>
          <a:bodyPr anchor="t" rtlCol="false" lIns="114300" rIns="114300" tIns="57150" bIns="57150" anchorCtr="false" vert="horz" wrap="square">
            <a:spAutoFit/>
          </a:bodyPr>
          <a:lstStyle/>
          <a:p>
            <a:pPr>
              <a:lnSpc>
                <a:spcPct val="77000"/>
              </a:lnSpc>
            </a:pPr>
            <a:r>
              <a:rPr lang="en-US" b="true" sz="2025">
                <a:solidFill>
                  <a:schemeClr val="accent1">
                    <a:alpha val="100000"/>
                  </a:schemeClr>
                </a:solidFill>
                <a:latin typeface="Microsoft Yahei"/>
                <a:ea typeface="Microsoft Yahei"/>
                <a:cs typeface="Microsoft Yahei"/>
              </a:rPr>
              <a:t>追溯系统架构设计</a:t>
            </a:r>
          </a:p>
        </p:txBody>
      </p:sp>
      <p:sp>
        <p:nvSpPr>
          <p:cNvPr name="TextBox 7" id="7"/>
          <p:cNvSpPr txBox="true"/>
          <p:nvPr/>
        </p:nvSpPr>
        <p:spPr>
          <a:xfrm rot="0">
            <a:off x="454963" y="5118981"/>
            <a:ext cx="6018344" cy="702183"/>
          </a:xfrm>
          <a:prstGeom prst="rect">
            <a:avLst/>
          </a:prstGeom>
        </p:spPr>
        <p:txBody>
          <a:bodyPr anchor="t" rtlCol="false" lIns="114300" rIns="114300" tIns="57150" bIns="57150" anchorCtr="false" vert="horz" wrap="square">
            <a:spAutoFit/>
          </a:bodyPr>
          <a:lstStyle/>
          <a:p>
            <a:pPr>
              <a:lnSpc>
                <a:spcPct val="120000"/>
              </a:lnSpc>
            </a:pPr>
            <a:r>
              <a:rPr lang="en-US" sz="1500">
                <a:solidFill>
                  <a:schemeClr val="dk1">
                    <a:alpha val="100000"/>
                  </a:schemeClr>
                </a:solidFill>
                <a:latin typeface="Microsoft Yahei"/>
                <a:ea typeface="Microsoft Yahei"/>
                <a:cs typeface="Microsoft Yahei"/>
              </a:rPr>
              <a:t>深入探讨实现基于区块链技术的追溯系统所涉及的关键技术，如加密算法、分布式存储、智能合约等，并给出具体实现方案。</a:t>
            </a:r>
          </a:p>
        </p:txBody>
      </p:sp>
      <p:sp>
        <p:nvSpPr>
          <p:cNvPr name="TextBox 8" id="8"/>
          <p:cNvSpPr txBox="true"/>
          <p:nvPr/>
        </p:nvSpPr>
        <p:spPr>
          <a:xfrm rot="0">
            <a:off x="454963" y="4660638"/>
            <a:ext cx="2703493" cy="363283"/>
          </a:xfrm>
          <a:prstGeom prst="rect">
            <a:avLst/>
          </a:prstGeom>
        </p:spPr>
        <p:txBody>
          <a:bodyPr anchor="t" rtlCol="false" lIns="114300" rIns="114300" tIns="57150" bIns="57150" anchorCtr="false" vert="horz" wrap="square">
            <a:spAutoFit/>
          </a:bodyPr>
          <a:lstStyle/>
          <a:p>
            <a:pPr>
              <a:lnSpc>
                <a:spcPct val="77000"/>
              </a:lnSpc>
            </a:pPr>
            <a:r>
              <a:rPr lang="en-US" b="true" sz="2025">
                <a:solidFill>
                  <a:schemeClr val="accent1">
                    <a:alpha val="100000"/>
                  </a:schemeClr>
                </a:solidFill>
                <a:latin typeface="Microsoft Yahei"/>
                <a:ea typeface="Microsoft Yahei"/>
                <a:cs typeface="Microsoft Yahei"/>
              </a:rPr>
              <a:t>关键技术与实现</a:t>
            </a:r>
          </a:p>
        </p:txBody>
      </p:sp>
      <p:pic>
        <p:nvPicPr>
          <p:cNvPr name="Picture 9" id="9"/>
          <p:cNvPicPr>
            <a:picLocks noChangeAspect="true"/>
          </p:cNvPicPr>
          <p:nvPr/>
        </p:nvPicPr>
        <p:blipFill>
          <a:blip r:embed="rId3"/>
          <a:srcRect/>
          <a:stretch>
            <a:fillRect/>
          </a:stretch>
        </p:blipFill>
        <p:spPr>
          <a:xfrm rot="0">
            <a:off x="7676035" y="2524948"/>
            <a:ext cx="2887741" cy="2887741"/>
          </a:xfrm>
          <a:prstGeom prst="ellipse">
            <a:avLst/>
          </a:prstGeom>
        </p:spPr>
      </p:pic>
      <p:sp>
        <p:nvSpPr>
          <p:cNvPr name="AutoShape 10" id="10"/>
          <p:cNvSpPr/>
          <p:nvPr/>
        </p:nvSpPr>
        <p:spPr>
          <a:xfrm rot="0">
            <a:off x="8663168" y="1482987"/>
            <a:ext cx="913476" cy="913476"/>
          </a:xfrm>
          <a:prstGeom prst="ellipse">
            <a:avLst/>
          </a:prstGeom>
          <a:solidFill>
            <a:schemeClr val="accent2">
              <a:alpha val="100000"/>
            </a:schemeClr>
          </a:solidFill>
        </p:spPr>
        <p:txBody>
          <a:bodyPr/>
          <a:p/>
        </p:txBody>
      </p:sp>
      <p:sp>
        <p:nvSpPr>
          <p:cNvPr name="AutoShape 11" id="11"/>
          <p:cNvSpPr/>
          <p:nvPr/>
        </p:nvSpPr>
        <p:spPr>
          <a:xfrm rot="0">
            <a:off x="6921648" y="4618441"/>
            <a:ext cx="913476" cy="913476"/>
          </a:xfrm>
          <a:prstGeom prst="ellipse">
            <a:avLst/>
          </a:prstGeom>
          <a:solidFill>
            <a:schemeClr val="accent2">
              <a:alpha val="100000"/>
            </a:schemeClr>
          </a:solidFill>
        </p:spPr>
        <p:txBody>
          <a:bodyPr/>
          <a:p/>
        </p:txBody>
      </p:sp>
      <p:sp>
        <p:nvSpPr>
          <p:cNvPr name="AutoShape 12" id="12"/>
          <p:cNvSpPr/>
          <p:nvPr/>
        </p:nvSpPr>
        <p:spPr>
          <a:xfrm rot="0">
            <a:off x="10386775" y="4618441"/>
            <a:ext cx="913476" cy="913476"/>
          </a:xfrm>
          <a:prstGeom prst="ellipse">
            <a:avLst/>
          </a:prstGeom>
          <a:solidFill>
            <a:schemeClr val="accent2">
              <a:alpha val="100000"/>
            </a:schemeClr>
          </a:solidFill>
        </p:spPr>
        <p:txBody>
          <a:bodyPr/>
          <a:p/>
        </p:txBody>
      </p:sp>
      <p:sp>
        <p:nvSpPr>
          <p:cNvPr name="Freeform 13" id="13"/>
          <p:cNvSpPr/>
          <p:nvPr/>
        </p:nvSpPr>
        <p:spPr>
          <a:xfrm rot="0">
            <a:off x="8906663" y="1691796"/>
            <a:ext cx="426486" cy="426486"/>
          </a:xfrm>
          <a:custGeom>
            <a:avLst/>
            <a:gdLst/>
            <a:ahLst/>
            <a:cxnLst/>
            <a:rect r="r" b="b" t="t" l="l"/>
            <a:pathLst>
              <a:path h="304800" w="304800">
                <a:moveTo>
                  <a:pt x="0" y="91440"/>
                </a:moveTo>
                <a:lnTo>
                  <a:pt x="152400" y="0"/>
                </a:lnTo>
                <a:lnTo>
                  <a:pt x="304800" y="91440"/>
                </a:lnTo>
                <a:lnTo>
                  <a:pt x="304800" y="121920"/>
                </a:lnTo>
                <a:lnTo>
                  <a:pt x="0" y="121920"/>
                </a:lnTo>
                <a:lnTo>
                  <a:pt x="0" y="91440"/>
                </a:lnTo>
                <a:close/>
                <a:moveTo>
                  <a:pt x="0" y="274320"/>
                </a:moveTo>
                <a:lnTo>
                  <a:pt x="304800" y="274320"/>
                </a:lnTo>
                <a:lnTo>
                  <a:pt x="304800" y="304800"/>
                </a:lnTo>
                <a:lnTo>
                  <a:pt x="0" y="304800"/>
                </a:lnTo>
                <a:lnTo>
                  <a:pt x="0" y="274320"/>
                </a:lnTo>
                <a:close/>
                <a:moveTo>
                  <a:pt x="30480" y="243840"/>
                </a:moveTo>
                <a:lnTo>
                  <a:pt x="274320" y="243840"/>
                </a:lnTo>
                <a:lnTo>
                  <a:pt x="274320" y="274320"/>
                </a:lnTo>
                <a:lnTo>
                  <a:pt x="30480" y="274320"/>
                </a:lnTo>
                <a:lnTo>
                  <a:pt x="30480" y="243840"/>
                </a:lnTo>
                <a:close/>
                <a:moveTo>
                  <a:pt x="30480" y="121920"/>
                </a:moveTo>
                <a:lnTo>
                  <a:pt x="91440" y="121920"/>
                </a:lnTo>
                <a:lnTo>
                  <a:pt x="91440" y="243840"/>
                </a:lnTo>
                <a:lnTo>
                  <a:pt x="30480" y="243840"/>
                </a:lnTo>
                <a:lnTo>
                  <a:pt x="30480" y="121920"/>
                </a:lnTo>
                <a:close/>
                <a:moveTo>
                  <a:pt x="121920" y="121920"/>
                </a:moveTo>
                <a:lnTo>
                  <a:pt x="182880" y="121920"/>
                </a:lnTo>
                <a:lnTo>
                  <a:pt x="182880" y="243840"/>
                </a:lnTo>
                <a:lnTo>
                  <a:pt x="121920" y="243840"/>
                </a:lnTo>
                <a:lnTo>
                  <a:pt x="121920" y="121920"/>
                </a:lnTo>
                <a:close/>
                <a:moveTo>
                  <a:pt x="213360" y="121920"/>
                </a:moveTo>
                <a:lnTo>
                  <a:pt x="274320" y="121920"/>
                </a:lnTo>
                <a:lnTo>
                  <a:pt x="274320" y="243840"/>
                </a:lnTo>
                <a:lnTo>
                  <a:pt x="213360" y="243840"/>
                </a:lnTo>
                <a:lnTo>
                  <a:pt x="213360" y="121920"/>
                </a:lnTo>
                <a:close/>
              </a:path>
            </a:pathLst>
          </a:custGeom>
          <a:solidFill>
            <a:srgbClr val="FFFFFF">
              <a:alpha val="100000"/>
            </a:srgbClr>
          </a:solidFill>
        </p:spPr>
        <p:txBody>
          <a:bodyPr/>
          <a:p/>
        </p:txBody>
      </p:sp>
      <p:sp>
        <p:nvSpPr>
          <p:cNvPr name="Freeform 14" id="14"/>
          <p:cNvSpPr/>
          <p:nvPr/>
        </p:nvSpPr>
        <p:spPr>
          <a:xfrm rot="0">
            <a:off x="10639092" y="4837698"/>
            <a:ext cx="426194" cy="426194"/>
          </a:xfrm>
          <a:custGeom>
            <a:avLst/>
            <a:gdLst/>
            <a:ahLst/>
            <a:cxnLst/>
            <a:rect r="r" b="b" t="t" l="l"/>
            <a:pathLst>
              <a:path h="304800" w="304800">
                <a:moveTo>
                  <a:pt x="152400" y="190500"/>
                </a:moveTo>
                <a:cubicBezTo>
                  <a:pt x="152400" y="169459"/>
                  <a:pt x="169459" y="152400"/>
                  <a:pt x="190500" y="152400"/>
                </a:cubicBezTo>
                <a:cubicBezTo>
                  <a:pt x="211541" y="152400"/>
                  <a:pt x="228600" y="169459"/>
                  <a:pt x="228600" y="190500"/>
                </a:cubicBezTo>
                <a:cubicBezTo>
                  <a:pt x="228600" y="211541"/>
                  <a:pt x="211541" y="228600"/>
                  <a:pt x="190500" y="228600"/>
                </a:cubicBezTo>
                <a:cubicBezTo>
                  <a:pt x="169459" y="228600"/>
                  <a:pt x="152400" y="211541"/>
                  <a:pt x="152400" y="190500"/>
                </a:cubicBezTo>
                <a:close/>
                <a:moveTo>
                  <a:pt x="266700" y="76200"/>
                </a:moveTo>
                <a:lnTo>
                  <a:pt x="235372" y="12925"/>
                </a:lnTo>
                <a:cubicBezTo>
                  <a:pt x="232801" y="5410"/>
                  <a:pt x="225695" y="0"/>
                  <a:pt x="217284" y="0"/>
                </a:cubicBezTo>
                <a:lnTo>
                  <a:pt x="164973" y="0"/>
                </a:lnTo>
                <a:cubicBezTo>
                  <a:pt x="156467" y="0"/>
                  <a:pt x="149295" y="5544"/>
                  <a:pt x="146837" y="13192"/>
                </a:cubicBezTo>
                <a:lnTo>
                  <a:pt x="114338" y="76200"/>
                </a:lnTo>
                <a:lnTo>
                  <a:pt x="38100" y="76200"/>
                </a:lnTo>
                <a:cubicBezTo>
                  <a:pt x="17059" y="76200"/>
                  <a:pt x="0" y="93259"/>
                  <a:pt x="0" y="114300"/>
                </a:cubicBezTo>
                <a:lnTo>
                  <a:pt x="0" y="304800"/>
                </a:lnTo>
                <a:lnTo>
                  <a:pt x="304800" y="304800"/>
                </a:lnTo>
                <a:lnTo>
                  <a:pt x="304800" y="114300"/>
                </a:lnTo>
                <a:cubicBezTo>
                  <a:pt x="304800" y="93259"/>
                  <a:pt x="287760" y="76200"/>
                  <a:pt x="266700" y="76200"/>
                </a:cubicBezTo>
                <a:close/>
                <a:moveTo>
                  <a:pt x="57150" y="152400"/>
                </a:moveTo>
                <a:cubicBezTo>
                  <a:pt x="46625" y="152400"/>
                  <a:pt x="38100" y="143875"/>
                  <a:pt x="38100" y="133350"/>
                </a:cubicBezTo>
                <a:cubicBezTo>
                  <a:pt x="38100" y="122825"/>
                  <a:pt x="46625" y="114300"/>
                  <a:pt x="57150" y="114300"/>
                </a:cubicBezTo>
                <a:cubicBezTo>
                  <a:pt x="67675" y="114300"/>
                  <a:pt x="76200" y="122825"/>
                  <a:pt x="76200" y="133350"/>
                </a:cubicBezTo>
                <a:cubicBezTo>
                  <a:pt x="76200" y="143875"/>
                  <a:pt x="67675" y="152400"/>
                  <a:pt x="57150" y="152400"/>
                </a:cubicBezTo>
                <a:close/>
                <a:moveTo>
                  <a:pt x="190500" y="266700"/>
                </a:moveTo>
                <a:cubicBezTo>
                  <a:pt x="148419" y="266700"/>
                  <a:pt x="114300" y="232581"/>
                  <a:pt x="114300" y="190500"/>
                </a:cubicBezTo>
                <a:cubicBezTo>
                  <a:pt x="114300" y="148419"/>
                  <a:pt x="148419" y="114300"/>
                  <a:pt x="190500" y="114300"/>
                </a:cubicBezTo>
                <a:cubicBezTo>
                  <a:pt x="232581" y="114300"/>
                  <a:pt x="266700" y="148419"/>
                  <a:pt x="266700" y="190500"/>
                </a:cubicBezTo>
                <a:cubicBezTo>
                  <a:pt x="266700" y="232581"/>
                  <a:pt x="232581" y="266700"/>
                  <a:pt x="190500" y="266700"/>
                </a:cubicBezTo>
                <a:close/>
              </a:path>
            </a:pathLst>
          </a:custGeom>
          <a:solidFill>
            <a:srgbClr val="FFFFFF">
              <a:alpha val="100000"/>
            </a:srgbClr>
          </a:solidFill>
        </p:spPr>
        <p:txBody>
          <a:bodyPr/>
          <a:p/>
        </p:txBody>
      </p:sp>
      <p:sp>
        <p:nvSpPr>
          <p:cNvPr name="Freeform 15" id="15"/>
          <p:cNvSpPr/>
          <p:nvPr/>
        </p:nvSpPr>
        <p:spPr>
          <a:xfrm rot="0">
            <a:off x="7137949" y="4833774"/>
            <a:ext cx="482811" cy="482811"/>
          </a:xfrm>
          <a:custGeom>
            <a:avLst/>
            <a:gdLst/>
            <a:ahLst/>
            <a:cxnLst/>
            <a:rect r="r" b="b" t="t" l="l"/>
            <a:pathLst>
              <a:path h="304800" w="304800">
                <a:moveTo>
                  <a:pt x="304800" y="171155"/>
                </a:moveTo>
                <a:lnTo>
                  <a:pt x="304800" y="133055"/>
                </a:lnTo>
                <a:lnTo>
                  <a:pt x="259261" y="114081"/>
                </a:lnTo>
                <a:cubicBezTo>
                  <a:pt x="257994" y="110509"/>
                  <a:pt x="256661" y="107051"/>
                  <a:pt x="255022" y="103661"/>
                </a:cubicBezTo>
                <a:lnTo>
                  <a:pt x="273406" y="57893"/>
                </a:lnTo>
                <a:lnTo>
                  <a:pt x="246459" y="30956"/>
                </a:lnTo>
                <a:lnTo>
                  <a:pt x="201101" y="49635"/>
                </a:lnTo>
                <a:cubicBezTo>
                  <a:pt x="197644" y="47958"/>
                  <a:pt x="194110" y="46549"/>
                  <a:pt x="190462" y="45244"/>
                </a:cubicBezTo>
                <a:lnTo>
                  <a:pt x="171155" y="0"/>
                </a:lnTo>
                <a:lnTo>
                  <a:pt x="133055" y="0"/>
                </a:lnTo>
                <a:lnTo>
                  <a:pt x="114224" y="45091"/>
                </a:lnTo>
                <a:cubicBezTo>
                  <a:pt x="110433" y="46434"/>
                  <a:pt x="106785" y="47844"/>
                  <a:pt x="103175" y="49559"/>
                </a:cubicBezTo>
                <a:lnTo>
                  <a:pt x="57893" y="31366"/>
                </a:lnTo>
                <a:lnTo>
                  <a:pt x="30956" y="58303"/>
                </a:lnTo>
                <a:lnTo>
                  <a:pt x="49416" y="103175"/>
                </a:lnTo>
                <a:cubicBezTo>
                  <a:pt x="47625" y="106861"/>
                  <a:pt x="46177" y="110614"/>
                  <a:pt x="44796" y="114491"/>
                </a:cubicBezTo>
                <a:lnTo>
                  <a:pt x="0" y="133645"/>
                </a:lnTo>
                <a:lnTo>
                  <a:pt x="0" y="171745"/>
                </a:lnTo>
                <a:lnTo>
                  <a:pt x="44834" y="190424"/>
                </a:lnTo>
                <a:cubicBezTo>
                  <a:pt x="46215" y="194291"/>
                  <a:pt x="47701" y="198053"/>
                  <a:pt x="49482" y="201740"/>
                </a:cubicBezTo>
                <a:lnTo>
                  <a:pt x="31366" y="246907"/>
                </a:lnTo>
                <a:lnTo>
                  <a:pt x="58303" y="273844"/>
                </a:lnTo>
                <a:lnTo>
                  <a:pt x="103289" y="255318"/>
                </a:lnTo>
                <a:cubicBezTo>
                  <a:pt x="106899" y="257032"/>
                  <a:pt x="110585" y="258404"/>
                  <a:pt x="114376" y="259709"/>
                </a:cubicBezTo>
                <a:lnTo>
                  <a:pt x="133645" y="304800"/>
                </a:lnTo>
                <a:lnTo>
                  <a:pt x="171745" y="304800"/>
                </a:lnTo>
                <a:lnTo>
                  <a:pt x="190605" y="259480"/>
                </a:lnTo>
                <a:cubicBezTo>
                  <a:pt x="194215" y="258137"/>
                  <a:pt x="197787" y="256727"/>
                  <a:pt x="201206" y="255089"/>
                </a:cubicBezTo>
                <a:lnTo>
                  <a:pt x="246898" y="273396"/>
                </a:lnTo>
                <a:lnTo>
                  <a:pt x="273834" y="246459"/>
                </a:lnTo>
                <a:lnTo>
                  <a:pt x="255079" y="200997"/>
                </a:lnTo>
                <a:cubicBezTo>
                  <a:pt x="256680" y="197577"/>
                  <a:pt x="257985" y="194110"/>
                  <a:pt x="259251" y="190576"/>
                </a:cubicBezTo>
                <a:lnTo>
                  <a:pt x="304800" y="171155"/>
                </a:lnTo>
                <a:close/>
                <a:moveTo>
                  <a:pt x="152105" y="209550"/>
                </a:moveTo>
                <a:cubicBezTo>
                  <a:pt x="120558" y="209550"/>
                  <a:pt x="94955" y="183947"/>
                  <a:pt x="94955" y="152400"/>
                </a:cubicBezTo>
                <a:cubicBezTo>
                  <a:pt x="94955" y="120853"/>
                  <a:pt x="120558" y="95250"/>
                  <a:pt x="152105" y="95250"/>
                </a:cubicBezTo>
                <a:cubicBezTo>
                  <a:pt x="183652" y="95250"/>
                  <a:pt x="209255" y="120853"/>
                  <a:pt x="209255" y="152400"/>
                </a:cubicBezTo>
                <a:cubicBezTo>
                  <a:pt x="209255" y="183947"/>
                  <a:pt x="183652" y="209550"/>
                  <a:pt x="152105" y="209550"/>
                </a:cubicBezTo>
                <a:close/>
              </a:path>
            </a:pathLst>
          </a:custGeom>
          <a:solidFill>
            <a:srgbClr val="FFFFFF">
              <a:alpha val="100000"/>
            </a:srgbClr>
          </a:solidFill>
        </p:spPr>
        <p:txBody>
          <a:bodyPr/>
          <a:p/>
        </p:txBody>
      </p:sp>
      <p:grpSp>
        <p:nvGrpSpPr>
          <p:cNvPr name="Group 16" id="16"/>
          <p:cNvGrpSpPr/>
          <p:nvPr/>
        </p:nvGrpSpPr>
        <p:grpSpPr>
          <a:xfrm rot="0">
            <a:off x="454963" y="93878"/>
            <a:ext cx="10641129" cy="914400"/>
            <a:chOff x="454963" y="93878"/>
            <a:chExt cx="10641129" cy="914400"/>
          </a:xfrm>
        </p:grpSpPr>
        <p:sp>
          <p:nvSpPr>
            <p:cNvPr name="AutoShape 17" id="17"/>
            <p:cNvSpPr/>
            <p:nvPr/>
          </p:nvSpPr>
          <p:spPr>
            <a:xfrm rot="0">
              <a:off x="454963" y="331168"/>
              <a:ext cx="84147" cy="84147"/>
            </a:xfrm>
            <a:prstGeom prst="ellipse">
              <a:avLst/>
            </a:prstGeom>
            <a:solidFill>
              <a:schemeClr val="accent1">
                <a:alpha val="100000"/>
              </a:schemeClr>
            </a:solidFill>
          </p:spPr>
          <p:txBody>
            <a:bodyPr/>
            <a:p/>
          </p:txBody>
        </p:sp>
        <p:sp>
          <p:nvSpPr>
            <p:cNvPr name="AutoShape 18" id="18"/>
            <p:cNvSpPr/>
            <p:nvPr/>
          </p:nvSpPr>
          <p:spPr>
            <a:xfrm rot="0">
              <a:off x="575049" y="337743"/>
              <a:ext cx="78137" cy="78137"/>
            </a:xfrm>
            <a:prstGeom prst="ellipse">
              <a:avLst/>
            </a:prstGeom>
            <a:solidFill>
              <a:schemeClr val="accent1">
                <a:alpha val="80000"/>
              </a:schemeClr>
            </a:solidFill>
          </p:spPr>
          <p:txBody>
            <a:bodyPr/>
            <a:p/>
          </p:txBody>
        </p:sp>
        <p:sp>
          <p:nvSpPr>
            <p:cNvPr name="AutoShape 19" id="19"/>
            <p:cNvSpPr/>
            <p:nvPr/>
          </p:nvSpPr>
          <p:spPr>
            <a:xfrm rot="0">
              <a:off x="689125" y="339460"/>
              <a:ext cx="74704" cy="74704"/>
            </a:xfrm>
            <a:prstGeom prst="ellipse">
              <a:avLst/>
            </a:prstGeom>
            <a:solidFill>
              <a:schemeClr val="accent1">
                <a:alpha val="60000"/>
              </a:schemeClr>
            </a:solidFill>
          </p:spPr>
          <p:txBody>
            <a:bodyPr/>
            <a:p/>
          </p:txBody>
        </p:sp>
        <p:sp>
          <p:nvSpPr>
            <p:cNvPr name="AutoShape 20" id="20"/>
            <p:cNvSpPr/>
            <p:nvPr/>
          </p:nvSpPr>
          <p:spPr>
            <a:xfrm rot="0">
              <a:off x="799768" y="348430"/>
              <a:ext cx="69238" cy="69238"/>
            </a:xfrm>
            <a:prstGeom prst="ellipse">
              <a:avLst/>
            </a:prstGeom>
            <a:solidFill>
              <a:schemeClr val="accent1">
                <a:alpha val="40000"/>
              </a:schemeClr>
            </a:solidFill>
          </p:spPr>
          <p:txBody>
            <a:bodyPr/>
            <a:p/>
          </p:txBody>
        </p:sp>
        <p:sp>
          <p:nvSpPr>
            <p:cNvPr name="AutoShape 21" id="21"/>
            <p:cNvSpPr/>
            <p:nvPr/>
          </p:nvSpPr>
          <p:spPr>
            <a:xfrm rot="0">
              <a:off x="904945" y="344297"/>
              <a:ext cx="65594" cy="65594"/>
            </a:xfrm>
            <a:prstGeom prst="ellipse">
              <a:avLst/>
            </a:prstGeom>
            <a:solidFill>
              <a:schemeClr val="accent1">
                <a:alpha val="20000"/>
              </a:schemeClr>
            </a:solidFill>
          </p:spPr>
          <p:txBody>
            <a:bodyPr/>
            <a:p/>
          </p:txBody>
        </p:sp>
        <p:sp>
          <p:nvSpPr>
            <p:cNvPr name="AutoShape 22" id="22"/>
            <p:cNvSpPr/>
            <p:nvPr/>
          </p:nvSpPr>
          <p:spPr>
            <a:xfrm rot="0">
              <a:off x="454963" y="448942"/>
              <a:ext cx="84147" cy="84147"/>
            </a:xfrm>
            <a:prstGeom prst="ellipse">
              <a:avLst/>
            </a:prstGeom>
            <a:solidFill>
              <a:schemeClr val="accent1">
                <a:alpha val="100000"/>
              </a:schemeClr>
            </a:solidFill>
          </p:spPr>
          <p:txBody>
            <a:bodyPr/>
            <a:p/>
          </p:txBody>
        </p:sp>
        <p:sp>
          <p:nvSpPr>
            <p:cNvPr name="AutoShape 23" id="23"/>
            <p:cNvSpPr/>
            <p:nvPr/>
          </p:nvSpPr>
          <p:spPr>
            <a:xfrm rot="0">
              <a:off x="575049" y="455517"/>
              <a:ext cx="78137" cy="78137"/>
            </a:xfrm>
            <a:prstGeom prst="ellipse">
              <a:avLst/>
            </a:prstGeom>
            <a:solidFill>
              <a:schemeClr val="accent1">
                <a:alpha val="80000"/>
              </a:schemeClr>
            </a:solidFill>
          </p:spPr>
          <p:txBody>
            <a:bodyPr/>
            <a:p/>
          </p:txBody>
        </p:sp>
        <p:sp>
          <p:nvSpPr>
            <p:cNvPr name="AutoShape 24" id="24"/>
            <p:cNvSpPr/>
            <p:nvPr/>
          </p:nvSpPr>
          <p:spPr>
            <a:xfrm rot="0">
              <a:off x="689125" y="457233"/>
              <a:ext cx="74704" cy="74704"/>
            </a:xfrm>
            <a:prstGeom prst="ellipse">
              <a:avLst/>
            </a:prstGeom>
            <a:solidFill>
              <a:schemeClr val="accent1">
                <a:alpha val="60000"/>
              </a:schemeClr>
            </a:solidFill>
          </p:spPr>
          <p:txBody>
            <a:bodyPr/>
            <a:p/>
          </p:txBody>
        </p:sp>
        <p:sp>
          <p:nvSpPr>
            <p:cNvPr name="AutoShape 25" id="25"/>
            <p:cNvSpPr/>
            <p:nvPr/>
          </p:nvSpPr>
          <p:spPr>
            <a:xfrm rot="0">
              <a:off x="799768" y="466203"/>
              <a:ext cx="69238" cy="69238"/>
            </a:xfrm>
            <a:prstGeom prst="ellipse">
              <a:avLst/>
            </a:prstGeom>
            <a:solidFill>
              <a:schemeClr val="accent1">
                <a:alpha val="40000"/>
              </a:schemeClr>
            </a:solidFill>
          </p:spPr>
          <p:txBody>
            <a:bodyPr/>
            <a:p/>
          </p:txBody>
        </p:sp>
        <p:sp>
          <p:nvSpPr>
            <p:cNvPr name="AutoShape 26" id="26"/>
            <p:cNvSpPr/>
            <p:nvPr/>
          </p:nvSpPr>
          <p:spPr>
            <a:xfrm rot="0">
              <a:off x="904945" y="462070"/>
              <a:ext cx="65594" cy="65594"/>
            </a:xfrm>
            <a:prstGeom prst="ellipse">
              <a:avLst/>
            </a:prstGeom>
            <a:solidFill>
              <a:schemeClr val="accent1">
                <a:alpha val="20000"/>
              </a:schemeClr>
            </a:solidFill>
          </p:spPr>
          <p:txBody>
            <a:bodyPr/>
            <a:p/>
          </p:txBody>
        </p:sp>
        <p:sp>
          <p:nvSpPr>
            <p:cNvPr name="AutoShape 27" id="27"/>
            <p:cNvSpPr/>
            <p:nvPr/>
          </p:nvSpPr>
          <p:spPr>
            <a:xfrm rot="0">
              <a:off x="454963" y="566715"/>
              <a:ext cx="84147" cy="84147"/>
            </a:xfrm>
            <a:prstGeom prst="ellipse">
              <a:avLst/>
            </a:prstGeom>
            <a:solidFill>
              <a:schemeClr val="accent1">
                <a:alpha val="100000"/>
              </a:schemeClr>
            </a:solidFill>
          </p:spPr>
          <p:txBody>
            <a:bodyPr/>
            <a:p/>
          </p:txBody>
        </p:sp>
        <p:sp>
          <p:nvSpPr>
            <p:cNvPr name="AutoShape 28" id="28"/>
            <p:cNvSpPr/>
            <p:nvPr/>
          </p:nvSpPr>
          <p:spPr>
            <a:xfrm rot="0">
              <a:off x="575049" y="573291"/>
              <a:ext cx="78137" cy="78137"/>
            </a:xfrm>
            <a:prstGeom prst="ellipse">
              <a:avLst/>
            </a:prstGeom>
            <a:solidFill>
              <a:schemeClr val="accent1">
                <a:alpha val="80000"/>
              </a:schemeClr>
            </a:solidFill>
          </p:spPr>
          <p:txBody>
            <a:bodyPr/>
            <a:p/>
          </p:txBody>
        </p:sp>
        <p:sp>
          <p:nvSpPr>
            <p:cNvPr name="AutoShape 29" id="29"/>
            <p:cNvSpPr/>
            <p:nvPr/>
          </p:nvSpPr>
          <p:spPr>
            <a:xfrm rot="0">
              <a:off x="689125" y="575007"/>
              <a:ext cx="74704" cy="74704"/>
            </a:xfrm>
            <a:prstGeom prst="ellipse">
              <a:avLst/>
            </a:prstGeom>
            <a:solidFill>
              <a:schemeClr val="accent1">
                <a:alpha val="60000"/>
              </a:schemeClr>
            </a:solidFill>
          </p:spPr>
          <p:txBody>
            <a:bodyPr/>
            <a:p/>
          </p:txBody>
        </p:sp>
        <p:sp>
          <p:nvSpPr>
            <p:cNvPr name="AutoShape 30" id="30"/>
            <p:cNvSpPr/>
            <p:nvPr/>
          </p:nvSpPr>
          <p:spPr>
            <a:xfrm rot="0">
              <a:off x="799768" y="583977"/>
              <a:ext cx="69238" cy="69238"/>
            </a:xfrm>
            <a:prstGeom prst="ellipse">
              <a:avLst/>
            </a:prstGeom>
            <a:solidFill>
              <a:schemeClr val="accent1">
                <a:alpha val="40000"/>
              </a:schemeClr>
            </a:solidFill>
          </p:spPr>
          <p:txBody>
            <a:bodyPr/>
            <a:p/>
          </p:txBody>
        </p:sp>
        <p:sp>
          <p:nvSpPr>
            <p:cNvPr name="AutoShape 31" id="31"/>
            <p:cNvSpPr/>
            <p:nvPr/>
          </p:nvSpPr>
          <p:spPr>
            <a:xfrm rot="0">
              <a:off x="904945" y="579844"/>
              <a:ext cx="65594" cy="65594"/>
            </a:xfrm>
            <a:prstGeom prst="ellipse">
              <a:avLst/>
            </a:prstGeom>
            <a:solidFill>
              <a:schemeClr val="accent1">
                <a:alpha val="20000"/>
              </a:schemeClr>
            </a:solidFill>
          </p:spPr>
          <p:txBody>
            <a:bodyPr/>
            <a:p/>
          </p:txBody>
        </p:sp>
        <p:sp>
          <p:nvSpPr>
            <p:cNvPr name="AutoShape 32" id="32"/>
            <p:cNvSpPr/>
            <p:nvPr/>
          </p:nvSpPr>
          <p:spPr>
            <a:xfrm rot="0">
              <a:off x="454963" y="684489"/>
              <a:ext cx="84147" cy="84147"/>
            </a:xfrm>
            <a:prstGeom prst="ellipse">
              <a:avLst/>
            </a:prstGeom>
            <a:solidFill>
              <a:schemeClr val="accent1">
                <a:alpha val="100000"/>
              </a:schemeClr>
            </a:solidFill>
          </p:spPr>
          <p:txBody>
            <a:bodyPr/>
            <a:p/>
          </p:txBody>
        </p:sp>
        <p:sp>
          <p:nvSpPr>
            <p:cNvPr name="AutoShape 33" id="33"/>
            <p:cNvSpPr/>
            <p:nvPr/>
          </p:nvSpPr>
          <p:spPr>
            <a:xfrm rot="0">
              <a:off x="575049" y="691064"/>
              <a:ext cx="78137" cy="78137"/>
            </a:xfrm>
            <a:prstGeom prst="ellipse">
              <a:avLst/>
            </a:prstGeom>
            <a:solidFill>
              <a:schemeClr val="accent1">
                <a:alpha val="80000"/>
              </a:schemeClr>
            </a:solidFill>
          </p:spPr>
          <p:txBody>
            <a:bodyPr/>
            <a:p/>
          </p:txBody>
        </p:sp>
        <p:sp>
          <p:nvSpPr>
            <p:cNvPr name="AutoShape 34" id="34"/>
            <p:cNvSpPr/>
            <p:nvPr/>
          </p:nvSpPr>
          <p:spPr>
            <a:xfrm rot="0">
              <a:off x="689125" y="692781"/>
              <a:ext cx="74704" cy="74704"/>
            </a:xfrm>
            <a:prstGeom prst="ellipse">
              <a:avLst/>
            </a:prstGeom>
            <a:solidFill>
              <a:schemeClr val="accent1">
                <a:alpha val="60000"/>
              </a:schemeClr>
            </a:solidFill>
          </p:spPr>
          <p:txBody>
            <a:bodyPr/>
            <a:p/>
          </p:txBody>
        </p:sp>
        <p:sp>
          <p:nvSpPr>
            <p:cNvPr name="AutoShape 35" id="35"/>
            <p:cNvSpPr/>
            <p:nvPr/>
          </p:nvSpPr>
          <p:spPr>
            <a:xfrm rot="0">
              <a:off x="799768" y="701751"/>
              <a:ext cx="69238" cy="69238"/>
            </a:xfrm>
            <a:prstGeom prst="ellipse">
              <a:avLst/>
            </a:prstGeom>
            <a:solidFill>
              <a:schemeClr val="accent1">
                <a:alpha val="40000"/>
              </a:schemeClr>
            </a:solidFill>
          </p:spPr>
          <p:txBody>
            <a:bodyPr/>
            <a:p/>
          </p:txBody>
        </p:sp>
        <p:sp>
          <p:nvSpPr>
            <p:cNvPr name="AutoShape 36" id="36"/>
            <p:cNvSpPr/>
            <p:nvPr/>
          </p:nvSpPr>
          <p:spPr>
            <a:xfrm rot="0">
              <a:off x="904945" y="697618"/>
              <a:ext cx="65594" cy="65594"/>
            </a:xfrm>
            <a:prstGeom prst="ellipse">
              <a:avLst/>
            </a:prstGeom>
            <a:solidFill>
              <a:schemeClr val="accent1">
                <a:alpha val="20000"/>
              </a:schemeClr>
            </a:solidFill>
          </p:spPr>
          <p:txBody>
            <a:bodyPr/>
            <a:p/>
          </p:txBody>
        </p:sp>
        <p:sp>
          <p:nvSpPr>
            <p:cNvPr name="TextBox 37" id="37"/>
            <p:cNvSpPr txBox="true"/>
            <p:nvPr/>
          </p:nvSpPr>
          <p:spPr>
            <a:xfrm rot="0">
              <a:off x="1094842" y="93878"/>
              <a:ext cx="10001250" cy="914400"/>
            </a:xfrm>
            <a:prstGeom prst="rect">
              <a:avLst/>
            </a:prstGeom>
          </p:spPr>
          <p:txBody>
            <a:bodyPr anchor="t" rtlCol="false" lIns="123825" rIns="57150" tIns="123825" bIns="123825" anchorCtr="false" vert="horz" wrap="square">
              <a:spAutoFit/>
            </a:bodyPr>
            <a:lstStyle/>
            <a:p>
              <a:pPr>
                <a:lnSpc>
                  <a:spcPct val="140000"/>
                </a:lnSpc>
              </a:pPr>
              <a:r>
                <a:rPr lang="en-US" b="true" sz="3000">
                  <a:solidFill>
                    <a:schemeClr val="accent1">
                      <a:alpha val="100000"/>
                    </a:schemeClr>
                  </a:solidFill>
                  <a:latin typeface="Microsoft Yahei"/>
                  <a:ea typeface="Microsoft Yahei"/>
                  <a:cs typeface="Microsoft Yahei"/>
                </a:rPr>
                <a:t>基于区块链技术的追溯系统架构设计</a:t>
              </a:r>
            </a:p>
          </p:txBody>
        </p:sp>
      </p:gr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AutoShape 2" id="2"/>
          <p:cNvSpPr/>
          <p:nvPr/>
        </p:nvSpPr>
        <p:spPr>
          <a:xfrm rot="0">
            <a:off x="3629637" y="1434871"/>
            <a:ext cx="638131" cy="638131"/>
          </a:xfrm>
          <a:prstGeom prst="ellipse">
            <a:avLst/>
          </a:prstGeom>
          <a:solidFill>
            <a:schemeClr val="accent1">
              <a:alpha val="20000"/>
            </a:schemeClr>
          </a:solidFill>
        </p:spPr>
        <p:txBody>
          <a:bodyPr/>
          <a:p/>
        </p:txBody>
      </p:sp>
      <p:sp>
        <p:nvSpPr>
          <p:cNvPr name="AutoShape 3" id="3"/>
          <p:cNvSpPr/>
          <p:nvPr/>
        </p:nvSpPr>
        <p:spPr>
          <a:xfrm rot="0">
            <a:off x="3764381" y="1569615"/>
            <a:ext cx="368642" cy="368642"/>
          </a:xfrm>
          <a:prstGeom prst="ellipse">
            <a:avLst/>
          </a:prstGeom>
          <a:solidFill>
            <a:schemeClr val="accent1">
              <a:alpha val="100000"/>
            </a:schemeClr>
          </a:solidFill>
        </p:spPr>
        <p:txBody>
          <a:bodyPr/>
          <a:p/>
        </p:txBody>
      </p:sp>
      <p:cxnSp>
        <p:nvCxnSpPr>
          <p:cNvPr name="Connector 4" id="4"/>
          <p:cNvCxnSpPr/>
          <p:nvPr/>
        </p:nvCxnSpPr>
        <p:spPr>
          <a:xfrm>
            <a:off x="3948703" y="2073002"/>
            <a:ext cx="0" cy="872548"/>
          </a:xfrm>
          <a:prstGeom prst="line">
            <a:avLst/>
          </a:prstGeom>
          <a:ln w="9525">
            <a:solidFill>
              <a:schemeClr val="accent1"/>
            </a:solidFill>
            <a:prstDash val="dash"/>
          </a:ln>
        </p:spPr>
        <p:style>
          <a:lnRef idx="0">
            <a:schemeClr val="accent1"/>
          </a:lnRef>
          <a:fillRef idx="1">
            <a:schemeClr val="accent1"/>
          </a:fillRef>
          <a:effectRef idx="0">
            <a:schemeClr val="accent1"/>
          </a:effectRef>
          <a:fontRef idx="minor">
            <a:schemeClr val="lt1"/>
          </a:fontRef>
        </p:style>
      </p:cxnSp>
      <p:sp>
        <p:nvSpPr>
          <p:cNvPr name="TextBox 5" id="5"/>
          <p:cNvSpPr txBox="true"/>
          <p:nvPr/>
        </p:nvSpPr>
        <p:spPr>
          <a:xfrm rot="0">
            <a:off x="4406789" y="1220516"/>
            <a:ext cx="6891292" cy="731520"/>
          </a:xfrm>
          <a:prstGeom prst="rect">
            <a:avLst/>
          </a:prstGeom>
        </p:spPr>
        <p:txBody>
          <a:bodyPr anchor="t" rtlCol="false" lIns="123825" rIns="57150" tIns="123825" bIns="123825" anchorCtr="false" vert="horz" wrap="square">
            <a:spAutoFit/>
          </a:bodyPr>
          <a:lstStyle/>
          <a:p>
            <a:pPr>
              <a:lnSpc>
                <a:spcPct val="150000"/>
              </a:lnSpc>
            </a:pPr>
            <a:r>
              <a:rPr lang="en-US" b="true" sz="1606">
                <a:solidFill>
                  <a:schemeClr val="accent1">
                    <a:alpha val="100000"/>
                  </a:schemeClr>
                </a:solidFill>
                <a:latin typeface="Microsoft Yahei"/>
                <a:ea typeface="Microsoft Yahei"/>
                <a:cs typeface="Microsoft Yahei"/>
              </a:rPr>
              <a:t>企业背景介绍</a:t>
            </a:r>
          </a:p>
        </p:txBody>
      </p:sp>
      <p:sp>
        <p:nvSpPr>
          <p:cNvPr name="TextBox 6" id="6"/>
          <p:cNvSpPr txBox="true"/>
          <p:nvPr/>
        </p:nvSpPr>
        <p:spPr>
          <a:xfrm rot="0">
            <a:off x="4406789" y="1769156"/>
            <a:ext cx="6891292" cy="1203960"/>
          </a:xfrm>
          <a:prstGeom prst="rect">
            <a:avLst/>
          </a:prstGeom>
        </p:spPr>
        <p:txBody>
          <a:bodyPr anchor="t" rtlCol="false" lIns="123825" rIns="57150" tIns="123825" bIns="123825" anchorCtr="false" vert="horz" wrap="square">
            <a:spAutoFit/>
          </a:bodyPr>
          <a:lstStyle/>
          <a:p>
            <a:pPr>
              <a:lnSpc>
                <a:spcPct val="150000"/>
              </a:lnSpc>
            </a:pPr>
            <a:r>
              <a:rPr lang="en-US" sz="1350">
                <a:solidFill>
                  <a:schemeClr val="dk1">
                    <a:alpha val="100000"/>
                  </a:schemeClr>
                </a:solidFill>
                <a:latin typeface="Microsoft Yahei"/>
                <a:ea typeface="Microsoft Yahei"/>
                <a:cs typeface="Microsoft Yahei"/>
              </a:rPr>
              <a:t>简要介绍某乳制品企业的基本情况和产品特点，以及该企业实施质量安全追溯的初衷和目标。</a:t>
            </a:r>
          </a:p>
        </p:txBody>
      </p:sp>
      <p:sp>
        <p:nvSpPr>
          <p:cNvPr name="AutoShape 7" id="7"/>
          <p:cNvSpPr/>
          <p:nvPr/>
        </p:nvSpPr>
        <p:spPr>
          <a:xfrm rot="0">
            <a:off x="-545608" y="2453663"/>
            <a:ext cx="3870955" cy="3870955"/>
          </a:xfrm>
          <a:prstGeom prst="ellipse">
            <a:avLst/>
          </a:prstGeom>
          <a:solidFill>
            <a:schemeClr val="accent2">
              <a:alpha val="100000"/>
            </a:schemeClr>
          </a:solidFill>
        </p:spPr>
        <p:txBody>
          <a:bodyPr/>
          <a:p/>
        </p:txBody>
      </p:sp>
      <p:pic>
        <p:nvPicPr>
          <p:cNvPr name="Picture 8" id="8"/>
          <p:cNvPicPr>
            <a:picLocks noChangeAspect="true"/>
          </p:cNvPicPr>
          <p:nvPr/>
        </p:nvPicPr>
        <p:blipFill>
          <a:blip r:embed="rId3">
            <a:alphaModFix amt="100000"/>
          </a:blip>
          <a:srcRect t="0" b="0"/>
          <a:stretch>
            <a:fillRect/>
          </a:stretch>
        </p:blipFill>
        <p:spPr>
          <a:xfrm rot="0">
            <a:off x="-344549" y="2654723"/>
            <a:ext cx="3468836" cy="3468836"/>
          </a:xfrm>
          <a:prstGeom prst="ellipse">
            <a:avLst/>
          </a:prstGeom>
        </p:spPr>
      </p:pic>
      <p:sp>
        <p:nvSpPr>
          <p:cNvPr name="AutoShape 9" id="9"/>
          <p:cNvSpPr/>
          <p:nvPr/>
        </p:nvSpPr>
        <p:spPr>
          <a:xfrm rot="0">
            <a:off x="3629637" y="3155196"/>
            <a:ext cx="638131" cy="638131"/>
          </a:xfrm>
          <a:prstGeom prst="ellipse">
            <a:avLst/>
          </a:prstGeom>
          <a:solidFill>
            <a:schemeClr val="accent1">
              <a:alpha val="20000"/>
            </a:schemeClr>
          </a:solidFill>
        </p:spPr>
        <p:txBody>
          <a:bodyPr/>
          <a:p/>
        </p:txBody>
      </p:sp>
      <p:sp>
        <p:nvSpPr>
          <p:cNvPr name="AutoShape 10" id="10"/>
          <p:cNvSpPr/>
          <p:nvPr/>
        </p:nvSpPr>
        <p:spPr>
          <a:xfrm rot="0">
            <a:off x="3764381" y="3289940"/>
            <a:ext cx="368642" cy="368642"/>
          </a:xfrm>
          <a:prstGeom prst="ellipse">
            <a:avLst/>
          </a:prstGeom>
          <a:solidFill>
            <a:schemeClr val="accent1">
              <a:alpha val="100000"/>
            </a:schemeClr>
          </a:solidFill>
        </p:spPr>
        <p:txBody>
          <a:bodyPr/>
          <a:p/>
        </p:txBody>
      </p:sp>
      <p:cxnSp>
        <p:nvCxnSpPr>
          <p:cNvPr name="Connector 11" id="11"/>
          <p:cNvCxnSpPr/>
          <p:nvPr/>
        </p:nvCxnSpPr>
        <p:spPr>
          <a:xfrm>
            <a:off x="3948703" y="3793327"/>
            <a:ext cx="0" cy="872548"/>
          </a:xfrm>
          <a:prstGeom prst="line">
            <a:avLst/>
          </a:prstGeom>
          <a:ln w="9525">
            <a:solidFill>
              <a:schemeClr val="accent1"/>
            </a:solidFill>
            <a:prstDash val="dash"/>
          </a:ln>
        </p:spPr>
        <p:style>
          <a:lnRef idx="0">
            <a:schemeClr val="accent1"/>
          </a:lnRef>
          <a:fillRef idx="1">
            <a:schemeClr val="accent1"/>
          </a:fillRef>
          <a:effectRef idx="0">
            <a:schemeClr val="accent1"/>
          </a:effectRef>
          <a:fontRef idx="minor">
            <a:schemeClr val="lt1"/>
          </a:fontRef>
        </p:style>
      </p:cxnSp>
      <p:sp>
        <p:nvSpPr>
          <p:cNvPr name="TextBox 12" id="12"/>
          <p:cNvSpPr txBox="true"/>
          <p:nvPr/>
        </p:nvSpPr>
        <p:spPr>
          <a:xfrm rot="0">
            <a:off x="4406789" y="2940841"/>
            <a:ext cx="6891292" cy="731520"/>
          </a:xfrm>
          <a:prstGeom prst="rect">
            <a:avLst/>
          </a:prstGeom>
        </p:spPr>
        <p:txBody>
          <a:bodyPr anchor="t" rtlCol="false" lIns="123825" rIns="57150" tIns="123825" bIns="123825" anchorCtr="false" vert="horz" wrap="square">
            <a:spAutoFit/>
          </a:bodyPr>
          <a:lstStyle/>
          <a:p>
            <a:pPr>
              <a:lnSpc>
                <a:spcPct val="150000"/>
              </a:lnSpc>
            </a:pPr>
            <a:r>
              <a:rPr lang="en-US" b="true" sz="1606">
                <a:solidFill>
                  <a:schemeClr val="accent1">
                    <a:alpha val="100000"/>
                  </a:schemeClr>
                </a:solidFill>
                <a:latin typeface="Microsoft Yahei"/>
                <a:ea typeface="Microsoft Yahei"/>
                <a:cs typeface="Microsoft Yahei"/>
              </a:rPr>
              <a:t>追溯系统建设过程</a:t>
            </a:r>
          </a:p>
        </p:txBody>
      </p:sp>
      <p:sp>
        <p:nvSpPr>
          <p:cNvPr name="TextBox 13" id="13"/>
          <p:cNvSpPr txBox="true"/>
          <p:nvPr/>
        </p:nvSpPr>
        <p:spPr>
          <a:xfrm rot="0">
            <a:off x="4406789" y="3489481"/>
            <a:ext cx="6891292" cy="1203960"/>
          </a:xfrm>
          <a:prstGeom prst="rect">
            <a:avLst/>
          </a:prstGeom>
        </p:spPr>
        <p:txBody>
          <a:bodyPr anchor="t" rtlCol="false" lIns="123825" rIns="57150" tIns="123825" bIns="123825" anchorCtr="false" vert="horz" wrap="square">
            <a:spAutoFit/>
          </a:bodyPr>
          <a:lstStyle/>
          <a:p>
            <a:pPr>
              <a:lnSpc>
                <a:spcPct val="150000"/>
              </a:lnSpc>
            </a:pPr>
            <a:r>
              <a:rPr lang="en-US" sz="1350">
                <a:solidFill>
                  <a:schemeClr val="dk1">
                    <a:alpha val="100000"/>
                  </a:schemeClr>
                </a:solidFill>
                <a:latin typeface="Microsoft Yahei"/>
                <a:ea typeface="Microsoft Yahei"/>
                <a:cs typeface="Microsoft Yahei"/>
              </a:rPr>
              <a:t>详细阐述该企业建设基于区块链技术的质量安全追溯系统的过程，包括需求分析、系统设计、开发实施、测试验证等阶段。</a:t>
            </a:r>
          </a:p>
        </p:txBody>
      </p:sp>
      <p:sp>
        <p:nvSpPr>
          <p:cNvPr name="AutoShape 14" id="14"/>
          <p:cNvSpPr/>
          <p:nvPr/>
        </p:nvSpPr>
        <p:spPr>
          <a:xfrm rot="0">
            <a:off x="3629637" y="4875521"/>
            <a:ext cx="638131" cy="638131"/>
          </a:xfrm>
          <a:prstGeom prst="ellipse">
            <a:avLst/>
          </a:prstGeom>
          <a:solidFill>
            <a:schemeClr val="accent1">
              <a:alpha val="20000"/>
            </a:schemeClr>
          </a:solidFill>
        </p:spPr>
        <p:txBody>
          <a:bodyPr/>
          <a:p/>
        </p:txBody>
      </p:sp>
      <p:sp>
        <p:nvSpPr>
          <p:cNvPr name="AutoShape 15" id="15"/>
          <p:cNvSpPr/>
          <p:nvPr/>
        </p:nvSpPr>
        <p:spPr>
          <a:xfrm rot="0">
            <a:off x="3764381" y="5010265"/>
            <a:ext cx="368642" cy="368642"/>
          </a:xfrm>
          <a:prstGeom prst="ellipse">
            <a:avLst/>
          </a:prstGeom>
          <a:solidFill>
            <a:schemeClr val="accent1">
              <a:alpha val="100000"/>
            </a:schemeClr>
          </a:solidFill>
        </p:spPr>
        <p:txBody>
          <a:bodyPr/>
          <a:p/>
        </p:txBody>
      </p:sp>
      <p:cxnSp>
        <p:nvCxnSpPr>
          <p:cNvPr name="Connector 16" id="16"/>
          <p:cNvCxnSpPr/>
          <p:nvPr/>
        </p:nvCxnSpPr>
        <p:spPr>
          <a:xfrm>
            <a:off x="3948703" y="5513651"/>
            <a:ext cx="0" cy="872548"/>
          </a:xfrm>
          <a:prstGeom prst="line">
            <a:avLst/>
          </a:prstGeom>
          <a:ln w="9525">
            <a:solidFill>
              <a:schemeClr val="accent1"/>
            </a:solidFill>
            <a:prstDash val="dash"/>
          </a:ln>
        </p:spPr>
        <p:style>
          <a:lnRef idx="0">
            <a:schemeClr val="accent1"/>
          </a:lnRef>
          <a:fillRef idx="1">
            <a:schemeClr val="accent1"/>
          </a:fillRef>
          <a:effectRef idx="0">
            <a:schemeClr val="accent1"/>
          </a:effectRef>
          <a:fontRef idx="minor">
            <a:schemeClr val="lt1"/>
          </a:fontRef>
        </p:style>
      </p:cxnSp>
      <p:sp>
        <p:nvSpPr>
          <p:cNvPr name="TextBox 17" id="17"/>
          <p:cNvSpPr txBox="true"/>
          <p:nvPr/>
        </p:nvSpPr>
        <p:spPr>
          <a:xfrm rot="0">
            <a:off x="4406789" y="4661166"/>
            <a:ext cx="6891292" cy="731520"/>
          </a:xfrm>
          <a:prstGeom prst="rect">
            <a:avLst/>
          </a:prstGeom>
        </p:spPr>
        <p:txBody>
          <a:bodyPr anchor="t" rtlCol="false" lIns="123825" rIns="57150" tIns="123825" bIns="123825" anchorCtr="false" vert="horz" wrap="square">
            <a:spAutoFit/>
          </a:bodyPr>
          <a:lstStyle/>
          <a:p>
            <a:pPr>
              <a:lnSpc>
                <a:spcPct val="150000"/>
              </a:lnSpc>
            </a:pPr>
            <a:r>
              <a:rPr lang="en-US" b="true" sz="1606">
                <a:solidFill>
                  <a:schemeClr val="accent1">
                    <a:alpha val="100000"/>
                  </a:schemeClr>
                </a:solidFill>
                <a:latin typeface="Microsoft Yahei"/>
                <a:ea typeface="Microsoft Yahei"/>
                <a:cs typeface="Microsoft Yahei"/>
              </a:rPr>
              <a:t>实践效果与经验分享</a:t>
            </a:r>
          </a:p>
        </p:txBody>
      </p:sp>
      <p:sp>
        <p:nvSpPr>
          <p:cNvPr name="TextBox 18" id="18"/>
          <p:cNvSpPr txBox="true"/>
          <p:nvPr/>
        </p:nvSpPr>
        <p:spPr>
          <a:xfrm rot="0">
            <a:off x="4406789" y="5209806"/>
            <a:ext cx="6891292" cy="1203960"/>
          </a:xfrm>
          <a:prstGeom prst="rect">
            <a:avLst/>
          </a:prstGeom>
        </p:spPr>
        <p:txBody>
          <a:bodyPr anchor="t" rtlCol="false" lIns="123825" rIns="57150" tIns="123825" bIns="123825" anchorCtr="false" vert="horz" wrap="square">
            <a:spAutoFit/>
          </a:bodyPr>
          <a:lstStyle/>
          <a:p>
            <a:pPr>
              <a:lnSpc>
                <a:spcPct val="150000"/>
              </a:lnSpc>
            </a:pPr>
            <a:r>
              <a:rPr lang="en-US" sz="1350">
                <a:solidFill>
                  <a:schemeClr val="dk1">
                    <a:alpha val="100000"/>
                  </a:schemeClr>
                </a:solidFill>
                <a:latin typeface="Microsoft Yahei"/>
                <a:ea typeface="Microsoft Yahei"/>
                <a:cs typeface="Microsoft Yahei"/>
              </a:rPr>
              <a:t>重点介绍该企业实施质量安全追溯后所取得的实践效果，如提高产品质量水平、增强消费者信任度等，并分享在建设过程中积累的经验和教训。</a:t>
            </a:r>
          </a:p>
        </p:txBody>
      </p:sp>
      <p:grpSp>
        <p:nvGrpSpPr>
          <p:cNvPr name="Group 19" id="19"/>
          <p:cNvGrpSpPr/>
          <p:nvPr/>
        </p:nvGrpSpPr>
        <p:grpSpPr>
          <a:xfrm rot="0">
            <a:off x="454963" y="93878"/>
            <a:ext cx="10641129" cy="914400"/>
            <a:chOff x="454963" y="93878"/>
            <a:chExt cx="10641129" cy="914400"/>
          </a:xfrm>
        </p:grpSpPr>
        <p:sp>
          <p:nvSpPr>
            <p:cNvPr name="AutoShape 20" id="20"/>
            <p:cNvSpPr/>
            <p:nvPr/>
          </p:nvSpPr>
          <p:spPr>
            <a:xfrm rot="0">
              <a:off x="454963" y="331168"/>
              <a:ext cx="84147" cy="84147"/>
            </a:xfrm>
            <a:prstGeom prst="ellipse">
              <a:avLst/>
            </a:prstGeom>
            <a:solidFill>
              <a:schemeClr val="accent1">
                <a:alpha val="100000"/>
              </a:schemeClr>
            </a:solidFill>
          </p:spPr>
          <p:txBody>
            <a:bodyPr/>
            <a:p/>
          </p:txBody>
        </p:sp>
        <p:sp>
          <p:nvSpPr>
            <p:cNvPr name="AutoShape 21" id="21"/>
            <p:cNvSpPr/>
            <p:nvPr/>
          </p:nvSpPr>
          <p:spPr>
            <a:xfrm rot="0">
              <a:off x="575049" y="337743"/>
              <a:ext cx="78137" cy="78137"/>
            </a:xfrm>
            <a:prstGeom prst="ellipse">
              <a:avLst/>
            </a:prstGeom>
            <a:solidFill>
              <a:schemeClr val="accent1">
                <a:alpha val="80000"/>
              </a:schemeClr>
            </a:solidFill>
          </p:spPr>
          <p:txBody>
            <a:bodyPr/>
            <a:p/>
          </p:txBody>
        </p:sp>
        <p:sp>
          <p:nvSpPr>
            <p:cNvPr name="AutoShape 22" id="22"/>
            <p:cNvSpPr/>
            <p:nvPr/>
          </p:nvSpPr>
          <p:spPr>
            <a:xfrm rot="0">
              <a:off x="689125" y="339460"/>
              <a:ext cx="74704" cy="74704"/>
            </a:xfrm>
            <a:prstGeom prst="ellipse">
              <a:avLst/>
            </a:prstGeom>
            <a:solidFill>
              <a:schemeClr val="accent1">
                <a:alpha val="60000"/>
              </a:schemeClr>
            </a:solidFill>
          </p:spPr>
          <p:txBody>
            <a:bodyPr/>
            <a:p/>
          </p:txBody>
        </p:sp>
        <p:sp>
          <p:nvSpPr>
            <p:cNvPr name="AutoShape 23" id="23"/>
            <p:cNvSpPr/>
            <p:nvPr/>
          </p:nvSpPr>
          <p:spPr>
            <a:xfrm rot="0">
              <a:off x="799768" y="348430"/>
              <a:ext cx="69238" cy="69238"/>
            </a:xfrm>
            <a:prstGeom prst="ellipse">
              <a:avLst/>
            </a:prstGeom>
            <a:solidFill>
              <a:schemeClr val="accent1">
                <a:alpha val="40000"/>
              </a:schemeClr>
            </a:solidFill>
          </p:spPr>
          <p:txBody>
            <a:bodyPr/>
            <a:p/>
          </p:txBody>
        </p:sp>
        <p:sp>
          <p:nvSpPr>
            <p:cNvPr name="AutoShape 24" id="24"/>
            <p:cNvSpPr/>
            <p:nvPr/>
          </p:nvSpPr>
          <p:spPr>
            <a:xfrm rot="0">
              <a:off x="904945" y="344297"/>
              <a:ext cx="65594" cy="65594"/>
            </a:xfrm>
            <a:prstGeom prst="ellipse">
              <a:avLst/>
            </a:prstGeom>
            <a:solidFill>
              <a:schemeClr val="accent1">
                <a:alpha val="20000"/>
              </a:schemeClr>
            </a:solidFill>
          </p:spPr>
          <p:txBody>
            <a:bodyPr/>
            <a:p/>
          </p:txBody>
        </p:sp>
        <p:sp>
          <p:nvSpPr>
            <p:cNvPr name="AutoShape 25" id="25"/>
            <p:cNvSpPr/>
            <p:nvPr/>
          </p:nvSpPr>
          <p:spPr>
            <a:xfrm rot="0">
              <a:off x="454963" y="448942"/>
              <a:ext cx="84147" cy="84147"/>
            </a:xfrm>
            <a:prstGeom prst="ellipse">
              <a:avLst/>
            </a:prstGeom>
            <a:solidFill>
              <a:schemeClr val="accent1">
                <a:alpha val="100000"/>
              </a:schemeClr>
            </a:solidFill>
          </p:spPr>
          <p:txBody>
            <a:bodyPr/>
            <a:p/>
          </p:txBody>
        </p:sp>
        <p:sp>
          <p:nvSpPr>
            <p:cNvPr name="AutoShape 26" id="26"/>
            <p:cNvSpPr/>
            <p:nvPr/>
          </p:nvSpPr>
          <p:spPr>
            <a:xfrm rot="0">
              <a:off x="575049" y="455517"/>
              <a:ext cx="78137" cy="78137"/>
            </a:xfrm>
            <a:prstGeom prst="ellipse">
              <a:avLst/>
            </a:prstGeom>
            <a:solidFill>
              <a:schemeClr val="accent1">
                <a:alpha val="80000"/>
              </a:schemeClr>
            </a:solidFill>
          </p:spPr>
          <p:txBody>
            <a:bodyPr/>
            <a:p/>
          </p:txBody>
        </p:sp>
        <p:sp>
          <p:nvSpPr>
            <p:cNvPr name="AutoShape 27" id="27"/>
            <p:cNvSpPr/>
            <p:nvPr/>
          </p:nvSpPr>
          <p:spPr>
            <a:xfrm rot="0">
              <a:off x="689125" y="457233"/>
              <a:ext cx="74704" cy="74704"/>
            </a:xfrm>
            <a:prstGeom prst="ellipse">
              <a:avLst/>
            </a:prstGeom>
            <a:solidFill>
              <a:schemeClr val="accent1">
                <a:alpha val="60000"/>
              </a:schemeClr>
            </a:solidFill>
          </p:spPr>
          <p:txBody>
            <a:bodyPr/>
            <a:p/>
          </p:txBody>
        </p:sp>
        <p:sp>
          <p:nvSpPr>
            <p:cNvPr name="AutoShape 28" id="28"/>
            <p:cNvSpPr/>
            <p:nvPr/>
          </p:nvSpPr>
          <p:spPr>
            <a:xfrm rot="0">
              <a:off x="799768" y="466203"/>
              <a:ext cx="69238" cy="69238"/>
            </a:xfrm>
            <a:prstGeom prst="ellipse">
              <a:avLst/>
            </a:prstGeom>
            <a:solidFill>
              <a:schemeClr val="accent1">
                <a:alpha val="40000"/>
              </a:schemeClr>
            </a:solidFill>
          </p:spPr>
          <p:txBody>
            <a:bodyPr/>
            <a:p/>
          </p:txBody>
        </p:sp>
        <p:sp>
          <p:nvSpPr>
            <p:cNvPr name="AutoShape 29" id="29"/>
            <p:cNvSpPr/>
            <p:nvPr/>
          </p:nvSpPr>
          <p:spPr>
            <a:xfrm rot="0">
              <a:off x="904945" y="462070"/>
              <a:ext cx="65594" cy="65594"/>
            </a:xfrm>
            <a:prstGeom prst="ellipse">
              <a:avLst/>
            </a:prstGeom>
            <a:solidFill>
              <a:schemeClr val="accent1">
                <a:alpha val="20000"/>
              </a:schemeClr>
            </a:solidFill>
          </p:spPr>
          <p:txBody>
            <a:bodyPr/>
            <a:p/>
          </p:txBody>
        </p:sp>
        <p:sp>
          <p:nvSpPr>
            <p:cNvPr name="AutoShape 30" id="30"/>
            <p:cNvSpPr/>
            <p:nvPr/>
          </p:nvSpPr>
          <p:spPr>
            <a:xfrm rot="0">
              <a:off x="454963" y="566715"/>
              <a:ext cx="84147" cy="84147"/>
            </a:xfrm>
            <a:prstGeom prst="ellipse">
              <a:avLst/>
            </a:prstGeom>
            <a:solidFill>
              <a:schemeClr val="accent1">
                <a:alpha val="100000"/>
              </a:schemeClr>
            </a:solidFill>
          </p:spPr>
          <p:txBody>
            <a:bodyPr/>
            <a:p/>
          </p:txBody>
        </p:sp>
        <p:sp>
          <p:nvSpPr>
            <p:cNvPr name="AutoShape 31" id="31"/>
            <p:cNvSpPr/>
            <p:nvPr/>
          </p:nvSpPr>
          <p:spPr>
            <a:xfrm rot="0">
              <a:off x="575049" y="573291"/>
              <a:ext cx="78137" cy="78137"/>
            </a:xfrm>
            <a:prstGeom prst="ellipse">
              <a:avLst/>
            </a:prstGeom>
            <a:solidFill>
              <a:schemeClr val="accent1">
                <a:alpha val="80000"/>
              </a:schemeClr>
            </a:solidFill>
          </p:spPr>
          <p:txBody>
            <a:bodyPr/>
            <a:p/>
          </p:txBody>
        </p:sp>
        <p:sp>
          <p:nvSpPr>
            <p:cNvPr name="AutoShape 32" id="32"/>
            <p:cNvSpPr/>
            <p:nvPr/>
          </p:nvSpPr>
          <p:spPr>
            <a:xfrm rot="0">
              <a:off x="689125" y="575007"/>
              <a:ext cx="74704" cy="74704"/>
            </a:xfrm>
            <a:prstGeom prst="ellipse">
              <a:avLst/>
            </a:prstGeom>
            <a:solidFill>
              <a:schemeClr val="accent1">
                <a:alpha val="60000"/>
              </a:schemeClr>
            </a:solidFill>
          </p:spPr>
          <p:txBody>
            <a:bodyPr/>
            <a:p/>
          </p:txBody>
        </p:sp>
        <p:sp>
          <p:nvSpPr>
            <p:cNvPr name="AutoShape 33" id="33"/>
            <p:cNvSpPr/>
            <p:nvPr/>
          </p:nvSpPr>
          <p:spPr>
            <a:xfrm rot="0">
              <a:off x="799768" y="583977"/>
              <a:ext cx="69238" cy="69238"/>
            </a:xfrm>
            <a:prstGeom prst="ellipse">
              <a:avLst/>
            </a:prstGeom>
            <a:solidFill>
              <a:schemeClr val="accent1">
                <a:alpha val="40000"/>
              </a:schemeClr>
            </a:solidFill>
          </p:spPr>
          <p:txBody>
            <a:bodyPr/>
            <a:p/>
          </p:txBody>
        </p:sp>
        <p:sp>
          <p:nvSpPr>
            <p:cNvPr name="AutoShape 34" id="34"/>
            <p:cNvSpPr/>
            <p:nvPr/>
          </p:nvSpPr>
          <p:spPr>
            <a:xfrm rot="0">
              <a:off x="904945" y="579844"/>
              <a:ext cx="65594" cy="65594"/>
            </a:xfrm>
            <a:prstGeom prst="ellipse">
              <a:avLst/>
            </a:prstGeom>
            <a:solidFill>
              <a:schemeClr val="accent1">
                <a:alpha val="20000"/>
              </a:schemeClr>
            </a:solidFill>
          </p:spPr>
          <p:txBody>
            <a:bodyPr/>
            <a:p/>
          </p:txBody>
        </p:sp>
        <p:sp>
          <p:nvSpPr>
            <p:cNvPr name="AutoShape 35" id="35"/>
            <p:cNvSpPr/>
            <p:nvPr/>
          </p:nvSpPr>
          <p:spPr>
            <a:xfrm rot="0">
              <a:off x="454963" y="684489"/>
              <a:ext cx="84147" cy="84147"/>
            </a:xfrm>
            <a:prstGeom prst="ellipse">
              <a:avLst/>
            </a:prstGeom>
            <a:solidFill>
              <a:schemeClr val="accent1">
                <a:alpha val="100000"/>
              </a:schemeClr>
            </a:solidFill>
          </p:spPr>
          <p:txBody>
            <a:bodyPr/>
            <a:p/>
          </p:txBody>
        </p:sp>
        <p:sp>
          <p:nvSpPr>
            <p:cNvPr name="AutoShape 36" id="36"/>
            <p:cNvSpPr/>
            <p:nvPr/>
          </p:nvSpPr>
          <p:spPr>
            <a:xfrm rot="0">
              <a:off x="575049" y="691064"/>
              <a:ext cx="78137" cy="78137"/>
            </a:xfrm>
            <a:prstGeom prst="ellipse">
              <a:avLst/>
            </a:prstGeom>
            <a:solidFill>
              <a:schemeClr val="accent1">
                <a:alpha val="80000"/>
              </a:schemeClr>
            </a:solidFill>
          </p:spPr>
          <p:txBody>
            <a:bodyPr/>
            <a:p/>
          </p:txBody>
        </p:sp>
        <p:sp>
          <p:nvSpPr>
            <p:cNvPr name="AutoShape 37" id="37"/>
            <p:cNvSpPr/>
            <p:nvPr/>
          </p:nvSpPr>
          <p:spPr>
            <a:xfrm rot="0">
              <a:off x="689125" y="692781"/>
              <a:ext cx="74704" cy="74704"/>
            </a:xfrm>
            <a:prstGeom prst="ellipse">
              <a:avLst/>
            </a:prstGeom>
            <a:solidFill>
              <a:schemeClr val="accent1">
                <a:alpha val="60000"/>
              </a:schemeClr>
            </a:solidFill>
          </p:spPr>
          <p:txBody>
            <a:bodyPr/>
            <a:p/>
          </p:txBody>
        </p:sp>
        <p:sp>
          <p:nvSpPr>
            <p:cNvPr name="AutoShape 38" id="38"/>
            <p:cNvSpPr/>
            <p:nvPr/>
          </p:nvSpPr>
          <p:spPr>
            <a:xfrm rot="0">
              <a:off x="799768" y="701751"/>
              <a:ext cx="69238" cy="69238"/>
            </a:xfrm>
            <a:prstGeom prst="ellipse">
              <a:avLst/>
            </a:prstGeom>
            <a:solidFill>
              <a:schemeClr val="accent1">
                <a:alpha val="40000"/>
              </a:schemeClr>
            </a:solidFill>
          </p:spPr>
          <p:txBody>
            <a:bodyPr/>
            <a:p/>
          </p:txBody>
        </p:sp>
        <p:sp>
          <p:nvSpPr>
            <p:cNvPr name="AutoShape 39" id="39"/>
            <p:cNvSpPr/>
            <p:nvPr/>
          </p:nvSpPr>
          <p:spPr>
            <a:xfrm rot="0">
              <a:off x="904945" y="697618"/>
              <a:ext cx="65594" cy="65594"/>
            </a:xfrm>
            <a:prstGeom prst="ellipse">
              <a:avLst/>
            </a:prstGeom>
            <a:solidFill>
              <a:schemeClr val="accent1">
                <a:alpha val="20000"/>
              </a:schemeClr>
            </a:solidFill>
          </p:spPr>
          <p:txBody>
            <a:bodyPr/>
            <a:p/>
          </p:txBody>
        </p:sp>
        <p:sp>
          <p:nvSpPr>
            <p:cNvPr name="TextBox 40" id="40"/>
            <p:cNvSpPr txBox="true"/>
            <p:nvPr/>
          </p:nvSpPr>
          <p:spPr>
            <a:xfrm rot="0">
              <a:off x="1094842" y="93878"/>
              <a:ext cx="10001250" cy="914400"/>
            </a:xfrm>
            <a:prstGeom prst="rect">
              <a:avLst/>
            </a:prstGeom>
          </p:spPr>
          <p:txBody>
            <a:bodyPr anchor="t" rtlCol="false" lIns="123825" rIns="57150" tIns="123825" bIns="123825" anchorCtr="false" vert="horz" wrap="square">
              <a:spAutoFit/>
            </a:bodyPr>
            <a:lstStyle/>
            <a:p>
              <a:pPr>
                <a:lnSpc>
                  <a:spcPct val="140000"/>
                </a:lnSpc>
              </a:pPr>
              <a:r>
                <a:rPr lang="en-US" b="true" sz="3000">
                  <a:solidFill>
                    <a:schemeClr val="accent1">
                      <a:alpha val="100000"/>
                    </a:schemeClr>
                  </a:solidFill>
                  <a:latin typeface="Microsoft Yahei"/>
                  <a:ea typeface="Microsoft Yahei"/>
                  <a:cs typeface="Microsoft Yahei"/>
                </a:rPr>
                <a:t>案例分析：某乳制品企业质量安全追溯实践</a:t>
              </a:r>
            </a:p>
          </p:txBody>
        </p:sp>
      </p:gr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876034" y="2655088"/>
            <a:ext cx="9439275" cy="2085975"/>
          </a:xfrm>
          <a:prstGeom prst="rect">
            <a:avLst/>
          </a:prstGeom>
        </p:spPr>
        <p:txBody>
          <a:bodyPr anchor="t" rtlCol="false" lIns="114300" rIns="114300" tIns="57150" bIns="57150" anchorCtr="false" vert="horz" wrap="square">
            <a:spAutoFit/>
          </a:bodyPr>
          <a:lstStyle/>
          <a:p>
            <a:pPr>
              <a:lnSpc>
                <a:spcPct val="120000"/>
              </a:lnSpc>
              <a:spcBef>
                <a:spcPts val="450"/>
              </a:spcBef>
            </a:pPr>
            <a:r>
              <a:rPr lang="en-US" b="true" sz="5175">
                <a:solidFill>
                  <a:srgbClr val="FFFFFF">
                    <a:alpha val="100000"/>
                  </a:srgbClr>
                </a:solidFill>
                <a:latin typeface="Microsoft Yahei"/>
                <a:ea typeface="Microsoft Yahei"/>
                <a:cs typeface="Microsoft Yahei"/>
              </a:rPr>
              <a:t>总结与展望：未来食品行业发展趋势预测</a:t>
            </a:r>
          </a:p>
        </p:txBody>
      </p:sp>
      <p:sp>
        <p:nvSpPr>
          <p:cNvPr name="TextBox 3" id="3"/>
          <p:cNvSpPr txBox="true"/>
          <p:nvPr/>
        </p:nvSpPr>
        <p:spPr>
          <a:xfrm rot="0">
            <a:off x="765043" y="1520539"/>
            <a:ext cx="7683398" cy="994867"/>
          </a:xfrm>
          <a:prstGeom prst="rect">
            <a:avLst/>
          </a:prstGeom>
        </p:spPr>
        <p:txBody>
          <a:bodyPr anchor="t" rtlCol="false" lIns="114300" rIns="114300" tIns="57150" bIns="57150" anchorCtr="false" vert="horz" wrap="square">
            <a:spAutoFit/>
          </a:bodyPr>
          <a:lstStyle/>
          <a:p>
            <a:pPr>
              <a:lnSpc>
                <a:spcPct val="80000"/>
              </a:lnSpc>
              <a:spcBef>
                <a:spcPts val="450"/>
              </a:spcBef>
            </a:pPr>
            <a:r>
              <a:rPr lang="en-US" b="true" sz="5775">
                <a:solidFill>
                  <a:srgbClr val="FFFFFF">
                    <a:alpha val="100000"/>
                  </a:srgbClr>
                </a:solidFill>
                <a:latin typeface="Microsoft Yahei"/>
                <a:ea typeface="Microsoft Yahei"/>
                <a:cs typeface="Microsoft Yahei"/>
              </a:rPr>
              <a:t>07</a:t>
            </a: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grpSp>
        <p:nvGrpSpPr>
          <p:cNvPr name="Group 2" id="2"/>
          <p:cNvGrpSpPr/>
          <p:nvPr/>
        </p:nvGrpSpPr>
        <p:grpSpPr>
          <a:xfrm rot="0">
            <a:off x="5982796" y="3170591"/>
            <a:ext cx="5783287" cy="1172718"/>
            <a:chOff x="5982796" y="3170591"/>
            <a:chExt cx="5783287" cy="1172718"/>
          </a:xfrm>
        </p:grpSpPr>
        <p:sp>
          <p:nvSpPr>
            <p:cNvPr name="TextBox 3" id="3"/>
            <p:cNvSpPr txBox="true"/>
            <p:nvPr/>
          </p:nvSpPr>
          <p:spPr>
            <a:xfrm rot="0">
              <a:off x="5982796" y="3170591"/>
              <a:ext cx="4521094" cy="398526"/>
            </a:xfrm>
            <a:prstGeom prst="rect">
              <a:avLst/>
            </a:prstGeom>
          </p:spPr>
          <p:txBody>
            <a:bodyPr anchor="t" rtlCol="false" lIns="114300" rIns="114300" tIns="57150" bIns="57150" anchorCtr="false" vert="horz" wrap="square">
              <a:spAutoFit/>
            </a:bodyPr>
            <a:lstStyle/>
            <a:p>
              <a:pPr>
                <a:lnSpc>
                  <a:spcPct val="77000"/>
                </a:lnSpc>
              </a:pPr>
              <a:r>
                <a:rPr lang="en-US" b="true" sz="2325">
                  <a:solidFill>
                    <a:schemeClr val="accent1">
                      <a:alpha val="100000"/>
                    </a:schemeClr>
                  </a:solidFill>
                  <a:latin typeface="Microsoft Yahei"/>
                  <a:ea typeface="Microsoft Yahei"/>
                  <a:cs typeface="Microsoft Yahei"/>
                </a:rPr>
                <a:t>质量控制难度大</a:t>
              </a:r>
            </a:p>
          </p:txBody>
        </p:sp>
        <p:sp>
          <p:nvSpPr>
            <p:cNvPr name="TextBox 4" id="4"/>
            <p:cNvSpPr txBox="true"/>
            <p:nvPr/>
          </p:nvSpPr>
          <p:spPr>
            <a:xfrm rot="0">
              <a:off x="5982796" y="3641126"/>
              <a:ext cx="5783287" cy="702183"/>
            </a:xfrm>
            <a:prstGeom prst="rect">
              <a:avLst/>
            </a:prstGeom>
          </p:spPr>
          <p:txBody>
            <a:bodyPr anchor="t" rtlCol="false" lIns="114300" rIns="114300" tIns="57150" bIns="57150" anchorCtr="false" vert="horz" wrap="square">
              <a:spAutoFit/>
            </a:bodyPr>
            <a:lstStyle/>
            <a:p>
              <a:pPr>
                <a:lnSpc>
                  <a:spcPct val="120000"/>
                </a:lnSpc>
              </a:pPr>
              <a:r>
                <a:rPr lang="en-US" sz="1500">
                  <a:solidFill>
                    <a:schemeClr val="dk1">
                      <a:alpha val="100000"/>
                    </a:schemeClr>
                  </a:solidFill>
                  <a:latin typeface="Microsoft Yahei"/>
                  <a:ea typeface="Microsoft Yahei"/>
                  <a:cs typeface="Microsoft Yahei"/>
                </a:rPr>
                <a:t>由于生产环节复杂，传统质量控制方法难以做到全面、准确，食品安全问题时有发生。</a:t>
              </a:r>
            </a:p>
          </p:txBody>
        </p:sp>
      </p:grpSp>
      <p:grpSp>
        <p:nvGrpSpPr>
          <p:cNvPr name="Group 5" id="5"/>
          <p:cNvGrpSpPr/>
          <p:nvPr/>
        </p:nvGrpSpPr>
        <p:grpSpPr>
          <a:xfrm rot="0">
            <a:off x="5982796" y="4823246"/>
            <a:ext cx="5783287" cy="1172718"/>
            <a:chOff x="5982796" y="4823246"/>
            <a:chExt cx="5783287" cy="1172718"/>
          </a:xfrm>
        </p:grpSpPr>
        <p:sp>
          <p:nvSpPr>
            <p:cNvPr name="TextBox 6" id="6"/>
            <p:cNvSpPr txBox="true"/>
            <p:nvPr/>
          </p:nvSpPr>
          <p:spPr>
            <a:xfrm rot="0">
              <a:off x="5982796" y="4823246"/>
              <a:ext cx="4521094" cy="398526"/>
            </a:xfrm>
            <a:prstGeom prst="rect">
              <a:avLst/>
            </a:prstGeom>
          </p:spPr>
          <p:txBody>
            <a:bodyPr anchor="t" rtlCol="false" lIns="114300" rIns="114300" tIns="57150" bIns="57150" anchorCtr="false" vert="horz" wrap="square">
              <a:spAutoFit/>
            </a:bodyPr>
            <a:lstStyle/>
            <a:p>
              <a:pPr>
                <a:lnSpc>
                  <a:spcPct val="77000"/>
                </a:lnSpc>
              </a:pPr>
              <a:r>
                <a:rPr lang="en-US" b="true" sz="2325">
                  <a:solidFill>
                    <a:schemeClr val="accent1">
                      <a:alpha val="100000"/>
                    </a:schemeClr>
                  </a:solidFill>
                  <a:latin typeface="Microsoft Yahei"/>
                  <a:ea typeface="Microsoft Yahei"/>
                  <a:cs typeface="Microsoft Yahei"/>
                </a:rPr>
                <a:t>市场需求快速变化</a:t>
              </a:r>
            </a:p>
          </p:txBody>
        </p:sp>
        <p:sp>
          <p:nvSpPr>
            <p:cNvPr name="TextBox 7" id="7"/>
            <p:cNvSpPr txBox="true"/>
            <p:nvPr/>
          </p:nvSpPr>
          <p:spPr>
            <a:xfrm rot="0">
              <a:off x="5982796" y="5293781"/>
              <a:ext cx="5783287" cy="702183"/>
            </a:xfrm>
            <a:prstGeom prst="rect">
              <a:avLst/>
            </a:prstGeom>
          </p:spPr>
          <p:txBody>
            <a:bodyPr anchor="t" rtlCol="false" lIns="114300" rIns="114300" tIns="57150" bIns="57150" anchorCtr="false" vert="horz" wrap="square">
              <a:spAutoFit/>
            </a:bodyPr>
            <a:lstStyle/>
            <a:p>
              <a:pPr>
                <a:lnSpc>
                  <a:spcPct val="120000"/>
                </a:lnSpc>
              </a:pPr>
              <a:r>
                <a:rPr lang="en-US" sz="1500">
                  <a:solidFill>
                    <a:schemeClr val="dk1">
                      <a:alpha val="100000"/>
                    </a:schemeClr>
                  </a:solidFill>
                  <a:latin typeface="Microsoft Yahei"/>
                  <a:ea typeface="Microsoft Yahei"/>
                  <a:cs typeface="Microsoft Yahei"/>
                </a:rPr>
                <a:t>消费者需求日益多样化、个性化，对市场反应速度要求更快，传统生产模式难以适应。</a:t>
              </a:r>
            </a:p>
          </p:txBody>
        </p:sp>
      </p:grpSp>
      <p:sp>
        <p:nvSpPr>
          <p:cNvPr name="AutoShape 8" id="8"/>
          <p:cNvSpPr/>
          <p:nvPr/>
        </p:nvSpPr>
        <p:spPr>
          <a:xfrm rot="0">
            <a:off x="4805646" y="4913047"/>
            <a:ext cx="810236" cy="810236"/>
          </a:xfrm>
          <a:prstGeom prst="ellipse">
            <a:avLst/>
          </a:prstGeom>
          <a:solidFill>
            <a:schemeClr val="accent2">
              <a:alpha val="100000"/>
            </a:schemeClr>
          </a:solidFill>
        </p:spPr>
        <p:txBody>
          <a:bodyPr/>
          <a:p/>
        </p:txBody>
      </p:sp>
      <p:grpSp>
        <p:nvGrpSpPr>
          <p:cNvPr name="Group 9" id="9"/>
          <p:cNvGrpSpPr/>
          <p:nvPr/>
        </p:nvGrpSpPr>
        <p:grpSpPr>
          <a:xfrm rot="0">
            <a:off x="5982796" y="1521950"/>
            <a:ext cx="5687135" cy="1172718"/>
            <a:chOff x="5982796" y="1521950"/>
            <a:chExt cx="5687135" cy="1172718"/>
          </a:xfrm>
        </p:grpSpPr>
        <p:sp>
          <p:nvSpPr>
            <p:cNvPr name="TextBox 10" id="10"/>
            <p:cNvSpPr txBox="true"/>
            <p:nvPr/>
          </p:nvSpPr>
          <p:spPr>
            <a:xfrm rot="0">
              <a:off x="5982796" y="1521950"/>
              <a:ext cx="4521094" cy="398526"/>
            </a:xfrm>
            <a:prstGeom prst="rect">
              <a:avLst/>
            </a:prstGeom>
          </p:spPr>
          <p:txBody>
            <a:bodyPr anchor="t" rtlCol="false" lIns="114300" rIns="114300" tIns="57150" bIns="57150" anchorCtr="false" vert="horz" wrap="square">
              <a:spAutoFit/>
            </a:bodyPr>
            <a:lstStyle/>
            <a:p>
              <a:pPr>
                <a:lnSpc>
                  <a:spcPct val="77000"/>
                </a:lnSpc>
              </a:pPr>
              <a:r>
                <a:rPr lang="en-US" b="true" sz="2325">
                  <a:solidFill>
                    <a:schemeClr val="accent1">
                      <a:alpha val="100000"/>
                    </a:schemeClr>
                  </a:solidFill>
                  <a:latin typeface="Microsoft Yahei"/>
                  <a:ea typeface="Microsoft Yahei"/>
                  <a:cs typeface="Microsoft Yahei"/>
                </a:rPr>
                <a:t>传统生产模式效率低下</a:t>
              </a:r>
            </a:p>
          </p:txBody>
        </p:sp>
        <p:sp>
          <p:nvSpPr>
            <p:cNvPr name="TextBox 11" id="11"/>
            <p:cNvSpPr txBox="true"/>
            <p:nvPr/>
          </p:nvSpPr>
          <p:spPr>
            <a:xfrm rot="0">
              <a:off x="5982796" y="1992485"/>
              <a:ext cx="5687135" cy="702183"/>
            </a:xfrm>
            <a:prstGeom prst="rect">
              <a:avLst/>
            </a:prstGeom>
          </p:spPr>
          <p:txBody>
            <a:bodyPr anchor="t" rtlCol="false" lIns="114300" rIns="114300" tIns="57150" bIns="57150" anchorCtr="false" vert="horz" wrap="square">
              <a:spAutoFit/>
            </a:bodyPr>
            <a:lstStyle/>
            <a:p>
              <a:pPr>
                <a:lnSpc>
                  <a:spcPct val="120000"/>
                </a:lnSpc>
              </a:pPr>
              <a:r>
                <a:rPr lang="en-US" sz="1500">
                  <a:solidFill>
                    <a:schemeClr val="dk1">
                      <a:alpha val="100000"/>
                    </a:schemeClr>
                  </a:solidFill>
                  <a:latin typeface="Microsoft Yahei"/>
                  <a:ea typeface="Microsoft Yahei"/>
                  <a:cs typeface="Microsoft Yahei"/>
                </a:rPr>
                <a:t>当前食品行业仍大量采用传统生产模式，人工操作环节多，自动化程度低，导致生产效率低下，成本高昂。</a:t>
              </a:r>
            </a:p>
          </p:txBody>
        </p:sp>
      </p:grpSp>
      <p:sp>
        <p:nvSpPr>
          <p:cNvPr name="AutoShape 12" id="12"/>
          <p:cNvSpPr/>
          <p:nvPr/>
        </p:nvSpPr>
        <p:spPr>
          <a:xfrm rot="0">
            <a:off x="4805646" y="3272584"/>
            <a:ext cx="810236" cy="810236"/>
          </a:xfrm>
          <a:prstGeom prst="ellipse">
            <a:avLst/>
          </a:prstGeom>
          <a:solidFill>
            <a:schemeClr val="accent1">
              <a:alpha val="100000"/>
            </a:schemeClr>
          </a:solidFill>
        </p:spPr>
        <p:txBody>
          <a:bodyPr/>
          <a:p/>
        </p:txBody>
      </p:sp>
      <p:sp>
        <p:nvSpPr>
          <p:cNvPr name="AutoShape 13" id="13"/>
          <p:cNvSpPr/>
          <p:nvPr/>
        </p:nvSpPr>
        <p:spPr>
          <a:xfrm rot="0">
            <a:off x="4805646" y="1611485"/>
            <a:ext cx="810236" cy="810236"/>
          </a:xfrm>
          <a:prstGeom prst="ellipse">
            <a:avLst/>
          </a:prstGeom>
          <a:solidFill>
            <a:schemeClr val="accent2">
              <a:alpha val="100000"/>
            </a:schemeClr>
          </a:solidFill>
        </p:spPr>
        <p:txBody>
          <a:bodyPr/>
          <a:p/>
        </p:txBody>
      </p:sp>
      <p:sp>
        <p:nvSpPr>
          <p:cNvPr name="AutoShape 14" id="14"/>
          <p:cNvSpPr/>
          <p:nvPr/>
        </p:nvSpPr>
        <p:spPr>
          <a:xfrm rot="0">
            <a:off x="641457" y="1735931"/>
            <a:ext cx="3722789" cy="3981079"/>
          </a:xfrm>
          <a:prstGeom prst="rect">
            <a:avLst/>
          </a:prstGeom>
          <a:solidFill>
            <a:schemeClr val="accent1">
              <a:alpha val="94000"/>
            </a:schemeClr>
          </a:solidFill>
        </p:spPr>
        <p:txBody>
          <a:bodyPr/>
          <a:p/>
        </p:txBody>
      </p:sp>
      <p:sp>
        <p:nvSpPr>
          <p:cNvPr name="Freeform 15" id="15"/>
          <p:cNvSpPr/>
          <p:nvPr/>
        </p:nvSpPr>
        <p:spPr>
          <a:xfrm rot="0">
            <a:off x="5014447" y="3486249"/>
            <a:ext cx="391670" cy="391670"/>
          </a:xfrm>
          <a:custGeom>
            <a:avLst/>
            <a:gdLst/>
            <a:ahLst/>
            <a:cxnLst/>
            <a:rect r="r" b="b" t="t" l="l"/>
            <a:pathLst>
              <a:path h="304800" w="304800">
                <a:moveTo>
                  <a:pt x="288693" y="85468"/>
                </a:moveTo>
                <a:lnTo>
                  <a:pt x="193700" y="180461"/>
                </a:lnTo>
                <a:lnTo>
                  <a:pt x="301971" y="180461"/>
                </a:lnTo>
                <a:cubicBezTo>
                  <a:pt x="303686" y="171298"/>
                  <a:pt x="304800" y="162001"/>
                  <a:pt x="304800" y="152400"/>
                </a:cubicBezTo>
                <a:cubicBezTo>
                  <a:pt x="304800" y="128273"/>
                  <a:pt x="298694" y="105747"/>
                  <a:pt x="288693" y="85468"/>
                </a:cubicBezTo>
                <a:close/>
                <a:moveTo>
                  <a:pt x="200549" y="145161"/>
                </a:moveTo>
                <a:lnTo>
                  <a:pt x="278682" y="67066"/>
                </a:lnTo>
                <a:cubicBezTo>
                  <a:pt x="260080" y="39643"/>
                  <a:pt x="232543" y="19241"/>
                  <a:pt x="200549" y="8525"/>
                </a:cubicBezTo>
                <a:lnTo>
                  <a:pt x="200549" y="145161"/>
                </a:lnTo>
                <a:close/>
                <a:moveTo>
                  <a:pt x="159525" y="200549"/>
                </a:moveTo>
                <a:lnTo>
                  <a:pt x="237677" y="278721"/>
                </a:lnTo>
                <a:cubicBezTo>
                  <a:pt x="265138" y="260156"/>
                  <a:pt x="285560" y="232581"/>
                  <a:pt x="296275" y="200549"/>
                </a:cubicBezTo>
                <a:lnTo>
                  <a:pt x="159525" y="200549"/>
                </a:lnTo>
                <a:close/>
                <a:moveTo>
                  <a:pt x="180432" y="111862"/>
                </a:moveTo>
                <a:lnTo>
                  <a:pt x="180432" y="2829"/>
                </a:lnTo>
                <a:cubicBezTo>
                  <a:pt x="171317" y="1133"/>
                  <a:pt x="162001" y="0"/>
                  <a:pt x="152400" y="0"/>
                </a:cubicBezTo>
                <a:cubicBezTo>
                  <a:pt x="128064" y="0"/>
                  <a:pt x="105366" y="6229"/>
                  <a:pt x="84963" y="16393"/>
                </a:cubicBezTo>
                <a:lnTo>
                  <a:pt x="180432" y="111862"/>
                </a:lnTo>
                <a:close/>
                <a:moveTo>
                  <a:pt x="124368" y="193853"/>
                </a:moveTo>
                <a:lnTo>
                  <a:pt x="124368" y="301981"/>
                </a:lnTo>
                <a:cubicBezTo>
                  <a:pt x="133483" y="303686"/>
                  <a:pt x="142799" y="304800"/>
                  <a:pt x="152400" y="304800"/>
                </a:cubicBezTo>
                <a:cubicBezTo>
                  <a:pt x="176508" y="304800"/>
                  <a:pt x="198987" y="298694"/>
                  <a:pt x="219266" y="288722"/>
                </a:cubicBezTo>
                <a:lnTo>
                  <a:pt x="124368" y="193853"/>
                </a:lnTo>
                <a:close/>
                <a:moveTo>
                  <a:pt x="104232" y="159763"/>
                </a:moveTo>
                <a:lnTo>
                  <a:pt x="26194" y="237792"/>
                </a:lnTo>
                <a:cubicBezTo>
                  <a:pt x="44758" y="265176"/>
                  <a:pt x="72276" y="285569"/>
                  <a:pt x="104232" y="296285"/>
                </a:cubicBezTo>
                <a:lnTo>
                  <a:pt x="104232" y="159763"/>
                </a:lnTo>
                <a:close/>
                <a:moveTo>
                  <a:pt x="2829" y="124368"/>
                </a:moveTo>
                <a:cubicBezTo>
                  <a:pt x="1133" y="133483"/>
                  <a:pt x="0" y="142799"/>
                  <a:pt x="0" y="152400"/>
                </a:cubicBezTo>
                <a:cubicBezTo>
                  <a:pt x="0" y="176584"/>
                  <a:pt x="6144" y="199130"/>
                  <a:pt x="16145" y="219408"/>
                </a:cubicBezTo>
                <a:lnTo>
                  <a:pt x="111195" y="124358"/>
                </a:lnTo>
                <a:lnTo>
                  <a:pt x="2829" y="124358"/>
                </a:lnTo>
                <a:close/>
                <a:moveTo>
                  <a:pt x="66637" y="26489"/>
                </a:moveTo>
                <a:cubicBezTo>
                  <a:pt x="39443" y="45053"/>
                  <a:pt x="19183" y="72428"/>
                  <a:pt x="8525" y="104232"/>
                </a:cubicBezTo>
                <a:lnTo>
                  <a:pt x="144389" y="104232"/>
                </a:lnTo>
                <a:lnTo>
                  <a:pt x="66637" y="26489"/>
                </a:lnTo>
                <a:close/>
              </a:path>
            </a:pathLst>
          </a:custGeom>
          <a:solidFill>
            <a:srgbClr val="FFFFFF">
              <a:alpha val="100000"/>
            </a:srgbClr>
          </a:solidFill>
        </p:spPr>
        <p:txBody>
          <a:bodyPr/>
          <a:p/>
        </p:txBody>
      </p:sp>
      <p:sp>
        <p:nvSpPr>
          <p:cNvPr name="Freeform 16" id="16"/>
          <p:cNvSpPr/>
          <p:nvPr/>
        </p:nvSpPr>
        <p:spPr>
          <a:xfrm rot="0">
            <a:off x="5014447" y="1795508"/>
            <a:ext cx="391670" cy="391670"/>
          </a:xfrm>
          <a:custGeom>
            <a:avLst/>
            <a:gdLst/>
            <a:ahLst/>
            <a:cxnLst/>
            <a:rect r="r" b="b" t="t" l="l"/>
            <a:pathLst>
              <a:path h="304800" w="304800">
                <a:moveTo>
                  <a:pt x="0" y="91440"/>
                </a:moveTo>
                <a:lnTo>
                  <a:pt x="152400" y="0"/>
                </a:lnTo>
                <a:lnTo>
                  <a:pt x="304800" y="91440"/>
                </a:lnTo>
                <a:lnTo>
                  <a:pt x="304800" y="121920"/>
                </a:lnTo>
                <a:lnTo>
                  <a:pt x="0" y="121920"/>
                </a:lnTo>
                <a:lnTo>
                  <a:pt x="0" y="91440"/>
                </a:lnTo>
                <a:close/>
                <a:moveTo>
                  <a:pt x="0" y="274320"/>
                </a:moveTo>
                <a:lnTo>
                  <a:pt x="304800" y="274320"/>
                </a:lnTo>
                <a:lnTo>
                  <a:pt x="304800" y="304800"/>
                </a:lnTo>
                <a:lnTo>
                  <a:pt x="0" y="304800"/>
                </a:lnTo>
                <a:lnTo>
                  <a:pt x="0" y="274320"/>
                </a:lnTo>
                <a:close/>
                <a:moveTo>
                  <a:pt x="30480" y="243840"/>
                </a:moveTo>
                <a:lnTo>
                  <a:pt x="274320" y="243840"/>
                </a:lnTo>
                <a:lnTo>
                  <a:pt x="274320" y="274320"/>
                </a:lnTo>
                <a:lnTo>
                  <a:pt x="30480" y="274320"/>
                </a:lnTo>
                <a:lnTo>
                  <a:pt x="30480" y="243840"/>
                </a:lnTo>
                <a:close/>
                <a:moveTo>
                  <a:pt x="30480" y="121920"/>
                </a:moveTo>
                <a:lnTo>
                  <a:pt x="91440" y="121920"/>
                </a:lnTo>
                <a:lnTo>
                  <a:pt x="91440" y="243840"/>
                </a:lnTo>
                <a:lnTo>
                  <a:pt x="30480" y="243840"/>
                </a:lnTo>
                <a:lnTo>
                  <a:pt x="30480" y="121920"/>
                </a:lnTo>
                <a:close/>
                <a:moveTo>
                  <a:pt x="121920" y="121920"/>
                </a:moveTo>
                <a:lnTo>
                  <a:pt x="182880" y="121920"/>
                </a:lnTo>
                <a:lnTo>
                  <a:pt x="182880" y="243840"/>
                </a:lnTo>
                <a:lnTo>
                  <a:pt x="121920" y="243840"/>
                </a:lnTo>
                <a:lnTo>
                  <a:pt x="121920" y="121920"/>
                </a:lnTo>
                <a:close/>
                <a:moveTo>
                  <a:pt x="213360" y="121920"/>
                </a:moveTo>
                <a:lnTo>
                  <a:pt x="274320" y="121920"/>
                </a:lnTo>
                <a:lnTo>
                  <a:pt x="274320" y="243840"/>
                </a:lnTo>
                <a:lnTo>
                  <a:pt x="213360" y="243840"/>
                </a:lnTo>
                <a:lnTo>
                  <a:pt x="213360" y="121920"/>
                </a:lnTo>
                <a:close/>
              </a:path>
            </a:pathLst>
          </a:custGeom>
          <a:solidFill>
            <a:srgbClr val="FFFFFF">
              <a:alpha val="100000"/>
            </a:srgbClr>
          </a:solidFill>
        </p:spPr>
        <p:txBody>
          <a:bodyPr/>
          <a:p/>
        </p:txBody>
      </p:sp>
      <p:sp>
        <p:nvSpPr>
          <p:cNvPr name="Freeform 17" id="17"/>
          <p:cNvSpPr/>
          <p:nvPr/>
        </p:nvSpPr>
        <p:spPr>
          <a:xfrm rot="0">
            <a:off x="5026640" y="5128951"/>
            <a:ext cx="378428" cy="378428"/>
          </a:xfrm>
          <a:custGeom>
            <a:avLst/>
            <a:gdLst/>
            <a:ahLst/>
            <a:cxnLst/>
            <a:rect r="r" b="b" t="t" l="l"/>
            <a:pathLst>
              <a:path h="304800" w="304800">
                <a:moveTo>
                  <a:pt x="209550" y="0"/>
                </a:moveTo>
                <a:cubicBezTo>
                  <a:pt x="156943" y="0"/>
                  <a:pt x="114300" y="42643"/>
                  <a:pt x="114300" y="95250"/>
                </a:cubicBezTo>
                <a:cubicBezTo>
                  <a:pt x="114300" y="101213"/>
                  <a:pt x="114852" y="107042"/>
                  <a:pt x="115900" y="112700"/>
                </a:cubicBezTo>
                <a:lnTo>
                  <a:pt x="0" y="228600"/>
                </a:lnTo>
                <a:lnTo>
                  <a:pt x="0" y="285750"/>
                </a:lnTo>
                <a:cubicBezTo>
                  <a:pt x="0" y="296275"/>
                  <a:pt x="8525" y="304800"/>
                  <a:pt x="19050" y="304800"/>
                </a:cubicBezTo>
                <a:lnTo>
                  <a:pt x="38100" y="304800"/>
                </a:lnTo>
                <a:lnTo>
                  <a:pt x="38100" y="285750"/>
                </a:lnTo>
                <a:lnTo>
                  <a:pt x="76200" y="285750"/>
                </a:lnTo>
                <a:lnTo>
                  <a:pt x="76200" y="247650"/>
                </a:lnTo>
                <a:lnTo>
                  <a:pt x="114300" y="247650"/>
                </a:lnTo>
                <a:lnTo>
                  <a:pt x="114300" y="209550"/>
                </a:lnTo>
                <a:lnTo>
                  <a:pt x="152400" y="209550"/>
                </a:lnTo>
                <a:lnTo>
                  <a:pt x="177117" y="184833"/>
                </a:lnTo>
                <a:cubicBezTo>
                  <a:pt x="187242" y="188500"/>
                  <a:pt x="198158" y="190500"/>
                  <a:pt x="209550" y="190500"/>
                </a:cubicBezTo>
                <a:cubicBezTo>
                  <a:pt x="262157" y="190500"/>
                  <a:pt x="304800" y="147857"/>
                  <a:pt x="304800" y="95250"/>
                </a:cubicBezTo>
                <a:cubicBezTo>
                  <a:pt x="304800" y="42643"/>
                  <a:pt x="262157" y="0"/>
                  <a:pt x="209550" y="0"/>
                </a:cubicBezTo>
                <a:close/>
                <a:moveTo>
                  <a:pt x="238087" y="95288"/>
                </a:moveTo>
                <a:cubicBezTo>
                  <a:pt x="222304" y="95288"/>
                  <a:pt x="209512" y="82496"/>
                  <a:pt x="209512" y="66713"/>
                </a:cubicBezTo>
                <a:cubicBezTo>
                  <a:pt x="209512" y="50930"/>
                  <a:pt x="222304" y="38138"/>
                  <a:pt x="238087" y="38138"/>
                </a:cubicBezTo>
                <a:cubicBezTo>
                  <a:pt x="253870" y="38138"/>
                  <a:pt x="266662" y="50930"/>
                  <a:pt x="266662" y="66713"/>
                </a:cubicBezTo>
                <a:cubicBezTo>
                  <a:pt x="266662" y="82496"/>
                  <a:pt x="253870" y="95288"/>
                  <a:pt x="238087" y="95288"/>
                </a:cubicBezTo>
                <a:close/>
              </a:path>
            </a:pathLst>
          </a:custGeom>
          <a:solidFill>
            <a:srgbClr val="FFFFFF">
              <a:alpha val="100000"/>
            </a:srgbClr>
          </a:solidFill>
        </p:spPr>
        <p:txBody>
          <a:bodyPr/>
          <a:p/>
        </p:txBody>
      </p:sp>
      <p:pic>
        <p:nvPicPr>
          <p:cNvPr name="Picture 18" id="18"/>
          <p:cNvPicPr>
            <a:picLocks noChangeAspect="true"/>
          </p:cNvPicPr>
          <p:nvPr/>
        </p:nvPicPr>
        <p:blipFill>
          <a:blip r:embed="rId3">
            <a:alphaModFix amt="100000"/>
          </a:blip>
          <a:srcRect l="16535" r="16535"/>
          <a:stretch>
            <a:fillRect/>
          </a:stretch>
        </p:blipFill>
        <p:spPr>
          <a:xfrm rot="0">
            <a:off x="641457" y="1883900"/>
            <a:ext cx="3722788" cy="3671084"/>
          </a:xfrm>
          <a:prstGeom prst="rect">
            <a:avLst/>
          </a:prstGeom>
        </p:spPr>
      </p:pic>
      <p:grpSp>
        <p:nvGrpSpPr>
          <p:cNvPr name="Group 19" id="19"/>
          <p:cNvGrpSpPr/>
          <p:nvPr/>
        </p:nvGrpSpPr>
        <p:grpSpPr>
          <a:xfrm rot="0">
            <a:off x="454963" y="93878"/>
            <a:ext cx="10641129" cy="914400"/>
            <a:chOff x="454963" y="93878"/>
            <a:chExt cx="10641129" cy="914400"/>
          </a:xfrm>
        </p:grpSpPr>
        <p:sp>
          <p:nvSpPr>
            <p:cNvPr name="AutoShape 20" id="20"/>
            <p:cNvSpPr/>
            <p:nvPr/>
          </p:nvSpPr>
          <p:spPr>
            <a:xfrm rot="0">
              <a:off x="454963" y="331168"/>
              <a:ext cx="84147" cy="84147"/>
            </a:xfrm>
            <a:prstGeom prst="ellipse">
              <a:avLst/>
            </a:prstGeom>
            <a:solidFill>
              <a:schemeClr val="accent1">
                <a:alpha val="100000"/>
              </a:schemeClr>
            </a:solidFill>
          </p:spPr>
          <p:txBody>
            <a:bodyPr/>
            <a:p/>
          </p:txBody>
        </p:sp>
        <p:sp>
          <p:nvSpPr>
            <p:cNvPr name="AutoShape 21" id="21"/>
            <p:cNvSpPr/>
            <p:nvPr/>
          </p:nvSpPr>
          <p:spPr>
            <a:xfrm rot="0">
              <a:off x="575049" y="337743"/>
              <a:ext cx="78137" cy="78137"/>
            </a:xfrm>
            <a:prstGeom prst="ellipse">
              <a:avLst/>
            </a:prstGeom>
            <a:solidFill>
              <a:schemeClr val="accent1">
                <a:alpha val="80000"/>
              </a:schemeClr>
            </a:solidFill>
          </p:spPr>
          <p:txBody>
            <a:bodyPr/>
            <a:p/>
          </p:txBody>
        </p:sp>
        <p:sp>
          <p:nvSpPr>
            <p:cNvPr name="AutoShape 22" id="22"/>
            <p:cNvSpPr/>
            <p:nvPr/>
          </p:nvSpPr>
          <p:spPr>
            <a:xfrm rot="0">
              <a:off x="689125" y="339460"/>
              <a:ext cx="74704" cy="74704"/>
            </a:xfrm>
            <a:prstGeom prst="ellipse">
              <a:avLst/>
            </a:prstGeom>
            <a:solidFill>
              <a:schemeClr val="accent1">
                <a:alpha val="60000"/>
              </a:schemeClr>
            </a:solidFill>
          </p:spPr>
          <p:txBody>
            <a:bodyPr/>
            <a:p/>
          </p:txBody>
        </p:sp>
        <p:sp>
          <p:nvSpPr>
            <p:cNvPr name="AutoShape 23" id="23"/>
            <p:cNvSpPr/>
            <p:nvPr/>
          </p:nvSpPr>
          <p:spPr>
            <a:xfrm rot="0">
              <a:off x="799768" y="348430"/>
              <a:ext cx="69238" cy="69238"/>
            </a:xfrm>
            <a:prstGeom prst="ellipse">
              <a:avLst/>
            </a:prstGeom>
            <a:solidFill>
              <a:schemeClr val="accent1">
                <a:alpha val="40000"/>
              </a:schemeClr>
            </a:solidFill>
          </p:spPr>
          <p:txBody>
            <a:bodyPr/>
            <a:p/>
          </p:txBody>
        </p:sp>
        <p:sp>
          <p:nvSpPr>
            <p:cNvPr name="AutoShape 24" id="24"/>
            <p:cNvSpPr/>
            <p:nvPr/>
          </p:nvSpPr>
          <p:spPr>
            <a:xfrm rot="0">
              <a:off x="904945" y="344297"/>
              <a:ext cx="65594" cy="65594"/>
            </a:xfrm>
            <a:prstGeom prst="ellipse">
              <a:avLst/>
            </a:prstGeom>
            <a:solidFill>
              <a:schemeClr val="accent1">
                <a:alpha val="20000"/>
              </a:schemeClr>
            </a:solidFill>
          </p:spPr>
          <p:txBody>
            <a:bodyPr/>
            <a:p/>
          </p:txBody>
        </p:sp>
        <p:sp>
          <p:nvSpPr>
            <p:cNvPr name="AutoShape 25" id="25"/>
            <p:cNvSpPr/>
            <p:nvPr/>
          </p:nvSpPr>
          <p:spPr>
            <a:xfrm rot="0">
              <a:off x="454963" y="448942"/>
              <a:ext cx="84147" cy="84147"/>
            </a:xfrm>
            <a:prstGeom prst="ellipse">
              <a:avLst/>
            </a:prstGeom>
            <a:solidFill>
              <a:schemeClr val="accent1">
                <a:alpha val="100000"/>
              </a:schemeClr>
            </a:solidFill>
          </p:spPr>
          <p:txBody>
            <a:bodyPr/>
            <a:p/>
          </p:txBody>
        </p:sp>
        <p:sp>
          <p:nvSpPr>
            <p:cNvPr name="AutoShape 26" id="26"/>
            <p:cNvSpPr/>
            <p:nvPr/>
          </p:nvSpPr>
          <p:spPr>
            <a:xfrm rot="0">
              <a:off x="575049" y="455517"/>
              <a:ext cx="78137" cy="78137"/>
            </a:xfrm>
            <a:prstGeom prst="ellipse">
              <a:avLst/>
            </a:prstGeom>
            <a:solidFill>
              <a:schemeClr val="accent1">
                <a:alpha val="80000"/>
              </a:schemeClr>
            </a:solidFill>
          </p:spPr>
          <p:txBody>
            <a:bodyPr/>
            <a:p/>
          </p:txBody>
        </p:sp>
        <p:sp>
          <p:nvSpPr>
            <p:cNvPr name="AutoShape 27" id="27"/>
            <p:cNvSpPr/>
            <p:nvPr/>
          </p:nvSpPr>
          <p:spPr>
            <a:xfrm rot="0">
              <a:off x="689125" y="457233"/>
              <a:ext cx="74704" cy="74704"/>
            </a:xfrm>
            <a:prstGeom prst="ellipse">
              <a:avLst/>
            </a:prstGeom>
            <a:solidFill>
              <a:schemeClr val="accent1">
                <a:alpha val="60000"/>
              </a:schemeClr>
            </a:solidFill>
          </p:spPr>
          <p:txBody>
            <a:bodyPr/>
            <a:p/>
          </p:txBody>
        </p:sp>
        <p:sp>
          <p:nvSpPr>
            <p:cNvPr name="AutoShape 28" id="28"/>
            <p:cNvSpPr/>
            <p:nvPr/>
          </p:nvSpPr>
          <p:spPr>
            <a:xfrm rot="0">
              <a:off x="799768" y="466203"/>
              <a:ext cx="69238" cy="69238"/>
            </a:xfrm>
            <a:prstGeom prst="ellipse">
              <a:avLst/>
            </a:prstGeom>
            <a:solidFill>
              <a:schemeClr val="accent1">
                <a:alpha val="40000"/>
              </a:schemeClr>
            </a:solidFill>
          </p:spPr>
          <p:txBody>
            <a:bodyPr/>
            <a:p/>
          </p:txBody>
        </p:sp>
        <p:sp>
          <p:nvSpPr>
            <p:cNvPr name="AutoShape 29" id="29"/>
            <p:cNvSpPr/>
            <p:nvPr/>
          </p:nvSpPr>
          <p:spPr>
            <a:xfrm rot="0">
              <a:off x="904945" y="462070"/>
              <a:ext cx="65594" cy="65594"/>
            </a:xfrm>
            <a:prstGeom prst="ellipse">
              <a:avLst/>
            </a:prstGeom>
            <a:solidFill>
              <a:schemeClr val="accent1">
                <a:alpha val="20000"/>
              </a:schemeClr>
            </a:solidFill>
          </p:spPr>
          <p:txBody>
            <a:bodyPr/>
            <a:p/>
          </p:txBody>
        </p:sp>
        <p:sp>
          <p:nvSpPr>
            <p:cNvPr name="AutoShape 30" id="30"/>
            <p:cNvSpPr/>
            <p:nvPr/>
          </p:nvSpPr>
          <p:spPr>
            <a:xfrm rot="0">
              <a:off x="454963" y="566715"/>
              <a:ext cx="84147" cy="84147"/>
            </a:xfrm>
            <a:prstGeom prst="ellipse">
              <a:avLst/>
            </a:prstGeom>
            <a:solidFill>
              <a:schemeClr val="accent1">
                <a:alpha val="100000"/>
              </a:schemeClr>
            </a:solidFill>
          </p:spPr>
          <p:txBody>
            <a:bodyPr/>
            <a:p/>
          </p:txBody>
        </p:sp>
        <p:sp>
          <p:nvSpPr>
            <p:cNvPr name="AutoShape 31" id="31"/>
            <p:cNvSpPr/>
            <p:nvPr/>
          </p:nvSpPr>
          <p:spPr>
            <a:xfrm rot="0">
              <a:off x="575049" y="573291"/>
              <a:ext cx="78137" cy="78137"/>
            </a:xfrm>
            <a:prstGeom prst="ellipse">
              <a:avLst/>
            </a:prstGeom>
            <a:solidFill>
              <a:schemeClr val="accent1">
                <a:alpha val="80000"/>
              </a:schemeClr>
            </a:solidFill>
          </p:spPr>
          <p:txBody>
            <a:bodyPr/>
            <a:p/>
          </p:txBody>
        </p:sp>
        <p:sp>
          <p:nvSpPr>
            <p:cNvPr name="AutoShape 32" id="32"/>
            <p:cNvSpPr/>
            <p:nvPr/>
          </p:nvSpPr>
          <p:spPr>
            <a:xfrm rot="0">
              <a:off x="689125" y="575007"/>
              <a:ext cx="74704" cy="74704"/>
            </a:xfrm>
            <a:prstGeom prst="ellipse">
              <a:avLst/>
            </a:prstGeom>
            <a:solidFill>
              <a:schemeClr val="accent1">
                <a:alpha val="60000"/>
              </a:schemeClr>
            </a:solidFill>
          </p:spPr>
          <p:txBody>
            <a:bodyPr/>
            <a:p/>
          </p:txBody>
        </p:sp>
        <p:sp>
          <p:nvSpPr>
            <p:cNvPr name="AutoShape 33" id="33"/>
            <p:cNvSpPr/>
            <p:nvPr/>
          </p:nvSpPr>
          <p:spPr>
            <a:xfrm rot="0">
              <a:off x="799768" y="583977"/>
              <a:ext cx="69238" cy="69238"/>
            </a:xfrm>
            <a:prstGeom prst="ellipse">
              <a:avLst/>
            </a:prstGeom>
            <a:solidFill>
              <a:schemeClr val="accent1">
                <a:alpha val="40000"/>
              </a:schemeClr>
            </a:solidFill>
          </p:spPr>
          <p:txBody>
            <a:bodyPr/>
            <a:p/>
          </p:txBody>
        </p:sp>
        <p:sp>
          <p:nvSpPr>
            <p:cNvPr name="AutoShape 34" id="34"/>
            <p:cNvSpPr/>
            <p:nvPr/>
          </p:nvSpPr>
          <p:spPr>
            <a:xfrm rot="0">
              <a:off x="904945" y="579844"/>
              <a:ext cx="65594" cy="65594"/>
            </a:xfrm>
            <a:prstGeom prst="ellipse">
              <a:avLst/>
            </a:prstGeom>
            <a:solidFill>
              <a:schemeClr val="accent1">
                <a:alpha val="20000"/>
              </a:schemeClr>
            </a:solidFill>
          </p:spPr>
          <p:txBody>
            <a:bodyPr/>
            <a:p/>
          </p:txBody>
        </p:sp>
        <p:sp>
          <p:nvSpPr>
            <p:cNvPr name="AutoShape 35" id="35"/>
            <p:cNvSpPr/>
            <p:nvPr/>
          </p:nvSpPr>
          <p:spPr>
            <a:xfrm rot="0">
              <a:off x="454963" y="684489"/>
              <a:ext cx="84147" cy="84147"/>
            </a:xfrm>
            <a:prstGeom prst="ellipse">
              <a:avLst/>
            </a:prstGeom>
            <a:solidFill>
              <a:schemeClr val="accent1">
                <a:alpha val="100000"/>
              </a:schemeClr>
            </a:solidFill>
          </p:spPr>
          <p:txBody>
            <a:bodyPr/>
            <a:p/>
          </p:txBody>
        </p:sp>
        <p:sp>
          <p:nvSpPr>
            <p:cNvPr name="AutoShape 36" id="36"/>
            <p:cNvSpPr/>
            <p:nvPr/>
          </p:nvSpPr>
          <p:spPr>
            <a:xfrm rot="0">
              <a:off x="575049" y="691064"/>
              <a:ext cx="78137" cy="78137"/>
            </a:xfrm>
            <a:prstGeom prst="ellipse">
              <a:avLst/>
            </a:prstGeom>
            <a:solidFill>
              <a:schemeClr val="accent1">
                <a:alpha val="80000"/>
              </a:schemeClr>
            </a:solidFill>
          </p:spPr>
          <p:txBody>
            <a:bodyPr/>
            <a:p/>
          </p:txBody>
        </p:sp>
        <p:sp>
          <p:nvSpPr>
            <p:cNvPr name="AutoShape 37" id="37"/>
            <p:cNvSpPr/>
            <p:nvPr/>
          </p:nvSpPr>
          <p:spPr>
            <a:xfrm rot="0">
              <a:off x="689125" y="692781"/>
              <a:ext cx="74704" cy="74704"/>
            </a:xfrm>
            <a:prstGeom prst="ellipse">
              <a:avLst/>
            </a:prstGeom>
            <a:solidFill>
              <a:schemeClr val="accent1">
                <a:alpha val="60000"/>
              </a:schemeClr>
            </a:solidFill>
          </p:spPr>
          <p:txBody>
            <a:bodyPr/>
            <a:p/>
          </p:txBody>
        </p:sp>
        <p:sp>
          <p:nvSpPr>
            <p:cNvPr name="AutoShape 38" id="38"/>
            <p:cNvSpPr/>
            <p:nvPr/>
          </p:nvSpPr>
          <p:spPr>
            <a:xfrm rot="0">
              <a:off x="799768" y="701751"/>
              <a:ext cx="69238" cy="69238"/>
            </a:xfrm>
            <a:prstGeom prst="ellipse">
              <a:avLst/>
            </a:prstGeom>
            <a:solidFill>
              <a:schemeClr val="accent1">
                <a:alpha val="40000"/>
              </a:schemeClr>
            </a:solidFill>
          </p:spPr>
          <p:txBody>
            <a:bodyPr/>
            <a:p/>
          </p:txBody>
        </p:sp>
        <p:sp>
          <p:nvSpPr>
            <p:cNvPr name="AutoShape 39" id="39"/>
            <p:cNvSpPr/>
            <p:nvPr/>
          </p:nvSpPr>
          <p:spPr>
            <a:xfrm rot="0">
              <a:off x="904945" y="697618"/>
              <a:ext cx="65594" cy="65594"/>
            </a:xfrm>
            <a:prstGeom prst="ellipse">
              <a:avLst/>
            </a:prstGeom>
            <a:solidFill>
              <a:schemeClr val="accent1">
                <a:alpha val="20000"/>
              </a:schemeClr>
            </a:solidFill>
          </p:spPr>
          <p:txBody>
            <a:bodyPr/>
            <a:p/>
          </p:txBody>
        </p:sp>
        <p:sp>
          <p:nvSpPr>
            <p:cNvPr name="TextBox 40" id="40"/>
            <p:cNvSpPr txBox="true"/>
            <p:nvPr/>
          </p:nvSpPr>
          <p:spPr>
            <a:xfrm rot="0">
              <a:off x="1094842" y="93878"/>
              <a:ext cx="10001250" cy="914400"/>
            </a:xfrm>
            <a:prstGeom prst="rect">
              <a:avLst/>
            </a:prstGeom>
          </p:spPr>
          <p:txBody>
            <a:bodyPr anchor="t" rtlCol="false" lIns="123825" rIns="57150" tIns="123825" bIns="123825" anchorCtr="false" vert="horz" wrap="square">
              <a:spAutoFit/>
            </a:bodyPr>
            <a:lstStyle/>
            <a:p>
              <a:pPr>
                <a:lnSpc>
                  <a:spcPct val="140000"/>
                </a:lnSpc>
              </a:pPr>
              <a:r>
                <a:rPr lang="en-US" b="true" sz="3000">
                  <a:solidFill>
                    <a:schemeClr val="accent1">
                      <a:alpha val="100000"/>
                    </a:schemeClr>
                  </a:solidFill>
                  <a:latin typeface="Microsoft Yahei"/>
                  <a:ea typeface="Microsoft Yahei"/>
                  <a:cs typeface="Microsoft Yahei"/>
                </a:rPr>
                <a:t>当前存在问题和挑战总结</a:t>
              </a: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a:stretch>
            <a:fillRect/>
          </a:stretch>
        </p:blipFill>
        <p:spPr>
          <a:xfrm rot="0">
            <a:off x="0" y="0"/>
            <a:ext cx="12192000" cy="6858000"/>
          </a:xfrm>
          <a:prstGeom prst="rect">
            <a:avLst/>
          </a:prstGeom>
        </p:spPr>
      </p:pic>
      <p:sp>
        <p:nvSpPr>
          <p:cNvPr name="TextBox 3" id="3"/>
          <p:cNvSpPr txBox="true"/>
          <p:nvPr/>
        </p:nvSpPr>
        <p:spPr>
          <a:xfrm rot="0">
            <a:off x="6492925" y="885825"/>
            <a:ext cx="5295900" cy="5086350"/>
          </a:xfrm>
          <a:prstGeom prst="rect">
            <a:avLst/>
          </a:prstGeom>
        </p:spPr>
        <p:txBody>
          <a:bodyPr anchor="ctr" rtlCol="false" lIns="114300" rIns="114300" tIns="57150" bIns="57150" anchorCtr="false" vert="horz" wrap="square">
            <a:spAutoFit/>
          </a:bodyPr>
          <a:lstStyle/>
          <a:p>
            <a:pPr lvl="0" indent="-203200" marL="203200">
              <a:lnSpc>
                <a:spcPct val="150000"/>
              </a:lnSpc>
              <a:buFont typeface="Arial"/>
              <a:buChar char="•"/>
            </a:pPr>
            <a:r>
              <a:rPr lang="en-US" b="true" sz="2400">
                <a:solidFill>
                  <a:srgbClr val="FFFFFF">
                    <a:alpha val="100000"/>
                  </a:srgbClr>
                </a:solidFill>
                <a:latin typeface="Microsoft Yahei"/>
                <a:ea typeface="Microsoft Yahei"/>
                <a:cs typeface="Microsoft Yahei"/>
              </a:rPr>
              <a:t>质量安全追溯体系建设与完善</a:t>
            </a:r>
          </a:p>
          <a:p>
            <a:pPr lvl="0" indent="-203200" marL="203200">
              <a:lnSpc>
                <a:spcPct val="150000"/>
              </a:lnSpc>
              <a:buFont typeface="Arial"/>
              <a:buChar char="•"/>
            </a:pPr>
            <a:r>
              <a:rPr lang="en-US" b="true" sz="2400">
                <a:solidFill>
                  <a:srgbClr val="FFFFFF">
                    <a:alpha val="100000"/>
                  </a:srgbClr>
                </a:solidFill>
                <a:latin typeface="Microsoft Yahei"/>
                <a:ea typeface="Microsoft Yahei"/>
                <a:cs typeface="Microsoft Yahei"/>
              </a:rPr>
              <a:t>总结与展望：未来食品行业发展趋势预测</a:t>
            </a: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16675" r="16675"/>
          <a:stretch>
            <a:fillRect/>
          </a:stretch>
        </p:blipFill>
        <p:spPr>
          <a:xfrm rot="0">
            <a:off x="454963" y="1569535"/>
            <a:ext cx="4219248" cy="4219249"/>
          </a:xfrm>
          <a:prstGeom prst="ellipse">
            <a:avLst/>
          </a:prstGeom>
        </p:spPr>
      </p:pic>
      <p:grpSp>
        <p:nvGrpSpPr>
          <p:cNvPr name="Group 3" id="3"/>
          <p:cNvGrpSpPr/>
          <p:nvPr/>
        </p:nvGrpSpPr>
        <p:grpSpPr>
          <a:xfrm rot="0">
            <a:off x="5163133" y="1294832"/>
            <a:ext cx="6264882" cy="1468186"/>
            <a:chOff x="5163133" y="1294832"/>
            <a:chExt cx="6264882" cy="1468186"/>
          </a:xfrm>
        </p:grpSpPr>
        <p:sp>
          <p:nvSpPr>
            <p:cNvPr name="AutoShape 4" id="4"/>
            <p:cNvSpPr/>
            <p:nvPr/>
          </p:nvSpPr>
          <p:spPr>
            <a:xfrm rot="0">
              <a:off x="5328795" y="1294832"/>
              <a:ext cx="6099220" cy="1468186"/>
            </a:xfrm>
            <a:prstGeom prst="rect">
              <a:avLst/>
            </a:prstGeom>
            <a:solidFill>
              <a:schemeClr val="accent2">
                <a:alpha val="100000"/>
              </a:schemeClr>
            </a:solidFill>
          </p:spPr>
          <p:txBody>
            <a:bodyPr/>
            <a:p/>
          </p:txBody>
        </p:sp>
        <p:sp>
          <p:nvSpPr>
            <p:cNvPr name="TextBox 5" id="5"/>
            <p:cNvSpPr txBox="true"/>
            <p:nvPr/>
          </p:nvSpPr>
          <p:spPr>
            <a:xfrm rot="0">
              <a:off x="5632910" y="1424361"/>
              <a:ext cx="3055242" cy="398526"/>
            </a:xfrm>
            <a:prstGeom prst="rect">
              <a:avLst/>
            </a:prstGeom>
          </p:spPr>
          <p:txBody>
            <a:bodyPr anchor="t" rtlCol="false" lIns="114300" rIns="114300" tIns="57150" bIns="57150" anchorCtr="false" vert="horz" wrap="square">
              <a:spAutoFit/>
            </a:bodyPr>
            <a:lstStyle/>
            <a:p>
              <a:pPr>
                <a:lnSpc>
                  <a:spcPct val="77000"/>
                </a:lnSpc>
                <a:spcBef>
                  <a:spcPts val="450"/>
                </a:spcBef>
              </a:pPr>
              <a:r>
                <a:rPr lang="en-US" b="true" sz="2325">
                  <a:solidFill>
                    <a:srgbClr val="FFFFFF">
                      <a:alpha val="100000"/>
                    </a:srgbClr>
                  </a:solidFill>
                  <a:latin typeface="Microsoft Yahei"/>
                  <a:ea typeface="Microsoft Yahei"/>
                  <a:cs typeface="Microsoft Yahei"/>
                </a:rPr>
                <a:t>数字化转型</a:t>
              </a:r>
            </a:p>
          </p:txBody>
        </p:sp>
        <p:sp>
          <p:nvSpPr>
            <p:cNvPr name="TextBox 6" id="6"/>
            <p:cNvSpPr txBox="true"/>
            <p:nvPr/>
          </p:nvSpPr>
          <p:spPr>
            <a:xfrm rot="0">
              <a:off x="5632910" y="1910708"/>
              <a:ext cx="5568066" cy="702183"/>
            </a:xfrm>
            <a:prstGeom prst="rect">
              <a:avLst/>
            </a:prstGeom>
          </p:spPr>
          <p:txBody>
            <a:bodyPr anchor="t" rtlCol="false" lIns="114300" rIns="114300" tIns="57150" bIns="57150" anchorCtr="false" vert="horz" wrap="square">
              <a:spAutoFit/>
            </a:bodyPr>
            <a:lstStyle/>
            <a:p>
              <a:pPr>
                <a:lnSpc>
                  <a:spcPct val="120000"/>
                </a:lnSpc>
              </a:pPr>
              <a:r>
                <a:rPr lang="en-US" sz="1500">
                  <a:solidFill>
                    <a:srgbClr val="FFFFFF">
                      <a:alpha val="100000"/>
                    </a:srgbClr>
                  </a:solidFill>
                  <a:latin typeface="Microsoft Yahei"/>
                  <a:ea typeface="Microsoft Yahei"/>
                  <a:cs typeface="Microsoft Yahei"/>
                </a:rPr>
                <a:t>借助大数据、云计算等先进技术，实现生产、销售等各环节的数字化管理，提高运营效率。</a:t>
              </a:r>
            </a:p>
          </p:txBody>
        </p:sp>
        <p:sp>
          <p:nvSpPr>
            <p:cNvPr name="AutoShape 7" id="7"/>
            <p:cNvSpPr/>
            <p:nvPr/>
          </p:nvSpPr>
          <p:spPr>
            <a:xfrm rot="0">
              <a:off x="5163133" y="1294832"/>
              <a:ext cx="165663" cy="1468186"/>
            </a:xfrm>
            <a:prstGeom prst="rect">
              <a:avLst/>
            </a:prstGeom>
            <a:solidFill>
              <a:schemeClr val="accent1">
                <a:alpha val="100000"/>
              </a:schemeClr>
            </a:solidFill>
          </p:spPr>
          <p:txBody>
            <a:bodyPr/>
            <a:p/>
          </p:txBody>
        </p:sp>
      </p:grpSp>
      <p:grpSp>
        <p:nvGrpSpPr>
          <p:cNvPr name="Group 8" id="8"/>
          <p:cNvGrpSpPr/>
          <p:nvPr/>
        </p:nvGrpSpPr>
        <p:grpSpPr>
          <a:xfrm rot="0">
            <a:off x="5163133" y="2945066"/>
            <a:ext cx="6264882" cy="1468186"/>
            <a:chOff x="5163133" y="2945066"/>
            <a:chExt cx="6264882" cy="1468186"/>
          </a:xfrm>
        </p:grpSpPr>
        <p:sp>
          <p:nvSpPr>
            <p:cNvPr name="AutoShape 9" id="9"/>
            <p:cNvSpPr/>
            <p:nvPr/>
          </p:nvSpPr>
          <p:spPr>
            <a:xfrm rot="0">
              <a:off x="5328795" y="2945066"/>
              <a:ext cx="6099220" cy="1468186"/>
            </a:xfrm>
            <a:prstGeom prst="rect">
              <a:avLst/>
            </a:prstGeom>
            <a:solidFill>
              <a:schemeClr val="accent2">
                <a:alpha val="100000"/>
              </a:schemeClr>
            </a:solidFill>
          </p:spPr>
          <p:txBody>
            <a:bodyPr/>
            <a:p/>
          </p:txBody>
        </p:sp>
        <p:sp>
          <p:nvSpPr>
            <p:cNvPr name="TextBox 10" id="10"/>
            <p:cNvSpPr txBox="true"/>
            <p:nvPr/>
          </p:nvSpPr>
          <p:spPr>
            <a:xfrm rot="0">
              <a:off x="5632910" y="3074595"/>
              <a:ext cx="3055242" cy="398526"/>
            </a:xfrm>
            <a:prstGeom prst="rect">
              <a:avLst/>
            </a:prstGeom>
          </p:spPr>
          <p:txBody>
            <a:bodyPr anchor="t" rtlCol="false" lIns="114300" rIns="114300" tIns="57150" bIns="57150" anchorCtr="false" vert="horz" wrap="square">
              <a:spAutoFit/>
            </a:bodyPr>
            <a:lstStyle/>
            <a:p>
              <a:pPr>
                <a:lnSpc>
                  <a:spcPct val="77000"/>
                </a:lnSpc>
                <a:spcBef>
                  <a:spcPts val="450"/>
                </a:spcBef>
              </a:pPr>
              <a:r>
                <a:rPr lang="en-US" b="true" sz="2325">
                  <a:solidFill>
                    <a:srgbClr val="FFFFFF">
                      <a:alpha val="100000"/>
                    </a:srgbClr>
                  </a:solidFill>
                  <a:latin typeface="Microsoft Yahei"/>
                  <a:ea typeface="Microsoft Yahei"/>
                  <a:cs typeface="Microsoft Yahei"/>
                </a:rPr>
                <a:t>智能化制造</a:t>
              </a:r>
            </a:p>
          </p:txBody>
        </p:sp>
        <p:sp>
          <p:nvSpPr>
            <p:cNvPr name="TextBox 11" id="11"/>
            <p:cNvSpPr txBox="true"/>
            <p:nvPr/>
          </p:nvSpPr>
          <p:spPr>
            <a:xfrm rot="0">
              <a:off x="5632910" y="3560941"/>
              <a:ext cx="5568066" cy="702183"/>
            </a:xfrm>
            <a:prstGeom prst="rect">
              <a:avLst/>
            </a:prstGeom>
          </p:spPr>
          <p:txBody>
            <a:bodyPr anchor="t" rtlCol="false" lIns="114300" rIns="114300" tIns="57150" bIns="57150" anchorCtr="false" vert="horz" wrap="square">
              <a:spAutoFit/>
            </a:bodyPr>
            <a:lstStyle/>
            <a:p>
              <a:pPr>
                <a:lnSpc>
                  <a:spcPct val="120000"/>
                </a:lnSpc>
              </a:pPr>
              <a:r>
                <a:rPr lang="en-US" sz="1500">
                  <a:solidFill>
                    <a:srgbClr val="FFFFFF">
                      <a:alpha val="100000"/>
                    </a:srgbClr>
                  </a:solidFill>
                  <a:latin typeface="Microsoft Yahei"/>
                  <a:ea typeface="Microsoft Yahei"/>
                  <a:cs typeface="Microsoft Yahei"/>
                </a:rPr>
                <a:t>应用人工智能、机器学习等技术，实现生产设备的自主决策和优化调整，提高产品质量和生产效率。</a:t>
              </a:r>
            </a:p>
          </p:txBody>
        </p:sp>
        <p:sp>
          <p:nvSpPr>
            <p:cNvPr name="AutoShape 12" id="12"/>
            <p:cNvSpPr/>
            <p:nvPr/>
          </p:nvSpPr>
          <p:spPr>
            <a:xfrm rot="0">
              <a:off x="5163133" y="2945066"/>
              <a:ext cx="165663" cy="1468186"/>
            </a:xfrm>
            <a:prstGeom prst="rect">
              <a:avLst/>
            </a:prstGeom>
            <a:solidFill>
              <a:schemeClr val="accent1">
                <a:alpha val="100000"/>
              </a:schemeClr>
            </a:solidFill>
          </p:spPr>
          <p:txBody>
            <a:bodyPr/>
            <a:p/>
          </p:txBody>
        </p:sp>
      </p:grpSp>
      <p:grpSp>
        <p:nvGrpSpPr>
          <p:cNvPr name="Group 13" id="13"/>
          <p:cNvGrpSpPr/>
          <p:nvPr/>
        </p:nvGrpSpPr>
        <p:grpSpPr>
          <a:xfrm rot="0">
            <a:off x="5163133" y="4595300"/>
            <a:ext cx="6264882" cy="1468186"/>
            <a:chOff x="5163133" y="4595300"/>
            <a:chExt cx="6264882" cy="1468186"/>
          </a:xfrm>
        </p:grpSpPr>
        <p:sp>
          <p:nvSpPr>
            <p:cNvPr name="AutoShape 14" id="14"/>
            <p:cNvSpPr/>
            <p:nvPr/>
          </p:nvSpPr>
          <p:spPr>
            <a:xfrm rot="0">
              <a:off x="5328795" y="4595300"/>
              <a:ext cx="6099220" cy="1468186"/>
            </a:xfrm>
            <a:prstGeom prst="rect">
              <a:avLst/>
            </a:prstGeom>
            <a:solidFill>
              <a:schemeClr val="accent2">
                <a:alpha val="100000"/>
              </a:schemeClr>
            </a:solidFill>
          </p:spPr>
          <p:txBody>
            <a:bodyPr/>
            <a:p/>
          </p:txBody>
        </p:sp>
        <p:sp>
          <p:nvSpPr>
            <p:cNvPr name="TextBox 15" id="15"/>
            <p:cNvSpPr txBox="true"/>
            <p:nvPr/>
          </p:nvSpPr>
          <p:spPr>
            <a:xfrm rot="0">
              <a:off x="5632910" y="4724828"/>
              <a:ext cx="3055242" cy="398526"/>
            </a:xfrm>
            <a:prstGeom prst="rect">
              <a:avLst/>
            </a:prstGeom>
          </p:spPr>
          <p:txBody>
            <a:bodyPr anchor="t" rtlCol="false" lIns="114300" rIns="114300" tIns="57150" bIns="57150" anchorCtr="false" vert="horz" wrap="square">
              <a:spAutoFit/>
            </a:bodyPr>
            <a:lstStyle/>
            <a:p>
              <a:pPr>
                <a:lnSpc>
                  <a:spcPct val="77000"/>
                </a:lnSpc>
                <a:spcBef>
                  <a:spcPts val="450"/>
                </a:spcBef>
              </a:pPr>
              <a:r>
                <a:rPr lang="en-US" b="true" sz="2325">
                  <a:solidFill>
                    <a:srgbClr val="FFFFFF">
                      <a:alpha val="100000"/>
                    </a:srgbClr>
                  </a:solidFill>
                  <a:latin typeface="Microsoft Yahei"/>
                  <a:ea typeface="Microsoft Yahei"/>
                  <a:cs typeface="Microsoft Yahei"/>
                </a:rPr>
                <a:t>个性化定制</a:t>
              </a:r>
            </a:p>
          </p:txBody>
        </p:sp>
        <p:sp>
          <p:nvSpPr>
            <p:cNvPr name="TextBox 16" id="16"/>
            <p:cNvSpPr txBox="true"/>
            <p:nvPr/>
          </p:nvSpPr>
          <p:spPr>
            <a:xfrm rot="0">
              <a:off x="5632910" y="5211175"/>
              <a:ext cx="5568066" cy="702183"/>
            </a:xfrm>
            <a:prstGeom prst="rect">
              <a:avLst/>
            </a:prstGeom>
          </p:spPr>
          <p:txBody>
            <a:bodyPr anchor="t" rtlCol="false" lIns="114300" rIns="114300" tIns="57150" bIns="57150" anchorCtr="false" vert="horz" wrap="square">
              <a:spAutoFit/>
            </a:bodyPr>
            <a:lstStyle/>
            <a:p>
              <a:pPr>
                <a:lnSpc>
                  <a:spcPct val="120000"/>
                </a:lnSpc>
              </a:pPr>
              <a:r>
                <a:rPr lang="en-US" sz="1500">
                  <a:solidFill>
                    <a:srgbClr val="FFFFFF">
                      <a:alpha val="100000"/>
                    </a:srgbClr>
                  </a:solidFill>
                  <a:latin typeface="Microsoft Yahei"/>
                  <a:ea typeface="Microsoft Yahei"/>
                  <a:cs typeface="Microsoft Yahei"/>
                </a:rPr>
                <a:t>通过3D打印、柔性制造等技术，满足消费者个性化需求，开拓新市场。</a:t>
              </a:r>
            </a:p>
          </p:txBody>
        </p:sp>
        <p:sp>
          <p:nvSpPr>
            <p:cNvPr name="AutoShape 17" id="17"/>
            <p:cNvSpPr/>
            <p:nvPr/>
          </p:nvSpPr>
          <p:spPr>
            <a:xfrm rot="0">
              <a:off x="5163133" y="4595300"/>
              <a:ext cx="165663" cy="1468186"/>
            </a:xfrm>
            <a:prstGeom prst="rect">
              <a:avLst/>
            </a:prstGeom>
            <a:solidFill>
              <a:schemeClr val="accent1">
                <a:alpha val="100000"/>
              </a:schemeClr>
            </a:solidFill>
          </p:spPr>
          <p:txBody>
            <a:bodyPr/>
            <a:p/>
          </p:txBody>
        </p:sp>
      </p:grpSp>
      <p:grpSp>
        <p:nvGrpSpPr>
          <p:cNvPr name="Group 18" id="18"/>
          <p:cNvGrpSpPr/>
          <p:nvPr/>
        </p:nvGrpSpPr>
        <p:grpSpPr>
          <a:xfrm rot="0">
            <a:off x="454963" y="93878"/>
            <a:ext cx="10641129" cy="914400"/>
            <a:chOff x="454963" y="93878"/>
            <a:chExt cx="10641129" cy="914400"/>
          </a:xfrm>
        </p:grpSpPr>
        <p:sp>
          <p:nvSpPr>
            <p:cNvPr name="AutoShape 19" id="19"/>
            <p:cNvSpPr/>
            <p:nvPr/>
          </p:nvSpPr>
          <p:spPr>
            <a:xfrm rot="0">
              <a:off x="454963" y="331168"/>
              <a:ext cx="84147" cy="84147"/>
            </a:xfrm>
            <a:prstGeom prst="ellipse">
              <a:avLst/>
            </a:prstGeom>
            <a:solidFill>
              <a:schemeClr val="accent1">
                <a:alpha val="100000"/>
              </a:schemeClr>
            </a:solidFill>
          </p:spPr>
          <p:txBody>
            <a:bodyPr/>
            <a:p/>
          </p:txBody>
        </p:sp>
        <p:sp>
          <p:nvSpPr>
            <p:cNvPr name="AutoShape 20" id="20"/>
            <p:cNvSpPr/>
            <p:nvPr/>
          </p:nvSpPr>
          <p:spPr>
            <a:xfrm rot="0">
              <a:off x="575049" y="337743"/>
              <a:ext cx="78137" cy="78137"/>
            </a:xfrm>
            <a:prstGeom prst="ellipse">
              <a:avLst/>
            </a:prstGeom>
            <a:solidFill>
              <a:schemeClr val="accent1">
                <a:alpha val="80000"/>
              </a:schemeClr>
            </a:solidFill>
          </p:spPr>
          <p:txBody>
            <a:bodyPr/>
            <a:p/>
          </p:txBody>
        </p:sp>
        <p:sp>
          <p:nvSpPr>
            <p:cNvPr name="AutoShape 21" id="21"/>
            <p:cNvSpPr/>
            <p:nvPr/>
          </p:nvSpPr>
          <p:spPr>
            <a:xfrm rot="0">
              <a:off x="689125" y="339460"/>
              <a:ext cx="74704" cy="74704"/>
            </a:xfrm>
            <a:prstGeom prst="ellipse">
              <a:avLst/>
            </a:prstGeom>
            <a:solidFill>
              <a:schemeClr val="accent1">
                <a:alpha val="60000"/>
              </a:schemeClr>
            </a:solidFill>
          </p:spPr>
          <p:txBody>
            <a:bodyPr/>
            <a:p/>
          </p:txBody>
        </p:sp>
        <p:sp>
          <p:nvSpPr>
            <p:cNvPr name="AutoShape 22" id="22"/>
            <p:cNvSpPr/>
            <p:nvPr/>
          </p:nvSpPr>
          <p:spPr>
            <a:xfrm rot="0">
              <a:off x="799768" y="348430"/>
              <a:ext cx="69238" cy="69238"/>
            </a:xfrm>
            <a:prstGeom prst="ellipse">
              <a:avLst/>
            </a:prstGeom>
            <a:solidFill>
              <a:schemeClr val="accent1">
                <a:alpha val="40000"/>
              </a:schemeClr>
            </a:solidFill>
          </p:spPr>
          <p:txBody>
            <a:bodyPr/>
            <a:p/>
          </p:txBody>
        </p:sp>
        <p:sp>
          <p:nvSpPr>
            <p:cNvPr name="AutoShape 23" id="23"/>
            <p:cNvSpPr/>
            <p:nvPr/>
          </p:nvSpPr>
          <p:spPr>
            <a:xfrm rot="0">
              <a:off x="904945" y="344297"/>
              <a:ext cx="65594" cy="65594"/>
            </a:xfrm>
            <a:prstGeom prst="ellipse">
              <a:avLst/>
            </a:prstGeom>
            <a:solidFill>
              <a:schemeClr val="accent1">
                <a:alpha val="20000"/>
              </a:schemeClr>
            </a:solidFill>
          </p:spPr>
          <p:txBody>
            <a:bodyPr/>
            <a:p/>
          </p:txBody>
        </p:sp>
        <p:sp>
          <p:nvSpPr>
            <p:cNvPr name="AutoShape 24" id="24"/>
            <p:cNvSpPr/>
            <p:nvPr/>
          </p:nvSpPr>
          <p:spPr>
            <a:xfrm rot="0">
              <a:off x="454963" y="448942"/>
              <a:ext cx="84147" cy="84147"/>
            </a:xfrm>
            <a:prstGeom prst="ellipse">
              <a:avLst/>
            </a:prstGeom>
            <a:solidFill>
              <a:schemeClr val="accent1">
                <a:alpha val="100000"/>
              </a:schemeClr>
            </a:solidFill>
          </p:spPr>
          <p:txBody>
            <a:bodyPr/>
            <a:p/>
          </p:txBody>
        </p:sp>
        <p:sp>
          <p:nvSpPr>
            <p:cNvPr name="AutoShape 25" id="25"/>
            <p:cNvSpPr/>
            <p:nvPr/>
          </p:nvSpPr>
          <p:spPr>
            <a:xfrm rot="0">
              <a:off x="575049" y="455517"/>
              <a:ext cx="78137" cy="78137"/>
            </a:xfrm>
            <a:prstGeom prst="ellipse">
              <a:avLst/>
            </a:prstGeom>
            <a:solidFill>
              <a:schemeClr val="accent1">
                <a:alpha val="80000"/>
              </a:schemeClr>
            </a:solidFill>
          </p:spPr>
          <p:txBody>
            <a:bodyPr/>
            <a:p/>
          </p:txBody>
        </p:sp>
        <p:sp>
          <p:nvSpPr>
            <p:cNvPr name="AutoShape 26" id="26"/>
            <p:cNvSpPr/>
            <p:nvPr/>
          </p:nvSpPr>
          <p:spPr>
            <a:xfrm rot="0">
              <a:off x="689125" y="457233"/>
              <a:ext cx="74704" cy="74704"/>
            </a:xfrm>
            <a:prstGeom prst="ellipse">
              <a:avLst/>
            </a:prstGeom>
            <a:solidFill>
              <a:schemeClr val="accent1">
                <a:alpha val="60000"/>
              </a:schemeClr>
            </a:solidFill>
          </p:spPr>
          <p:txBody>
            <a:bodyPr/>
            <a:p/>
          </p:txBody>
        </p:sp>
        <p:sp>
          <p:nvSpPr>
            <p:cNvPr name="AutoShape 27" id="27"/>
            <p:cNvSpPr/>
            <p:nvPr/>
          </p:nvSpPr>
          <p:spPr>
            <a:xfrm rot="0">
              <a:off x="799768" y="466203"/>
              <a:ext cx="69238" cy="69238"/>
            </a:xfrm>
            <a:prstGeom prst="ellipse">
              <a:avLst/>
            </a:prstGeom>
            <a:solidFill>
              <a:schemeClr val="accent1">
                <a:alpha val="40000"/>
              </a:schemeClr>
            </a:solidFill>
          </p:spPr>
          <p:txBody>
            <a:bodyPr/>
            <a:p/>
          </p:txBody>
        </p:sp>
        <p:sp>
          <p:nvSpPr>
            <p:cNvPr name="AutoShape 28" id="28"/>
            <p:cNvSpPr/>
            <p:nvPr/>
          </p:nvSpPr>
          <p:spPr>
            <a:xfrm rot="0">
              <a:off x="904945" y="462070"/>
              <a:ext cx="65594" cy="65594"/>
            </a:xfrm>
            <a:prstGeom prst="ellipse">
              <a:avLst/>
            </a:prstGeom>
            <a:solidFill>
              <a:schemeClr val="accent1">
                <a:alpha val="20000"/>
              </a:schemeClr>
            </a:solidFill>
          </p:spPr>
          <p:txBody>
            <a:bodyPr/>
            <a:p/>
          </p:txBody>
        </p:sp>
        <p:sp>
          <p:nvSpPr>
            <p:cNvPr name="AutoShape 29" id="29"/>
            <p:cNvSpPr/>
            <p:nvPr/>
          </p:nvSpPr>
          <p:spPr>
            <a:xfrm rot="0">
              <a:off x="454963" y="566715"/>
              <a:ext cx="84147" cy="84147"/>
            </a:xfrm>
            <a:prstGeom prst="ellipse">
              <a:avLst/>
            </a:prstGeom>
            <a:solidFill>
              <a:schemeClr val="accent1">
                <a:alpha val="100000"/>
              </a:schemeClr>
            </a:solidFill>
          </p:spPr>
          <p:txBody>
            <a:bodyPr/>
            <a:p/>
          </p:txBody>
        </p:sp>
        <p:sp>
          <p:nvSpPr>
            <p:cNvPr name="AutoShape 30" id="30"/>
            <p:cNvSpPr/>
            <p:nvPr/>
          </p:nvSpPr>
          <p:spPr>
            <a:xfrm rot="0">
              <a:off x="575049" y="573291"/>
              <a:ext cx="78137" cy="78137"/>
            </a:xfrm>
            <a:prstGeom prst="ellipse">
              <a:avLst/>
            </a:prstGeom>
            <a:solidFill>
              <a:schemeClr val="accent1">
                <a:alpha val="80000"/>
              </a:schemeClr>
            </a:solidFill>
          </p:spPr>
          <p:txBody>
            <a:bodyPr/>
            <a:p/>
          </p:txBody>
        </p:sp>
        <p:sp>
          <p:nvSpPr>
            <p:cNvPr name="AutoShape 31" id="31"/>
            <p:cNvSpPr/>
            <p:nvPr/>
          </p:nvSpPr>
          <p:spPr>
            <a:xfrm rot="0">
              <a:off x="689125" y="575007"/>
              <a:ext cx="74704" cy="74704"/>
            </a:xfrm>
            <a:prstGeom prst="ellipse">
              <a:avLst/>
            </a:prstGeom>
            <a:solidFill>
              <a:schemeClr val="accent1">
                <a:alpha val="60000"/>
              </a:schemeClr>
            </a:solidFill>
          </p:spPr>
          <p:txBody>
            <a:bodyPr/>
            <a:p/>
          </p:txBody>
        </p:sp>
        <p:sp>
          <p:nvSpPr>
            <p:cNvPr name="AutoShape 32" id="32"/>
            <p:cNvSpPr/>
            <p:nvPr/>
          </p:nvSpPr>
          <p:spPr>
            <a:xfrm rot="0">
              <a:off x="799768" y="583977"/>
              <a:ext cx="69238" cy="69238"/>
            </a:xfrm>
            <a:prstGeom prst="ellipse">
              <a:avLst/>
            </a:prstGeom>
            <a:solidFill>
              <a:schemeClr val="accent1">
                <a:alpha val="40000"/>
              </a:schemeClr>
            </a:solidFill>
          </p:spPr>
          <p:txBody>
            <a:bodyPr/>
            <a:p/>
          </p:txBody>
        </p:sp>
        <p:sp>
          <p:nvSpPr>
            <p:cNvPr name="AutoShape 33" id="33"/>
            <p:cNvSpPr/>
            <p:nvPr/>
          </p:nvSpPr>
          <p:spPr>
            <a:xfrm rot="0">
              <a:off x="904945" y="579844"/>
              <a:ext cx="65594" cy="65594"/>
            </a:xfrm>
            <a:prstGeom prst="ellipse">
              <a:avLst/>
            </a:prstGeom>
            <a:solidFill>
              <a:schemeClr val="accent1">
                <a:alpha val="20000"/>
              </a:schemeClr>
            </a:solidFill>
          </p:spPr>
          <p:txBody>
            <a:bodyPr/>
            <a:p/>
          </p:txBody>
        </p:sp>
        <p:sp>
          <p:nvSpPr>
            <p:cNvPr name="AutoShape 34" id="34"/>
            <p:cNvSpPr/>
            <p:nvPr/>
          </p:nvSpPr>
          <p:spPr>
            <a:xfrm rot="0">
              <a:off x="454963" y="684489"/>
              <a:ext cx="84147" cy="84147"/>
            </a:xfrm>
            <a:prstGeom prst="ellipse">
              <a:avLst/>
            </a:prstGeom>
            <a:solidFill>
              <a:schemeClr val="accent1">
                <a:alpha val="100000"/>
              </a:schemeClr>
            </a:solidFill>
          </p:spPr>
          <p:txBody>
            <a:bodyPr/>
            <a:p/>
          </p:txBody>
        </p:sp>
        <p:sp>
          <p:nvSpPr>
            <p:cNvPr name="AutoShape 35" id="35"/>
            <p:cNvSpPr/>
            <p:nvPr/>
          </p:nvSpPr>
          <p:spPr>
            <a:xfrm rot="0">
              <a:off x="575049" y="691064"/>
              <a:ext cx="78137" cy="78137"/>
            </a:xfrm>
            <a:prstGeom prst="ellipse">
              <a:avLst/>
            </a:prstGeom>
            <a:solidFill>
              <a:schemeClr val="accent1">
                <a:alpha val="80000"/>
              </a:schemeClr>
            </a:solidFill>
          </p:spPr>
          <p:txBody>
            <a:bodyPr/>
            <a:p/>
          </p:txBody>
        </p:sp>
        <p:sp>
          <p:nvSpPr>
            <p:cNvPr name="AutoShape 36" id="36"/>
            <p:cNvSpPr/>
            <p:nvPr/>
          </p:nvSpPr>
          <p:spPr>
            <a:xfrm rot="0">
              <a:off x="689125" y="692781"/>
              <a:ext cx="74704" cy="74704"/>
            </a:xfrm>
            <a:prstGeom prst="ellipse">
              <a:avLst/>
            </a:prstGeom>
            <a:solidFill>
              <a:schemeClr val="accent1">
                <a:alpha val="60000"/>
              </a:schemeClr>
            </a:solidFill>
          </p:spPr>
          <p:txBody>
            <a:bodyPr/>
            <a:p/>
          </p:txBody>
        </p:sp>
        <p:sp>
          <p:nvSpPr>
            <p:cNvPr name="AutoShape 37" id="37"/>
            <p:cNvSpPr/>
            <p:nvPr/>
          </p:nvSpPr>
          <p:spPr>
            <a:xfrm rot="0">
              <a:off x="799768" y="701751"/>
              <a:ext cx="69238" cy="69238"/>
            </a:xfrm>
            <a:prstGeom prst="ellipse">
              <a:avLst/>
            </a:prstGeom>
            <a:solidFill>
              <a:schemeClr val="accent1">
                <a:alpha val="40000"/>
              </a:schemeClr>
            </a:solidFill>
          </p:spPr>
          <p:txBody>
            <a:bodyPr/>
            <a:p/>
          </p:txBody>
        </p:sp>
        <p:sp>
          <p:nvSpPr>
            <p:cNvPr name="AutoShape 38" id="38"/>
            <p:cNvSpPr/>
            <p:nvPr/>
          </p:nvSpPr>
          <p:spPr>
            <a:xfrm rot="0">
              <a:off x="904945" y="697618"/>
              <a:ext cx="65594" cy="65594"/>
            </a:xfrm>
            <a:prstGeom prst="ellipse">
              <a:avLst/>
            </a:prstGeom>
            <a:solidFill>
              <a:schemeClr val="accent1">
                <a:alpha val="20000"/>
              </a:schemeClr>
            </a:solidFill>
          </p:spPr>
          <p:txBody>
            <a:bodyPr/>
            <a:p/>
          </p:txBody>
        </p:sp>
        <p:sp>
          <p:nvSpPr>
            <p:cNvPr name="TextBox 39" id="39"/>
            <p:cNvSpPr txBox="true"/>
            <p:nvPr/>
          </p:nvSpPr>
          <p:spPr>
            <a:xfrm rot="0">
              <a:off x="1094842" y="93878"/>
              <a:ext cx="10001250" cy="914400"/>
            </a:xfrm>
            <a:prstGeom prst="rect">
              <a:avLst/>
            </a:prstGeom>
          </p:spPr>
          <p:txBody>
            <a:bodyPr anchor="t" rtlCol="false" lIns="123825" rIns="57150" tIns="123825" bIns="123825" anchorCtr="false" vert="horz" wrap="square">
              <a:spAutoFit/>
            </a:bodyPr>
            <a:lstStyle/>
            <a:p>
              <a:pPr>
                <a:lnSpc>
                  <a:spcPct val="140000"/>
                </a:lnSpc>
              </a:pPr>
              <a:r>
                <a:rPr lang="en-US" b="true" sz="3000">
                  <a:solidFill>
                    <a:schemeClr val="accent1">
                      <a:alpha val="100000"/>
                    </a:schemeClr>
                  </a:solidFill>
                  <a:latin typeface="Microsoft Yahei"/>
                  <a:ea typeface="Microsoft Yahei"/>
                  <a:cs typeface="Microsoft Yahei"/>
                </a:rPr>
                <a:t>未来发展趋势预测及机遇挖掘</a:t>
              </a:r>
            </a:p>
          </p:txBody>
        </p:sp>
      </p:gr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3167" r="3167"/>
          <a:stretch>
            <a:fillRect/>
          </a:stretch>
        </p:blipFill>
        <p:spPr>
          <a:xfrm rot="0">
            <a:off x="6416218" y="1873250"/>
            <a:ext cx="2285143" cy="2439670"/>
          </a:xfrm>
          <a:prstGeom prst="rect">
            <a:avLst/>
          </a:prstGeom>
        </p:spPr>
      </p:pic>
      <p:pic>
        <p:nvPicPr>
          <p:cNvPr name="Picture 3" id="3"/>
          <p:cNvPicPr>
            <a:picLocks noChangeAspect="true"/>
          </p:cNvPicPr>
          <p:nvPr/>
        </p:nvPicPr>
        <p:blipFill>
          <a:blip r:embed="rId4"/>
          <a:srcRect l="17021" r="17021"/>
          <a:stretch>
            <a:fillRect/>
          </a:stretch>
        </p:blipFill>
        <p:spPr>
          <a:xfrm rot="0">
            <a:off x="705451" y="1873250"/>
            <a:ext cx="2286000" cy="2308332"/>
          </a:xfrm>
          <a:prstGeom prst="rect">
            <a:avLst/>
          </a:prstGeom>
        </p:spPr>
      </p:pic>
      <p:pic>
        <p:nvPicPr>
          <p:cNvPr name="Picture 4" id="4"/>
          <p:cNvPicPr>
            <a:picLocks noChangeAspect="true"/>
          </p:cNvPicPr>
          <p:nvPr/>
        </p:nvPicPr>
        <p:blipFill>
          <a:blip r:embed="rId5"/>
          <a:srcRect l="3087" r="3087"/>
          <a:stretch>
            <a:fillRect/>
          </a:stretch>
        </p:blipFill>
        <p:spPr>
          <a:xfrm rot="0">
            <a:off x="9265251" y="1892300"/>
            <a:ext cx="2271183" cy="2420620"/>
          </a:xfrm>
          <a:prstGeom prst="rect">
            <a:avLst/>
          </a:prstGeom>
        </p:spPr>
      </p:pic>
      <p:pic>
        <p:nvPicPr>
          <p:cNvPr name="Picture 5" id="5"/>
          <p:cNvPicPr>
            <a:picLocks noChangeAspect="true"/>
          </p:cNvPicPr>
          <p:nvPr/>
        </p:nvPicPr>
        <p:blipFill>
          <a:blip r:embed="rId6"/>
          <a:srcRect l="26884" r="26884" t="0"/>
          <a:stretch>
            <a:fillRect/>
          </a:stretch>
        </p:blipFill>
        <p:spPr>
          <a:xfrm rot="0">
            <a:off x="3571418" y="1892300"/>
            <a:ext cx="2266949" cy="2420620"/>
          </a:xfrm>
          <a:prstGeom prst="rect">
            <a:avLst/>
          </a:prstGeom>
        </p:spPr>
      </p:pic>
      <p:grpSp>
        <p:nvGrpSpPr>
          <p:cNvPr name="Group 6" id="6"/>
          <p:cNvGrpSpPr/>
          <p:nvPr/>
        </p:nvGrpSpPr>
        <p:grpSpPr>
          <a:xfrm rot="0">
            <a:off x="6416218" y="3460761"/>
            <a:ext cx="2285143" cy="745998"/>
            <a:chOff x="6416218" y="3460761"/>
            <a:chExt cx="2285143" cy="745998"/>
          </a:xfrm>
        </p:grpSpPr>
        <p:sp>
          <p:nvSpPr>
            <p:cNvPr name="AutoShape 7" id="7"/>
            <p:cNvSpPr/>
            <p:nvPr/>
          </p:nvSpPr>
          <p:spPr>
            <a:xfrm rot="0">
              <a:off x="6416218" y="3460761"/>
              <a:ext cx="2285143" cy="745998"/>
            </a:xfrm>
            <a:prstGeom prst="rect">
              <a:avLst/>
            </a:prstGeom>
            <a:solidFill>
              <a:schemeClr val="accent1">
                <a:alpha val="100000"/>
              </a:schemeClr>
            </a:solidFill>
          </p:spPr>
          <p:txBody>
            <a:bodyPr/>
            <a:p/>
          </p:txBody>
        </p:sp>
      </p:grpSp>
      <p:grpSp>
        <p:nvGrpSpPr>
          <p:cNvPr name="Group 8" id="8"/>
          <p:cNvGrpSpPr/>
          <p:nvPr/>
        </p:nvGrpSpPr>
        <p:grpSpPr>
          <a:xfrm rot="0">
            <a:off x="6416218" y="4197615"/>
            <a:ext cx="2288381" cy="2112169"/>
            <a:chOff x="6416218" y="4197615"/>
            <a:chExt cx="2288381" cy="2112169"/>
          </a:xfrm>
        </p:grpSpPr>
        <p:sp>
          <p:nvSpPr>
            <p:cNvPr name="AutoShape 9" id="9"/>
            <p:cNvSpPr/>
            <p:nvPr/>
          </p:nvSpPr>
          <p:spPr>
            <a:xfrm rot="0">
              <a:off x="6416218" y="4197615"/>
              <a:ext cx="2288381" cy="2112169"/>
            </a:xfrm>
            <a:prstGeom prst="rect">
              <a:avLst/>
            </a:prstGeom>
            <a:solidFill>
              <a:schemeClr val="accent1">
                <a:lumMod val="50000"/>
                <a:alpha val="100000"/>
              </a:schemeClr>
            </a:solidFill>
          </p:spPr>
          <p:txBody>
            <a:bodyPr/>
            <a:p/>
          </p:txBody>
        </p:sp>
      </p:grpSp>
      <p:grpSp>
        <p:nvGrpSpPr>
          <p:cNvPr name="Group 10" id="10"/>
          <p:cNvGrpSpPr/>
          <p:nvPr/>
        </p:nvGrpSpPr>
        <p:grpSpPr>
          <a:xfrm rot="0">
            <a:off x="3571418" y="3460761"/>
            <a:ext cx="2285429" cy="852159"/>
            <a:chOff x="3571418" y="3460761"/>
            <a:chExt cx="2285429" cy="852159"/>
          </a:xfrm>
        </p:grpSpPr>
        <p:sp>
          <p:nvSpPr>
            <p:cNvPr name="AutoShape 11" id="11"/>
            <p:cNvSpPr/>
            <p:nvPr/>
          </p:nvSpPr>
          <p:spPr>
            <a:xfrm rot="0">
              <a:off x="3571418" y="3460761"/>
              <a:ext cx="2285429" cy="852159"/>
            </a:xfrm>
            <a:prstGeom prst="rect">
              <a:avLst/>
            </a:prstGeom>
            <a:solidFill>
              <a:schemeClr val="accent1">
                <a:alpha val="100000"/>
              </a:schemeClr>
            </a:solidFill>
          </p:spPr>
          <p:txBody>
            <a:bodyPr/>
            <a:p/>
          </p:txBody>
        </p:sp>
      </p:grpSp>
      <p:grpSp>
        <p:nvGrpSpPr>
          <p:cNvPr name="Group 12" id="12"/>
          <p:cNvGrpSpPr/>
          <p:nvPr/>
        </p:nvGrpSpPr>
        <p:grpSpPr>
          <a:xfrm rot="0">
            <a:off x="3571418" y="4206759"/>
            <a:ext cx="2288096" cy="2103025"/>
            <a:chOff x="3571418" y="4206759"/>
            <a:chExt cx="2288096" cy="2103025"/>
          </a:xfrm>
        </p:grpSpPr>
        <p:sp>
          <p:nvSpPr>
            <p:cNvPr name="AutoShape 13" id="13"/>
            <p:cNvSpPr/>
            <p:nvPr/>
          </p:nvSpPr>
          <p:spPr>
            <a:xfrm rot="0">
              <a:off x="3571418" y="4206759"/>
              <a:ext cx="2288096" cy="2103025"/>
            </a:xfrm>
            <a:prstGeom prst="rect">
              <a:avLst/>
            </a:prstGeom>
            <a:solidFill>
              <a:schemeClr val="accent1">
                <a:lumMod val="50000"/>
                <a:alpha val="100000"/>
              </a:schemeClr>
            </a:solidFill>
          </p:spPr>
          <p:txBody>
            <a:bodyPr/>
            <a:p/>
          </p:txBody>
        </p:sp>
      </p:grpSp>
      <p:grpSp>
        <p:nvGrpSpPr>
          <p:cNvPr name="Group 14" id="14"/>
          <p:cNvGrpSpPr/>
          <p:nvPr/>
        </p:nvGrpSpPr>
        <p:grpSpPr>
          <a:xfrm rot="0">
            <a:off x="9265251" y="3460761"/>
            <a:ext cx="2286000" cy="745998"/>
            <a:chOff x="9265251" y="3460761"/>
            <a:chExt cx="2286000" cy="745998"/>
          </a:xfrm>
        </p:grpSpPr>
        <p:sp>
          <p:nvSpPr>
            <p:cNvPr name="AutoShape 15" id="15"/>
            <p:cNvSpPr/>
            <p:nvPr/>
          </p:nvSpPr>
          <p:spPr>
            <a:xfrm rot="0">
              <a:off x="9265251" y="3460761"/>
              <a:ext cx="2286000" cy="745998"/>
            </a:xfrm>
            <a:prstGeom prst="rect">
              <a:avLst/>
            </a:prstGeom>
            <a:solidFill>
              <a:schemeClr val="accent1">
                <a:alpha val="100000"/>
              </a:schemeClr>
            </a:solidFill>
          </p:spPr>
          <p:txBody>
            <a:bodyPr/>
            <a:p/>
          </p:txBody>
        </p:sp>
      </p:grpSp>
      <p:grpSp>
        <p:nvGrpSpPr>
          <p:cNvPr name="Group 16" id="16"/>
          <p:cNvGrpSpPr/>
          <p:nvPr/>
        </p:nvGrpSpPr>
        <p:grpSpPr>
          <a:xfrm rot="0">
            <a:off x="9265251" y="4204473"/>
            <a:ext cx="2286000" cy="2105311"/>
            <a:chOff x="9265251" y="4204473"/>
            <a:chExt cx="2286000" cy="2105311"/>
          </a:xfrm>
        </p:grpSpPr>
        <p:sp>
          <p:nvSpPr>
            <p:cNvPr name="AutoShape 17" id="17"/>
            <p:cNvSpPr/>
            <p:nvPr/>
          </p:nvSpPr>
          <p:spPr>
            <a:xfrm rot="0">
              <a:off x="9265251" y="4204473"/>
              <a:ext cx="2286000" cy="2105311"/>
            </a:xfrm>
            <a:prstGeom prst="rect">
              <a:avLst/>
            </a:prstGeom>
            <a:solidFill>
              <a:schemeClr val="accent1">
                <a:lumMod val="50000"/>
                <a:alpha val="100000"/>
              </a:schemeClr>
            </a:solidFill>
          </p:spPr>
          <p:txBody>
            <a:bodyPr/>
            <a:p/>
          </p:txBody>
        </p:sp>
      </p:grpSp>
      <p:grpSp>
        <p:nvGrpSpPr>
          <p:cNvPr name="Group 18" id="18"/>
          <p:cNvGrpSpPr/>
          <p:nvPr/>
        </p:nvGrpSpPr>
        <p:grpSpPr>
          <a:xfrm rot="0">
            <a:off x="705451" y="3460761"/>
            <a:ext cx="2286000" cy="2849023"/>
            <a:chOff x="705451" y="3460761"/>
            <a:chExt cx="2286000" cy="2849023"/>
          </a:xfrm>
        </p:grpSpPr>
        <p:sp>
          <p:nvSpPr>
            <p:cNvPr name="AutoShape 19" id="19"/>
            <p:cNvSpPr/>
            <p:nvPr/>
          </p:nvSpPr>
          <p:spPr>
            <a:xfrm rot="0">
              <a:off x="705451" y="3460761"/>
              <a:ext cx="2286000" cy="883920"/>
            </a:xfrm>
            <a:prstGeom prst="rect">
              <a:avLst/>
            </a:prstGeom>
            <a:solidFill>
              <a:schemeClr val="accent1">
                <a:alpha val="100000"/>
              </a:schemeClr>
            </a:solidFill>
          </p:spPr>
          <p:txBody>
            <a:bodyPr/>
            <a:p/>
          </p:txBody>
        </p:sp>
        <p:sp>
          <p:nvSpPr>
            <p:cNvPr name="AutoShape 20" id="20"/>
            <p:cNvSpPr/>
            <p:nvPr/>
          </p:nvSpPr>
          <p:spPr>
            <a:xfrm rot="0">
              <a:off x="705451" y="4206759"/>
              <a:ext cx="2286000" cy="2103025"/>
            </a:xfrm>
            <a:prstGeom prst="rect">
              <a:avLst/>
            </a:prstGeom>
            <a:solidFill>
              <a:schemeClr val="accent1">
                <a:lumMod val="50000"/>
                <a:alpha val="100000"/>
              </a:schemeClr>
            </a:solidFill>
          </p:spPr>
          <p:txBody>
            <a:bodyPr/>
            <a:p/>
          </p:txBody>
        </p:sp>
      </p:grpSp>
      <p:grpSp>
        <p:nvGrpSpPr>
          <p:cNvPr name="Group 21" id="21"/>
          <p:cNvGrpSpPr/>
          <p:nvPr/>
        </p:nvGrpSpPr>
        <p:grpSpPr>
          <a:xfrm rot="0">
            <a:off x="454963" y="93878"/>
            <a:ext cx="10641129" cy="914400"/>
            <a:chOff x="454963" y="93878"/>
            <a:chExt cx="10641129" cy="914400"/>
          </a:xfrm>
        </p:grpSpPr>
        <p:sp>
          <p:nvSpPr>
            <p:cNvPr name="AutoShape 22" id="22"/>
            <p:cNvSpPr/>
            <p:nvPr/>
          </p:nvSpPr>
          <p:spPr>
            <a:xfrm rot="0">
              <a:off x="454963" y="331168"/>
              <a:ext cx="84147" cy="84147"/>
            </a:xfrm>
            <a:prstGeom prst="ellipse">
              <a:avLst/>
            </a:prstGeom>
            <a:solidFill>
              <a:schemeClr val="accent1">
                <a:alpha val="100000"/>
              </a:schemeClr>
            </a:solidFill>
          </p:spPr>
          <p:txBody>
            <a:bodyPr/>
            <a:p/>
          </p:txBody>
        </p:sp>
        <p:sp>
          <p:nvSpPr>
            <p:cNvPr name="AutoShape 23" id="23"/>
            <p:cNvSpPr/>
            <p:nvPr/>
          </p:nvSpPr>
          <p:spPr>
            <a:xfrm rot="0">
              <a:off x="575049" y="337743"/>
              <a:ext cx="78137" cy="78137"/>
            </a:xfrm>
            <a:prstGeom prst="ellipse">
              <a:avLst/>
            </a:prstGeom>
            <a:solidFill>
              <a:schemeClr val="accent1">
                <a:alpha val="80000"/>
              </a:schemeClr>
            </a:solidFill>
          </p:spPr>
          <p:txBody>
            <a:bodyPr/>
            <a:p/>
          </p:txBody>
        </p:sp>
        <p:sp>
          <p:nvSpPr>
            <p:cNvPr name="AutoShape 24" id="24"/>
            <p:cNvSpPr/>
            <p:nvPr/>
          </p:nvSpPr>
          <p:spPr>
            <a:xfrm rot="0">
              <a:off x="689125" y="339460"/>
              <a:ext cx="74704" cy="74704"/>
            </a:xfrm>
            <a:prstGeom prst="ellipse">
              <a:avLst/>
            </a:prstGeom>
            <a:solidFill>
              <a:schemeClr val="accent1">
                <a:alpha val="60000"/>
              </a:schemeClr>
            </a:solidFill>
          </p:spPr>
          <p:txBody>
            <a:bodyPr/>
            <a:p/>
          </p:txBody>
        </p:sp>
        <p:sp>
          <p:nvSpPr>
            <p:cNvPr name="AutoShape 25" id="25"/>
            <p:cNvSpPr/>
            <p:nvPr/>
          </p:nvSpPr>
          <p:spPr>
            <a:xfrm rot="0">
              <a:off x="799768" y="348430"/>
              <a:ext cx="69238" cy="69238"/>
            </a:xfrm>
            <a:prstGeom prst="ellipse">
              <a:avLst/>
            </a:prstGeom>
            <a:solidFill>
              <a:schemeClr val="accent1">
                <a:alpha val="40000"/>
              </a:schemeClr>
            </a:solidFill>
          </p:spPr>
          <p:txBody>
            <a:bodyPr/>
            <a:p/>
          </p:txBody>
        </p:sp>
        <p:sp>
          <p:nvSpPr>
            <p:cNvPr name="AutoShape 26" id="26"/>
            <p:cNvSpPr/>
            <p:nvPr/>
          </p:nvSpPr>
          <p:spPr>
            <a:xfrm rot="0">
              <a:off x="904945" y="344297"/>
              <a:ext cx="65594" cy="65594"/>
            </a:xfrm>
            <a:prstGeom prst="ellipse">
              <a:avLst/>
            </a:prstGeom>
            <a:solidFill>
              <a:schemeClr val="accent1">
                <a:alpha val="20000"/>
              </a:schemeClr>
            </a:solidFill>
          </p:spPr>
          <p:txBody>
            <a:bodyPr/>
            <a:p/>
          </p:txBody>
        </p:sp>
        <p:sp>
          <p:nvSpPr>
            <p:cNvPr name="AutoShape 27" id="27"/>
            <p:cNvSpPr/>
            <p:nvPr/>
          </p:nvSpPr>
          <p:spPr>
            <a:xfrm rot="0">
              <a:off x="454963" y="448942"/>
              <a:ext cx="84147" cy="84147"/>
            </a:xfrm>
            <a:prstGeom prst="ellipse">
              <a:avLst/>
            </a:prstGeom>
            <a:solidFill>
              <a:schemeClr val="accent1">
                <a:alpha val="100000"/>
              </a:schemeClr>
            </a:solidFill>
          </p:spPr>
          <p:txBody>
            <a:bodyPr/>
            <a:p/>
          </p:txBody>
        </p:sp>
        <p:sp>
          <p:nvSpPr>
            <p:cNvPr name="AutoShape 28" id="28"/>
            <p:cNvSpPr/>
            <p:nvPr/>
          </p:nvSpPr>
          <p:spPr>
            <a:xfrm rot="0">
              <a:off x="575049" y="455517"/>
              <a:ext cx="78137" cy="78137"/>
            </a:xfrm>
            <a:prstGeom prst="ellipse">
              <a:avLst/>
            </a:prstGeom>
            <a:solidFill>
              <a:schemeClr val="accent1">
                <a:alpha val="80000"/>
              </a:schemeClr>
            </a:solidFill>
          </p:spPr>
          <p:txBody>
            <a:bodyPr/>
            <a:p/>
          </p:txBody>
        </p:sp>
        <p:sp>
          <p:nvSpPr>
            <p:cNvPr name="AutoShape 29" id="29"/>
            <p:cNvSpPr/>
            <p:nvPr/>
          </p:nvSpPr>
          <p:spPr>
            <a:xfrm rot="0">
              <a:off x="689125" y="457233"/>
              <a:ext cx="74704" cy="74704"/>
            </a:xfrm>
            <a:prstGeom prst="ellipse">
              <a:avLst/>
            </a:prstGeom>
            <a:solidFill>
              <a:schemeClr val="accent1">
                <a:alpha val="60000"/>
              </a:schemeClr>
            </a:solidFill>
          </p:spPr>
          <p:txBody>
            <a:bodyPr/>
            <a:p/>
          </p:txBody>
        </p:sp>
        <p:sp>
          <p:nvSpPr>
            <p:cNvPr name="AutoShape 30" id="30"/>
            <p:cNvSpPr/>
            <p:nvPr/>
          </p:nvSpPr>
          <p:spPr>
            <a:xfrm rot="0">
              <a:off x="799768" y="466203"/>
              <a:ext cx="69238" cy="69238"/>
            </a:xfrm>
            <a:prstGeom prst="ellipse">
              <a:avLst/>
            </a:prstGeom>
            <a:solidFill>
              <a:schemeClr val="accent1">
                <a:alpha val="40000"/>
              </a:schemeClr>
            </a:solidFill>
          </p:spPr>
          <p:txBody>
            <a:bodyPr/>
            <a:p/>
          </p:txBody>
        </p:sp>
        <p:sp>
          <p:nvSpPr>
            <p:cNvPr name="AutoShape 31" id="31"/>
            <p:cNvSpPr/>
            <p:nvPr/>
          </p:nvSpPr>
          <p:spPr>
            <a:xfrm rot="0">
              <a:off x="904945" y="462070"/>
              <a:ext cx="65594" cy="65594"/>
            </a:xfrm>
            <a:prstGeom prst="ellipse">
              <a:avLst/>
            </a:prstGeom>
            <a:solidFill>
              <a:schemeClr val="accent1">
                <a:alpha val="20000"/>
              </a:schemeClr>
            </a:solidFill>
          </p:spPr>
          <p:txBody>
            <a:bodyPr/>
            <a:p/>
          </p:txBody>
        </p:sp>
        <p:sp>
          <p:nvSpPr>
            <p:cNvPr name="AutoShape 32" id="32"/>
            <p:cNvSpPr/>
            <p:nvPr/>
          </p:nvSpPr>
          <p:spPr>
            <a:xfrm rot="0">
              <a:off x="454963" y="566715"/>
              <a:ext cx="84147" cy="84147"/>
            </a:xfrm>
            <a:prstGeom prst="ellipse">
              <a:avLst/>
            </a:prstGeom>
            <a:solidFill>
              <a:schemeClr val="accent1">
                <a:alpha val="100000"/>
              </a:schemeClr>
            </a:solidFill>
          </p:spPr>
          <p:txBody>
            <a:bodyPr/>
            <a:p/>
          </p:txBody>
        </p:sp>
        <p:sp>
          <p:nvSpPr>
            <p:cNvPr name="AutoShape 33" id="33"/>
            <p:cNvSpPr/>
            <p:nvPr/>
          </p:nvSpPr>
          <p:spPr>
            <a:xfrm rot="0">
              <a:off x="575049" y="573291"/>
              <a:ext cx="78137" cy="78137"/>
            </a:xfrm>
            <a:prstGeom prst="ellipse">
              <a:avLst/>
            </a:prstGeom>
            <a:solidFill>
              <a:schemeClr val="accent1">
                <a:alpha val="80000"/>
              </a:schemeClr>
            </a:solidFill>
          </p:spPr>
          <p:txBody>
            <a:bodyPr/>
            <a:p/>
          </p:txBody>
        </p:sp>
        <p:sp>
          <p:nvSpPr>
            <p:cNvPr name="AutoShape 34" id="34"/>
            <p:cNvSpPr/>
            <p:nvPr/>
          </p:nvSpPr>
          <p:spPr>
            <a:xfrm rot="0">
              <a:off x="689125" y="575007"/>
              <a:ext cx="74704" cy="74704"/>
            </a:xfrm>
            <a:prstGeom prst="ellipse">
              <a:avLst/>
            </a:prstGeom>
            <a:solidFill>
              <a:schemeClr val="accent1">
                <a:alpha val="60000"/>
              </a:schemeClr>
            </a:solidFill>
          </p:spPr>
          <p:txBody>
            <a:bodyPr/>
            <a:p/>
          </p:txBody>
        </p:sp>
        <p:sp>
          <p:nvSpPr>
            <p:cNvPr name="AutoShape 35" id="35"/>
            <p:cNvSpPr/>
            <p:nvPr/>
          </p:nvSpPr>
          <p:spPr>
            <a:xfrm rot="0">
              <a:off x="799768" y="583977"/>
              <a:ext cx="69238" cy="69238"/>
            </a:xfrm>
            <a:prstGeom prst="ellipse">
              <a:avLst/>
            </a:prstGeom>
            <a:solidFill>
              <a:schemeClr val="accent1">
                <a:alpha val="40000"/>
              </a:schemeClr>
            </a:solidFill>
          </p:spPr>
          <p:txBody>
            <a:bodyPr/>
            <a:p/>
          </p:txBody>
        </p:sp>
        <p:sp>
          <p:nvSpPr>
            <p:cNvPr name="AutoShape 36" id="36"/>
            <p:cNvSpPr/>
            <p:nvPr/>
          </p:nvSpPr>
          <p:spPr>
            <a:xfrm rot="0">
              <a:off x="904945" y="579844"/>
              <a:ext cx="65594" cy="65594"/>
            </a:xfrm>
            <a:prstGeom prst="ellipse">
              <a:avLst/>
            </a:prstGeom>
            <a:solidFill>
              <a:schemeClr val="accent1">
                <a:alpha val="20000"/>
              </a:schemeClr>
            </a:solidFill>
          </p:spPr>
          <p:txBody>
            <a:bodyPr/>
            <a:p/>
          </p:txBody>
        </p:sp>
        <p:sp>
          <p:nvSpPr>
            <p:cNvPr name="AutoShape 37" id="37"/>
            <p:cNvSpPr/>
            <p:nvPr/>
          </p:nvSpPr>
          <p:spPr>
            <a:xfrm rot="0">
              <a:off x="454963" y="684489"/>
              <a:ext cx="84147" cy="84147"/>
            </a:xfrm>
            <a:prstGeom prst="ellipse">
              <a:avLst/>
            </a:prstGeom>
            <a:solidFill>
              <a:schemeClr val="accent1">
                <a:alpha val="100000"/>
              </a:schemeClr>
            </a:solidFill>
          </p:spPr>
          <p:txBody>
            <a:bodyPr/>
            <a:p/>
          </p:txBody>
        </p:sp>
        <p:sp>
          <p:nvSpPr>
            <p:cNvPr name="AutoShape 38" id="38"/>
            <p:cNvSpPr/>
            <p:nvPr/>
          </p:nvSpPr>
          <p:spPr>
            <a:xfrm rot="0">
              <a:off x="575049" y="691064"/>
              <a:ext cx="78137" cy="78137"/>
            </a:xfrm>
            <a:prstGeom prst="ellipse">
              <a:avLst/>
            </a:prstGeom>
            <a:solidFill>
              <a:schemeClr val="accent1">
                <a:alpha val="80000"/>
              </a:schemeClr>
            </a:solidFill>
          </p:spPr>
          <p:txBody>
            <a:bodyPr/>
            <a:p/>
          </p:txBody>
        </p:sp>
        <p:sp>
          <p:nvSpPr>
            <p:cNvPr name="AutoShape 39" id="39"/>
            <p:cNvSpPr/>
            <p:nvPr/>
          </p:nvSpPr>
          <p:spPr>
            <a:xfrm rot="0">
              <a:off x="689125" y="692781"/>
              <a:ext cx="74704" cy="74704"/>
            </a:xfrm>
            <a:prstGeom prst="ellipse">
              <a:avLst/>
            </a:prstGeom>
            <a:solidFill>
              <a:schemeClr val="accent1">
                <a:alpha val="60000"/>
              </a:schemeClr>
            </a:solidFill>
          </p:spPr>
          <p:txBody>
            <a:bodyPr/>
            <a:p/>
          </p:txBody>
        </p:sp>
        <p:sp>
          <p:nvSpPr>
            <p:cNvPr name="AutoShape 40" id="40"/>
            <p:cNvSpPr/>
            <p:nvPr/>
          </p:nvSpPr>
          <p:spPr>
            <a:xfrm rot="0">
              <a:off x="799768" y="701751"/>
              <a:ext cx="69238" cy="69238"/>
            </a:xfrm>
            <a:prstGeom prst="ellipse">
              <a:avLst/>
            </a:prstGeom>
            <a:solidFill>
              <a:schemeClr val="accent1">
                <a:alpha val="40000"/>
              </a:schemeClr>
            </a:solidFill>
          </p:spPr>
          <p:txBody>
            <a:bodyPr/>
            <a:p/>
          </p:txBody>
        </p:sp>
        <p:sp>
          <p:nvSpPr>
            <p:cNvPr name="AutoShape 41" id="41"/>
            <p:cNvSpPr/>
            <p:nvPr/>
          </p:nvSpPr>
          <p:spPr>
            <a:xfrm rot="0">
              <a:off x="904945" y="697618"/>
              <a:ext cx="65594" cy="65594"/>
            </a:xfrm>
            <a:prstGeom prst="ellipse">
              <a:avLst/>
            </a:prstGeom>
            <a:solidFill>
              <a:schemeClr val="accent1">
                <a:alpha val="20000"/>
              </a:schemeClr>
            </a:solidFill>
          </p:spPr>
          <p:txBody>
            <a:bodyPr/>
            <a:p/>
          </p:txBody>
        </p:sp>
        <p:sp>
          <p:nvSpPr>
            <p:cNvPr name="TextBox 42" id="42"/>
            <p:cNvSpPr txBox="true"/>
            <p:nvPr/>
          </p:nvSpPr>
          <p:spPr>
            <a:xfrm rot="0">
              <a:off x="1094842" y="93878"/>
              <a:ext cx="10001250" cy="914400"/>
            </a:xfrm>
            <a:prstGeom prst="rect">
              <a:avLst/>
            </a:prstGeom>
          </p:spPr>
          <p:txBody>
            <a:bodyPr anchor="t" rtlCol="false" lIns="123825" rIns="57150" tIns="123825" bIns="123825" anchorCtr="false" vert="horz" wrap="square">
              <a:spAutoFit/>
            </a:bodyPr>
            <a:lstStyle/>
            <a:p>
              <a:pPr>
                <a:lnSpc>
                  <a:spcPct val="140000"/>
                </a:lnSpc>
              </a:pPr>
              <a:r>
                <a:rPr lang="en-US" b="true" sz="3000">
                  <a:solidFill>
                    <a:schemeClr val="accent1">
                      <a:alpha val="100000"/>
                    </a:schemeClr>
                  </a:solidFill>
                  <a:latin typeface="Microsoft Yahei"/>
                  <a:ea typeface="Microsoft Yahei"/>
                  <a:cs typeface="Microsoft Yahei"/>
                </a:rPr>
                <a:t>企业应对策略建议</a:t>
              </a:r>
            </a:p>
          </p:txBody>
        </p:sp>
      </p:grpSp>
      <p:grpSp>
        <p:nvGrpSpPr>
          <p:cNvPr name="Group 43" id="43"/>
          <p:cNvGrpSpPr/>
          <p:nvPr/>
        </p:nvGrpSpPr>
        <p:grpSpPr>
          <a:xfrm rot="0">
            <a:off x="756455" y="4477571"/>
            <a:ext cx="2164942" cy="1552257"/>
            <a:chOff x="756455" y="4477571"/>
            <a:chExt cx="2164942" cy="1552257"/>
          </a:xfrm>
        </p:grpSpPr>
        <p:sp>
          <p:nvSpPr>
            <p:cNvPr name="TextBox 44" id="44"/>
            <p:cNvSpPr txBox="true"/>
            <p:nvPr/>
          </p:nvSpPr>
          <p:spPr>
            <a:xfrm rot="0">
              <a:off x="756455" y="4477571"/>
              <a:ext cx="2164942" cy="1552257"/>
            </a:xfrm>
            <a:prstGeom prst="rect">
              <a:avLst/>
            </a:prstGeom>
          </p:spPr>
          <p:txBody>
            <a:bodyPr anchor="ctr" rtlCol="false" lIns="66008" rIns="66008" tIns="33052" bIns="33052" anchorCtr="true" vert="horz" wrap="square">
              <a:normAutofit/>
            </a:bodyPr>
            <a:lstStyle/>
            <a:p>
              <a:pPr algn="ctr">
                <a:lnSpc>
                  <a:spcPct val="150000"/>
                </a:lnSpc>
              </a:pPr>
              <a:r>
                <a:rPr lang="en-US" sz="1500">
                  <a:solidFill>
                    <a:srgbClr val="FFFDFD">
                      <a:alpha val="100000"/>
                    </a:srgbClr>
                  </a:solidFill>
                  <a:latin typeface="Microsoft Yahei"/>
                  <a:ea typeface="Microsoft Yahei"/>
                  <a:cs typeface="Microsoft Yahei"/>
                </a:rPr>
                <a:t>积极引进先进技术，加大自主研发力度，提升企业核心竞争力。</a:t>
              </a:r>
            </a:p>
          </p:txBody>
        </p:sp>
      </p:grpSp>
      <p:grpSp>
        <p:nvGrpSpPr>
          <p:cNvPr name="Group 45" id="45"/>
          <p:cNvGrpSpPr/>
          <p:nvPr/>
        </p:nvGrpSpPr>
        <p:grpSpPr>
          <a:xfrm rot="0">
            <a:off x="3628568" y="4477571"/>
            <a:ext cx="2164942" cy="1552257"/>
            <a:chOff x="3628568" y="4477571"/>
            <a:chExt cx="2164942" cy="1552257"/>
          </a:xfrm>
        </p:grpSpPr>
        <p:sp>
          <p:nvSpPr>
            <p:cNvPr name="TextBox 46" id="46"/>
            <p:cNvSpPr txBox="true"/>
            <p:nvPr/>
          </p:nvSpPr>
          <p:spPr>
            <a:xfrm rot="0">
              <a:off x="3628568" y="4477571"/>
              <a:ext cx="2164942" cy="1552257"/>
            </a:xfrm>
            <a:prstGeom prst="rect">
              <a:avLst/>
            </a:prstGeom>
          </p:spPr>
          <p:txBody>
            <a:bodyPr anchor="ctr" rtlCol="false" lIns="66008" rIns="66008" tIns="33052" bIns="33052" anchorCtr="true" vert="horz" wrap="square">
              <a:normAutofit/>
            </a:bodyPr>
            <a:lstStyle/>
            <a:p>
              <a:pPr algn="ctr">
                <a:lnSpc>
                  <a:spcPct val="150000"/>
                </a:lnSpc>
              </a:pPr>
              <a:r>
                <a:rPr lang="en-US" sz="1500">
                  <a:solidFill>
                    <a:srgbClr val="FFFDFD">
                      <a:alpha val="100000"/>
                    </a:srgbClr>
                  </a:solidFill>
                  <a:latin typeface="Microsoft Yahei"/>
                  <a:ea typeface="Microsoft Yahei"/>
                  <a:cs typeface="Microsoft Yahei"/>
                </a:rPr>
                <a:t>加强员工培训和人才引进，培养一支具备数字化技能和创新意识的人才队伍。</a:t>
              </a:r>
            </a:p>
          </p:txBody>
        </p:sp>
      </p:grpSp>
      <p:grpSp>
        <p:nvGrpSpPr>
          <p:cNvPr name="Group 47" id="47"/>
          <p:cNvGrpSpPr/>
          <p:nvPr/>
        </p:nvGrpSpPr>
        <p:grpSpPr>
          <a:xfrm rot="0">
            <a:off x="6466794" y="4477571"/>
            <a:ext cx="2164942" cy="1552257"/>
            <a:chOff x="6466794" y="4477571"/>
            <a:chExt cx="2164942" cy="1552257"/>
          </a:xfrm>
        </p:grpSpPr>
        <p:sp>
          <p:nvSpPr>
            <p:cNvPr name="TextBox 48" id="48"/>
            <p:cNvSpPr txBox="true"/>
            <p:nvPr/>
          </p:nvSpPr>
          <p:spPr>
            <a:xfrm rot="0">
              <a:off x="6466794" y="4477571"/>
              <a:ext cx="2164942" cy="1552257"/>
            </a:xfrm>
            <a:prstGeom prst="rect">
              <a:avLst/>
            </a:prstGeom>
          </p:spPr>
          <p:txBody>
            <a:bodyPr anchor="ctr" rtlCol="false" lIns="66008" rIns="66008" tIns="33052" bIns="33052" anchorCtr="true" vert="horz" wrap="square">
              <a:normAutofit/>
            </a:bodyPr>
            <a:lstStyle/>
            <a:p>
              <a:pPr algn="ctr">
                <a:lnSpc>
                  <a:spcPct val="150000"/>
                </a:lnSpc>
              </a:pPr>
              <a:r>
                <a:rPr lang="en-US" sz="1500">
                  <a:solidFill>
                    <a:srgbClr val="FFFDFD">
                      <a:alpha val="100000"/>
                    </a:srgbClr>
                  </a:solidFill>
                  <a:latin typeface="Microsoft Yahei"/>
                  <a:ea typeface="Microsoft Yahei"/>
                  <a:cs typeface="Microsoft Yahei"/>
                </a:rPr>
                <a:t>对传统生产流程进行数字化改造，实现生产过程的可视化、可控制和可优化。</a:t>
              </a:r>
            </a:p>
          </p:txBody>
        </p:sp>
      </p:grpSp>
      <p:grpSp>
        <p:nvGrpSpPr>
          <p:cNvPr name="Group 49" id="49"/>
          <p:cNvGrpSpPr/>
          <p:nvPr/>
        </p:nvGrpSpPr>
        <p:grpSpPr>
          <a:xfrm rot="0">
            <a:off x="9318371" y="4477571"/>
            <a:ext cx="2164942" cy="1552257"/>
            <a:chOff x="9318371" y="4477571"/>
            <a:chExt cx="2164942" cy="1552257"/>
          </a:xfrm>
        </p:grpSpPr>
        <p:sp>
          <p:nvSpPr>
            <p:cNvPr name="TextBox 50" id="50"/>
            <p:cNvSpPr txBox="true"/>
            <p:nvPr/>
          </p:nvSpPr>
          <p:spPr>
            <a:xfrm rot="0">
              <a:off x="9318371" y="4477571"/>
              <a:ext cx="2164942" cy="1552257"/>
            </a:xfrm>
            <a:prstGeom prst="rect">
              <a:avLst/>
            </a:prstGeom>
          </p:spPr>
          <p:txBody>
            <a:bodyPr anchor="ctr" rtlCol="false" lIns="66008" rIns="66008" tIns="33052" bIns="33052" anchorCtr="true" vert="horz" wrap="square">
              <a:normAutofit/>
            </a:bodyPr>
            <a:lstStyle/>
            <a:p>
              <a:pPr algn="ctr">
                <a:lnSpc>
                  <a:spcPct val="150000"/>
                </a:lnSpc>
              </a:pPr>
              <a:r>
                <a:rPr lang="en-US" sz="1500">
                  <a:solidFill>
                    <a:srgbClr val="FFFDFD">
                      <a:alpha val="100000"/>
                    </a:srgbClr>
                  </a:solidFill>
                  <a:latin typeface="Microsoft Yahei"/>
                  <a:ea typeface="Microsoft Yahei"/>
                  <a:cs typeface="Microsoft Yahei"/>
                </a:rPr>
                <a:t>借助数字化手段完善质量管理体系，提高产品质量和食品安全水平。</a:t>
              </a:r>
            </a:p>
          </p:txBody>
        </p:sp>
      </p:grpSp>
      <p:grpSp>
        <p:nvGrpSpPr>
          <p:cNvPr name="Group 51" id="51"/>
          <p:cNvGrpSpPr/>
          <p:nvPr/>
        </p:nvGrpSpPr>
        <p:grpSpPr>
          <a:xfrm rot="0">
            <a:off x="705451" y="3588593"/>
            <a:ext cx="2267763" cy="490334"/>
            <a:chOff x="705451" y="3588593"/>
            <a:chExt cx="2267763" cy="490334"/>
          </a:xfrm>
        </p:grpSpPr>
        <p:sp>
          <p:nvSpPr>
            <p:cNvPr name="TextBox 52" id="52"/>
            <p:cNvSpPr txBox="true"/>
            <p:nvPr/>
          </p:nvSpPr>
          <p:spPr>
            <a:xfrm rot="0">
              <a:off x="705451" y="3588593"/>
              <a:ext cx="2267763" cy="490334"/>
            </a:xfrm>
            <a:prstGeom prst="rect">
              <a:avLst/>
            </a:prstGeom>
          </p:spPr>
          <p:txBody>
            <a:bodyPr anchor="ctr" rtlCol="false" lIns="66008" rIns="66008" tIns="33052" bIns="33052" anchorCtr="true" vert="horz" wrap="square">
              <a:normAutofit/>
            </a:bodyPr>
            <a:lstStyle/>
            <a:p>
              <a:pPr algn="ctr">
                <a:lnSpc>
                  <a:spcPct val="120000"/>
                </a:lnSpc>
              </a:pPr>
              <a:r>
                <a:rPr lang="en-US" b="true" sz="2025">
                  <a:solidFill>
                    <a:srgbClr val="FFFFFF">
                      <a:alpha val="100000"/>
                    </a:srgbClr>
                  </a:solidFill>
                  <a:latin typeface="Microsoft Yahei"/>
                  <a:ea typeface="Microsoft Yahei"/>
                  <a:cs typeface="Microsoft Yahei"/>
                </a:rPr>
                <a:t>加强技术创新</a:t>
              </a:r>
            </a:p>
          </p:txBody>
        </p:sp>
      </p:grpSp>
      <p:grpSp>
        <p:nvGrpSpPr>
          <p:cNvPr name="Group 53" id="53"/>
          <p:cNvGrpSpPr/>
          <p:nvPr/>
        </p:nvGrpSpPr>
        <p:grpSpPr>
          <a:xfrm rot="0">
            <a:off x="3628568" y="3588593"/>
            <a:ext cx="2267763" cy="490334"/>
            <a:chOff x="3628568" y="3588593"/>
            <a:chExt cx="2267763" cy="490334"/>
          </a:xfrm>
        </p:grpSpPr>
        <p:sp>
          <p:nvSpPr>
            <p:cNvPr name="TextBox 54" id="54"/>
            <p:cNvSpPr txBox="true"/>
            <p:nvPr/>
          </p:nvSpPr>
          <p:spPr>
            <a:xfrm rot="0">
              <a:off x="3628568" y="3588593"/>
              <a:ext cx="2267763" cy="490334"/>
            </a:xfrm>
            <a:prstGeom prst="rect">
              <a:avLst/>
            </a:prstGeom>
          </p:spPr>
          <p:txBody>
            <a:bodyPr anchor="ctr" rtlCol="false" lIns="66008" rIns="66008" tIns="33052" bIns="33052" anchorCtr="true" vert="horz" wrap="square">
              <a:normAutofit/>
            </a:bodyPr>
            <a:lstStyle/>
            <a:p>
              <a:pPr algn="ctr">
                <a:lnSpc>
                  <a:spcPct val="120000"/>
                </a:lnSpc>
              </a:pPr>
              <a:r>
                <a:rPr lang="en-US" b="true" sz="2025">
                  <a:solidFill>
                    <a:srgbClr val="FFFFFF">
                      <a:alpha val="100000"/>
                    </a:srgbClr>
                  </a:solidFill>
                  <a:latin typeface="Microsoft Yahei"/>
                  <a:ea typeface="Microsoft Yahei"/>
                  <a:cs typeface="Microsoft Yahei"/>
                </a:rPr>
                <a:t>培养人才队伍</a:t>
              </a:r>
            </a:p>
          </p:txBody>
        </p:sp>
      </p:grpSp>
      <p:grpSp>
        <p:nvGrpSpPr>
          <p:cNvPr name="Group 55" id="55"/>
          <p:cNvGrpSpPr/>
          <p:nvPr/>
        </p:nvGrpSpPr>
        <p:grpSpPr>
          <a:xfrm rot="0">
            <a:off x="6433598" y="3588593"/>
            <a:ext cx="2267763" cy="490334"/>
            <a:chOff x="6433598" y="3588593"/>
            <a:chExt cx="2267763" cy="490334"/>
          </a:xfrm>
        </p:grpSpPr>
        <p:sp>
          <p:nvSpPr>
            <p:cNvPr name="TextBox 56" id="56"/>
            <p:cNvSpPr txBox="true"/>
            <p:nvPr/>
          </p:nvSpPr>
          <p:spPr>
            <a:xfrm rot="0">
              <a:off x="6433598" y="3588593"/>
              <a:ext cx="2267763" cy="490334"/>
            </a:xfrm>
            <a:prstGeom prst="rect">
              <a:avLst/>
            </a:prstGeom>
          </p:spPr>
          <p:txBody>
            <a:bodyPr anchor="ctr" rtlCol="false" lIns="66008" rIns="66008" tIns="33052" bIns="33052" anchorCtr="true" vert="horz" wrap="square">
              <a:normAutofit/>
            </a:bodyPr>
            <a:lstStyle/>
            <a:p>
              <a:pPr algn="ctr">
                <a:lnSpc>
                  <a:spcPct val="120000"/>
                </a:lnSpc>
              </a:pPr>
              <a:r>
                <a:rPr lang="en-US" b="true" sz="2025">
                  <a:solidFill>
                    <a:srgbClr val="FFFFFF">
                      <a:alpha val="100000"/>
                    </a:srgbClr>
                  </a:solidFill>
                  <a:latin typeface="Microsoft Yahei"/>
                  <a:ea typeface="Microsoft Yahei"/>
                  <a:cs typeface="Microsoft Yahei"/>
                </a:rPr>
                <a:t>优化生产流程</a:t>
              </a:r>
            </a:p>
          </p:txBody>
        </p:sp>
      </p:grpSp>
      <p:grpSp>
        <p:nvGrpSpPr>
          <p:cNvPr name="Group 57" id="57"/>
          <p:cNvGrpSpPr/>
          <p:nvPr/>
        </p:nvGrpSpPr>
        <p:grpSpPr>
          <a:xfrm rot="0">
            <a:off x="9265251" y="3588593"/>
            <a:ext cx="2267763" cy="490334"/>
            <a:chOff x="9265251" y="3588593"/>
            <a:chExt cx="2267763" cy="490334"/>
          </a:xfrm>
        </p:grpSpPr>
        <p:sp>
          <p:nvSpPr>
            <p:cNvPr name="TextBox 58" id="58"/>
            <p:cNvSpPr txBox="true"/>
            <p:nvPr/>
          </p:nvSpPr>
          <p:spPr>
            <a:xfrm rot="0">
              <a:off x="9265251" y="3588593"/>
              <a:ext cx="2267763" cy="490334"/>
            </a:xfrm>
            <a:prstGeom prst="rect">
              <a:avLst/>
            </a:prstGeom>
          </p:spPr>
          <p:txBody>
            <a:bodyPr anchor="ctr" rtlCol="false" lIns="66008" rIns="66008" tIns="33052" bIns="33052" anchorCtr="true" vert="horz" wrap="square">
              <a:normAutofit/>
            </a:bodyPr>
            <a:lstStyle/>
            <a:p>
              <a:pPr algn="ctr">
                <a:lnSpc>
                  <a:spcPct val="120000"/>
                </a:lnSpc>
              </a:pPr>
              <a:r>
                <a:rPr lang="en-US" b="true" sz="2025">
                  <a:solidFill>
                    <a:srgbClr val="FFFFFF">
                      <a:alpha val="100000"/>
                    </a:srgbClr>
                  </a:solidFill>
                  <a:latin typeface="Microsoft Yahei"/>
                  <a:ea typeface="Microsoft Yahei"/>
                  <a:cs typeface="Microsoft Yahei"/>
                </a:rPr>
                <a:t>强化质量管理</a:t>
              </a:r>
            </a:p>
          </p:txBody>
        </p:sp>
      </p:gr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1903220" y="1807389"/>
            <a:ext cx="8385561" cy="1876425"/>
          </a:xfrm>
          <a:prstGeom prst="rect">
            <a:avLst/>
          </a:prstGeom>
        </p:spPr>
        <p:txBody>
          <a:bodyPr anchor="t" rtlCol="false" lIns="114300" rIns="114300" tIns="57150" bIns="57150" anchorCtr="false" vert="horz" wrap="square">
            <a:spAutoFit/>
          </a:bodyPr>
          <a:lstStyle/>
          <a:p>
            <a:pPr algn="ctr">
              <a:lnSpc>
                <a:spcPct val="120000"/>
              </a:lnSpc>
            </a:pPr>
            <a:r>
              <a:rPr lang="en-US" b="true" sz="9225">
                <a:solidFill>
                  <a:srgbClr val="FFFFFF">
                    <a:alpha val="100000"/>
                  </a:srgbClr>
                </a:solidFill>
                <a:latin typeface="Microsoft Yahei"/>
                <a:ea typeface="Microsoft Yahei"/>
                <a:cs typeface="Microsoft Yahei"/>
              </a:rPr>
              <a:t>THANKS</a:t>
            </a:r>
          </a:p>
        </p:txBody>
      </p:sp>
      <p:sp>
        <p:nvSpPr>
          <p:cNvPr name="TextBox 3" id="3"/>
          <p:cNvSpPr txBox="true"/>
          <p:nvPr/>
        </p:nvSpPr>
        <p:spPr>
          <a:xfrm rot="0">
            <a:off x="3625901" y="3528766"/>
            <a:ext cx="4940198" cy="629107"/>
          </a:xfrm>
          <a:prstGeom prst="rect">
            <a:avLst/>
          </a:prstGeom>
        </p:spPr>
        <p:txBody>
          <a:bodyPr anchor="t" rtlCol="false" lIns="114300" rIns="114300" tIns="57150" bIns="57150" anchorCtr="false" vert="horz" wrap="square">
            <a:spAutoFit/>
          </a:bodyPr>
          <a:lstStyle/>
          <a:p>
            <a:pPr algn="ctr">
              <a:lnSpc>
                <a:spcPct val="120000"/>
              </a:lnSpc>
            </a:pPr>
            <a:r>
              <a:rPr lang="en-US" sz="2700">
                <a:solidFill>
                  <a:srgbClr val="FFFFFF">
                    <a:alpha val="100000"/>
                  </a:srgbClr>
                </a:solidFill>
                <a:latin typeface="Microsoft Yahei"/>
                <a:ea typeface="Microsoft Yahei"/>
                <a:cs typeface="Microsoft Yahei"/>
              </a:rPr>
              <a:t>感谢观看</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876034" y="2655088"/>
            <a:ext cx="9439275" cy="2085975"/>
          </a:xfrm>
          <a:prstGeom prst="rect">
            <a:avLst/>
          </a:prstGeom>
        </p:spPr>
        <p:txBody>
          <a:bodyPr anchor="t" rtlCol="false" lIns="114300" rIns="114300" tIns="57150" bIns="57150" anchorCtr="false" vert="horz" wrap="square">
            <a:spAutoFit/>
          </a:bodyPr>
          <a:lstStyle/>
          <a:p>
            <a:pPr>
              <a:lnSpc>
                <a:spcPct val="120000"/>
              </a:lnSpc>
              <a:spcBef>
                <a:spcPts val="450"/>
              </a:spcBef>
            </a:pPr>
            <a:r>
              <a:rPr lang="en-US" b="true" sz="5175">
                <a:solidFill>
                  <a:srgbClr val="FFFFFF">
                    <a:alpha val="100000"/>
                  </a:srgbClr>
                </a:solidFill>
                <a:latin typeface="Microsoft Yahei"/>
                <a:ea typeface="Microsoft Yahei"/>
                <a:cs typeface="Microsoft Yahei"/>
              </a:rPr>
              <a:t>数字化转型背景与趋势</a:t>
            </a:r>
          </a:p>
        </p:txBody>
      </p:sp>
      <p:sp>
        <p:nvSpPr>
          <p:cNvPr name="TextBox 3" id="3"/>
          <p:cNvSpPr txBox="true"/>
          <p:nvPr/>
        </p:nvSpPr>
        <p:spPr>
          <a:xfrm rot="0">
            <a:off x="765043" y="1520539"/>
            <a:ext cx="7683398" cy="994867"/>
          </a:xfrm>
          <a:prstGeom prst="rect">
            <a:avLst/>
          </a:prstGeom>
        </p:spPr>
        <p:txBody>
          <a:bodyPr anchor="t" rtlCol="false" lIns="114300" rIns="114300" tIns="57150" bIns="57150" anchorCtr="false" vert="horz" wrap="square">
            <a:spAutoFit/>
          </a:bodyPr>
          <a:lstStyle/>
          <a:p>
            <a:pPr>
              <a:lnSpc>
                <a:spcPct val="80000"/>
              </a:lnSpc>
              <a:spcBef>
                <a:spcPts val="450"/>
              </a:spcBef>
            </a:pPr>
            <a:r>
              <a:rPr lang="en-US" b="true" sz="5775">
                <a:solidFill>
                  <a:srgbClr val="FFFFFF">
                    <a:alpha val="100000"/>
                  </a:srgbClr>
                </a:solidFill>
                <a:latin typeface="Microsoft Yahei"/>
                <a:ea typeface="Microsoft Yahei"/>
                <a:cs typeface="Microsoft Yahei"/>
              </a:rPr>
              <a:t>01</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763829" y="1414808"/>
            <a:ext cx="6734175" cy="885825"/>
          </a:xfrm>
          <a:prstGeom prst="rect">
            <a:avLst/>
          </a:prstGeom>
        </p:spPr>
        <p:txBody>
          <a:bodyPr anchor="t" rtlCol="false" lIns="123825" rIns="57150" tIns="123825" bIns="123825" anchorCtr="false" vert="horz" wrap="square">
            <a:spAutoFit/>
          </a:bodyPr>
          <a:lstStyle/>
          <a:p>
            <a:pPr>
              <a:lnSpc>
                <a:spcPct val="174000"/>
              </a:lnSpc>
            </a:pPr>
            <a:r>
              <a:rPr lang="en-US" b="true" sz="2325">
                <a:solidFill>
                  <a:schemeClr val="accent1">
                    <a:alpha val="100000"/>
                  </a:schemeClr>
                </a:solidFill>
                <a:latin typeface="Microsoft Yahei"/>
                <a:ea typeface="Microsoft Yahei"/>
                <a:cs typeface="Microsoft Yahei"/>
              </a:rPr>
              <a:t>行业现状</a:t>
            </a:r>
          </a:p>
        </p:txBody>
      </p:sp>
      <p:sp>
        <p:nvSpPr>
          <p:cNvPr name="TextBox 3" id="3"/>
          <p:cNvSpPr txBox="true"/>
          <p:nvPr/>
        </p:nvSpPr>
        <p:spPr>
          <a:xfrm rot="0">
            <a:off x="763829" y="2093647"/>
            <a:ext cx="6734175" cy="1323975"/>
          </a:xfrm>
          <a:prstGeom prst="rect">
            <a:avLst/>
          </a:prstGeom>
        </p:spPr>
        <p:txBody>
          <a:bodyPr anchor="t" rtlCol="false" lIns="123825" rIns="57150" tIns="123825" bIns="123825" anchorCtr="false" vert="horz" wrap="square">
            <a:spAutoFit/>
          </a:bodyPr>
          <a:lstStyle/>
          <a:p>
            <a:pPr>
              <a:lnSpc>
                <a:spcPct val="150000"/>
              </a:lnSpc>
            </a:pPr>
            <a:r>
              <a:rPr lang="en-US" sz="1500">
                <a:solidFill>
                  <a:schemeClr val="dk1">
                    <a:alpha val="100000"/>
                  </a:schemeClr>
                </a:solidFill>
                <a:latin typeface="Microsoft Yahei"/>
                <a:ea typeface="Microsoft Yahei"/>
                <a:cs typeface="Microsoft Yahei"/>
              </a:rPr>
              <a:t>食品行业是一个庞大且多元化的领域，涵盖了从农田到餐桌的整个过程。然而，当前行业面临着生产效率低下、质量安全问题频发、消费者需求多样化等挑战。</a:t>
            </a:r>
          </a:p>
        </p:txBody>
      </p:sp>
      <p:sp>
        <p:nvSpPr>
          <p:cNvPr name="TextBox 4" id="4"/>
          <p:cNvSpPr txBox="true"/>
          <p:nvPr/>
        </p:nvSpPr>
        <p:spPr>
          <a:xfrm rot="0">
            <a:off x="689593" y="3949139"/>
            <a:ext cx="6524625" cy="885825"/>
          </a:xfrm>
          <a:prstGeom prst="rect">
            <a:avLst/>
          </a:prstGeom>
        </p:spPr>
        <p:txBody>
          <a:bodyPr anchor="t" rtlCol="false" lIns="123825" rIns="57150" tIns="123825" bIns="123825" anchorCtr="false" vert="horz" wrap="square">
            <a:spAutoFit/>
          </a:bodyPr>
          <a:lstStyle/>
          <a:p>
            <a:pPr>
              <a:lnSpc>
                <a:spcPct val="174000"/>
              </a:lnSpc>
            </a:pPr>
            <a:r>
              <a:rPr lang="en-US" b="true" sz="2325">
                <a:solidFill>
                  <a:schemeClr val="accent1">
                    <a:alpha val="100000"/>
                  </a:schemeClr>
                </a:solidFill>
                <a:latin typeface="Microsoft Yahei"/>
                <a:ea typeface="Microsoft Yahei"/>
                <a:cs typeface="Microsoft Yahei"/>
              </a:rPr>
              <a:t>挑战分析</a:t>
            </a:r>
          </a:p>
        </p:txBody>
      </p:sp>
      <p:sp>
        <p:nvSpPr>
          <p:cNvPr name="TextBox 5" id="5"/>
          <p:cNvSpPr txBox="true"/>
          <p:nvPr/>
        </p:nvSpPr>
        <p:spPr>
          <a:xfrm rot="0">
            <a:off x="689593" y="4645945"/>
            <a:ext cx="6810375" cy="1323975"/>
          </a:xfrm>
          <a:prstGeom prst="rect">
            <a:avLst/>
          </a:prstGeom>
        </p:spPr>
        <p:txBody>
          <a:bodyPr anchor="t" rtlCol="false" lIns="123825" rIns="57150" tIns="123825" bIns="123825" anchorCtr="false" vert="horz" wrap="square">
            <a:spAutoFit/>
          </a:bodyPr>
          <a:lstStyle/>
          <a:p>
            <a:pPr>
              <a:lnSpc>
                <a:spcPct val="150000"/>
              </a:lnSpc>
            </a:pPr>
            <a:r>
              <a:rPr lang="en-US" sz="1500">
                <a:solidFill>
                  <a:schemeClr val="dk1">
                    <a:alpha val="100000"/>
                  </a:schemeClr>
                </a:solidFill>
                <a:latin typeface="Microsoft Yahei"/>
                <a:ea typeface="Microsoft Yahei"/>
                <a:cs typeface="Microsoft Yahei"/>
              </a:rPr>
              <a:t>随着消费者对食品安全、营养和健康方面的要求不断提高，以及全球化和互联网的快速发展，食品行业需要不断创新和改进以适应这些变化。</a:t>
            </a:r>
          </a:p>
        </p:txBody>
      </p:sp>
      <p:sp>
        <p:nvSpPr>
          <p:cNvPr name="AutoShape 6" id="6"/>
          <p:cNvSpPr/>
          <p:nvPr/>
        </p:nvSpPr>
        <p:spPr>
          <a:xfrm rot="0">
            <a:off x="884406" y="5955116"/>
            <a:ext cx="701468" cy="122998"/>
          </a:xfrm>
          <a:prstGeom prst="rect">
            <a:avLst/>
          </a:prstGeom>
          <a:solidFill>
            <a:schemeClr val="accent1">
              <a:alpha val="100000"/>
            </a:schemeClr>
          </a:solidFill>
        </p:spPr>
        <p:txBody>
          <a:bodyPr/>
          <a:p/>
        </p:txBody>
      </p:sp>
      <p:sp>
        <p:nvSpPr>
          <p:cNvPr name="AutoShape 7" id="7"/>
          <p:cNvSpPr/>
          <p:nvPr/>
        </p:nvSpPr>
        <p:spPr>
          <a:xfrm rot="0">
            <a:off x="831494" y="5955116"/>
            <a:ext cx="122998" cy="122998"/>
          </a:xfrm>
          <a:prstGeom prst="ellipse">
            <a:avLst/>
          </a:prstGeom>
          <a:solidFill>
            <a:schemeClr val="accent1">
              <a:alpha val="100000"/>
            </a:schemeClr>
          </a:solidFill>
        </p:spPr>
        <p:txBody>
          <a:bodyPr/>
          <a:p/>
        </p:txBody>
      </p:sp>
      <p:sp>
        <p:nvSpPr>
          <p:cNvPr name="AutoShape 8" id="8"/>
          <p:cNvSpPr/>
          <p:nvPr/>
        </p:nvSpPr>
        <p:spPr>
          <a:xfrm rot="0">
            <a:off x="1514246" y="5955116"/>
            <a:ext cx="122998" cy="122998"/>
          </a:xfrm>
          <a:prstGeom prst="ellipse">
            <a:avLst/>
          </a:prstGeom>
          <a:solidFill>
            <a:schemeClr val="accent1">
              <a:alpha val="100000"/>
            </a:schemeClr>
          </a:solidFill>
        </p:spPr>
        <p:txBody>
          <a:bodyPr/>
          <a:p/>
        </p:txBody>
      </p:sp>
      <p:cxnSp>
        <p:nvCxnSpPr>
          <p:cNvPr name="Connector 9" id="9"/>
          <p:cNvCxnSpPr/>
          <p:nvPr/>
        </p:nvCxnSpPr>
        <p:spPr>
          <a:xfrm>
            <a:off x="1585874" y="6029346"/>
            <a:ext cx="6181975" cy="0"/>
          </a:xfrm>
          <a:prstGeom prst="line">
            <a:avLst/>
          </a:prstGeom>
          <a:ln w="14288">
            <a:solidFill>
              <a:schemeClr val="accent1"/>
            </a:solidFill>
            <a:prstDash val="dash"/>
          </a:ln>
        </p:spPr>
        <p:style>
          <a:lnRef idx="0">
            <a:schemeClr val="accent1"/>
          </a:lnRef>
          <a:fillRef idx="1">
            <a:schemeClr val="accent1"/>
          </a:fillRef>
          <a:effectRef idx="0">
            <a:schemeClr val="accent1"/>
          </a:effectRef>
          <a:fontRef idx="minor">
            <a:schemeClr val="lt1"/>
          </a:fontRef>
        </p:style>
      </p:cxnSp>
      <p:pic>
        <p:nvPicPr>
          <p:cNvPr name="Picture 10" id="10"/>
          <p:cNvPicPr>
            <a:picLocks noChangeAspect="true"/>
          </p:cNvPicPr>
          <p:nvPr/>
        </p:nvPicPr>
        <p:blipFill>
          <a:blip r:embed="rId3">
            <a:alphaModFix amt="70000"/>
          </a:blip>
          <a:srcRect l="12500" r="12500"/>
          <a:stretch>
            <a:fillRect/>
          </a:stretch>
        </p:blipFill>
        <p:spPr>
          <a:xfrm rot="0">
            <a:off x="7803289" y="1299241"/>
            <a:ext cx="3679824" cy="4906431"/>
          </a:xfrm>
          <a:prstGeom prst="rect">
            <a:avLst/>
          </a:prstGeom>
        </p:spPr>
      </p:pic>
      <p:sp>
        <p:nvSpPr>
          <p:cNvPr name="AutoShape 11" id="11"/>
          <p:cNvSpPr/>
          <p:nvPr/>
        </p:nvSpPr>
        <p:spPr>
          <a:xfrm rot="0">
            <a:off x="852680" y="3629459"/>
            <a:ext cx="701468" cy="122998"/>
          </a:xfrm>
          <a:prstGeom prst="rect">
            <a:avLst/>
          </a:prstGeom>
          <a:solidFill>
            <a:schemeClr val="accent1">
              <a:alpha val="100000"/>
            </a:schemeClr>
          </a:solidFill>
        </p:spPr>
        <p:txBody>
          <a:bodyPr/>
          <a:p/>
        </p:txBody>
      </p:sp>
      <p:sp>
        <p:nvSpPr>
          <p:cNvPr name="AutoShape 12" id="12"/>
          <p:cNvSpPr/>
          <p:nvPr/>
        </p:nvSpPr>
        <p:spPr>
          <a:xfrm rot="0">
            <a:off x="799768" y="3629459"/>
            <a:ext cx="122998" cy="122998"/>
          </a:xfrm>
          <a:prstGeom prst="ellipse">
            <a:avLst/>
          </a:prstGeom>
          <a:solidFill>
            <a:schemeClr val="accent1">
              <a:alpha val="100000"/>
            </a:schemeClr>
          </a:solidFill>
        </p:spPr>
        <p:txBody>
          <a:bodyPr/>
          <a:p/>
        </p:txBody>
      </p:sp>
      <p:sp>
        <p:nvSpPr>
          <p:cNvPr name="AutoShape 13" id="13"/>
          <p:cNvSpPr/>
          <p:nvPr/>
        </p:nvSpPr>
        <p:spPr>
          <a:xfrm rot="0">
            <a:off x="1482520" y="3629459"/>
            <a:ext cx="122998" cy="122998"/>
          </a:xfrm>
          <a:prstGeom prst="ellipse">
            <a:avLst/>
          </a:prstGeom>
          <a:solidFill>
            <a:schemeClr val="accent1">
              <a:alpha val="100000"/>
            </a:schemeClr>
          </a:solidFill>
        </p:spPr>
        <p:txBody>
          <a:bodyPr/>
          <a:p/>
        </p:txBody>
      </p:sp>
      <p:cxnSp>
        <p:nvCxnSpPr>
          <p:cNvPr name="Connector 14" id="14"/>
          <p:cNvCxnSpPr/>
          <p:nvPr/>
        </p:nvCxnSpPr>
        <p:spPr>
          <a:xfrm>
            <a:off x="1554148" y="3703689"/>
            <a:ext cx="6181975" cy="0"/>
          </a:xfrm>
          <a:prstGeom prst="line">
            <a:avLst/>
          </a:prstGeom>
          <a:ln w="14288">
            <a:solidFill>
              <a:schemeClr val="accent1"/>
            </a:solidFill>
            <a:prstDash val="dash"/>
          </a:ln>
        </p:spPr>
        <p:style>
          <a:lnRef idx="0">
            <a:schemeClr val="accent1"/>
          </a:lnRef>
          <a:fillRef idx="1">
            <a:schemeClr val="accent1"/>
          </a:fillRef>
          <a:effectRef idx="0">
            <a:schemeClr val="accent1"/>
          </a:effectRef>
          <a:fontRef idx="minor">
            <a:schemeClr val="lt1"/>
          </a:fontRef>
        </p:style>
      </p:cxnSp>
      <p:grpSp>
        <p:nvGrpSpPr>
          <p:cNvPr name="Group 15" id="15"/>
          <p:cNvGrpSpPr/>
          <p:nvPr/>
        </p:nvGrpSpPr>
        <p:grpSpPr>
          <a:xfrm rot="0">
            <a:off x="454963" y="93878"/>
            <a:ext cx="10641129" cy="914400"/>
            <a:chOff x="454963" y="93878"/>
            <a:chExt cx="10641129" cy="914400"/>
          </a:xfrm>
        </p:grpSpPr>
        <p:sp>
          <p:nvSpPr>
            <p:cNvPr name="AutoShape 16" id="16"/>
            <p:cNvSpPr/>
            <p:nvPr/>
          </p:nvSpPr>
          <p:spPr>
            <a:xfrm rot="0">
              <a:off x="454963" y="331168"/>
              <a:ext cx="84147" cy="84147"/>
            </a:xfrm>
            <a:prstGeom prst="ellipse">
              <a:avLst/>
            </a:prstGeom>
            <a:solidFill>
              <a:schemeClr val="accent1">
                <a:alpha val="100000"/>
              </a:schemeClr>
            </a:solidFill>
          </p:spPr>
          <p:txBody>
            <a:bodyPr/>
            <a:p/>
          </p:txBody>
        </p:sp>
        <p:sp>
          <p:nvSpPr>
            <p:cNvPr name="AutoShape 17" id="17"/>
            <p:cNvSpPr/>
            <p:nvPr/>
          </p:nvSpPr>
          <p:spPr>
            <a:xfrm rot="0">
              <a:off x="575049" y="337743"/>
              <a:ext cx="78137" cy="78137"/>
            </a:xfrm>
            <a:prstGeom prst="ellipse">
              <a:avLst/>
            </a:prstGeom>
            <a:solidFill>
              <a:schemeClr val="accent1">
                <a:alpha val="80000"/>
              </a:schemeClr>
            </a:solidFill>
          </p:spPr>
          <p:txBody>
            <a:bodyPr/>
            <a:p/>
          </p:txBody>
        </p:sp>
        <p:sp>
          <p:nvSpPr>
            <p:cNvPr name="AutoShape 18" id="18"/>
            <p:cNvSpPr/>
            <p:nvPr/>
          </p:nvSpPr>
          <p:spPr>
            <a:xfrm rot="0">
              <a:off x="689125" y="339460"/>
              <a:ext cx="74704" cy="74704"/>
            </a:xfrm>
            <a:prstGeom prst="ellipse">
              <a:avLst/>
            </a:prstGeom>
            <a:solidFill>
              <a:schemeClr val="accent1">
                <a:alpha val="60000"/>
              </a:schemeClr>
            </a:solidFill>
          </p:spPr>
          <p:txBody>
            <a:bodyPr/>
            <a:p/>
          </p:txBody>
        </p:sp>
        <p:sp>
          <p:nvSpPr>
            <p:cNvPr name="AutoShape 19" id="19"/>
            <p:cNvSpPr/>
            <p:nvPr/>
          </p:nvSpPr>
          <p:spPr>
            <a:xfrm rot="0">
              <a:off x="799768" y="348430"/>
              <a:ext cx="69238" cy="69238"/>
            </a:xfrm>
            <a:prstGeom prst="ellipse">
              <a:avLst/>
            </a:prstGeom>
            <a:solidFill>
              <a:schemeClr val="accent1">
                <a:alpha val="40000"/>
              </a:schemeClr>
            </a:solidFill>
          </p:spPr>
          <p:txBody>
            <a:bodyPr/>
            <a:p/>
          </p:txBody>
        </p:sp>
        <p:sp>
          <p:nvSpPr>
            <p:cNvPr name="AutoShape 20" id="20"/>
            <p:cNvSpPr/>
            <p:nvPr/>
          </p:nvSpPr>
          <p:spPr>
            <a:xfrm rot="0">
              <a:off x="904945" y="344297"/>
              <a:ext cx="65594" cy="65594"/>
            </a:xfrm>
            <a:prstGeom prst="ellipse">
              <a:avLst/>
            </a:prstGeom>
            <a:solidFill>
              <a:schemeClr val="accent1">
                <a:alpha val="20000"/>
              </a:schemeClr>
            </a:solidFill>
          </p:spPr>
          <p:txBody>
            <a:bodyPr/>
            <a:p/>
          </p:txBody>
        </p:sp>
        <p:sp>
          <p:nvSpPr>
            <p:cNvPr name="AutoShape 21" id="21"/>
            <p:cNvSpPr/>
            <p:nvPr/>
          </p:nvSpPr>
          <p:spPr>
            <a:xfrm rot="0">
              <a:off x="454963" y="448942"/>
              <a:ext cx="84147" cy="84147"/>
            </a:xfrm>
            <a:prstGeom prst="ellipse">
              <a:avLst/>
            </a:prstGeom>
            <a:solidFill>
              <a:schemeClr val="accent1">
                <a:alpha val="100000"/>
              </a:schemeClr>
            </a:solidFill>
          </p:spPr>
          <p:txBody>
            <a:bodyPr/>
            <a:p/>
          </p:txBody>
        </p:sp>
        <p:sp>
          <p:nvSpPr>
            <p:cNvPr name="AutoShape 22" id="22"/>
            <p:cNvSpPr/>
            <p:nvPr/>
          </p:nvSpPr>
          <p:spPr>
            <a:xfrm rot="0">
              <a:off x="575049" y="455517"/>
              <a:ext cx="78137" cy="78137"/>
            </a:xfrm>
            <a:prstGeom prst="ellipse">
              <a:avLst/>
            </a:prstGeom>
            <a:solidFill>
              <a:schemeClr val="accent1">
                <a:alpha val="80000"/>
              </a:schemeClr>
            </a:solidFill>
          </p:spPr>
          <p:txBody>
            <a:bodyPr/>
            <a:p/>
          </p:txBody>
        </p:sp>
        <p:sp>
          <p:nvSpPr>
            <p:cNvPr name="AutoShape 23" id="23"/>
            <p:cNvSpPr/>
            <p:nvPr/>
          </p:nvSpPr>
          <p:spPr>
            <a:xfrm rot="0">
              <a:off x="689125" y="457233"/>
              <a:ext cx="74704" cy="74704"/>
            </a:xfrm>
            <a:prstGeom prst="ellipse">
              <a:avLst/>
            </a:prstGeom>
            <a:solidFill>
              <a:schemeClr val="accent1">
                <a:alpha val="60000"/>
              </a:schemeClr>
            </a:solidFill>
          </p:spPr>
          <p:txBody>
            <a:bodyPr/>
            <a:p/>
          </p:txBody>
        </p:sp>
        <p:sp>
          <p:nvSpPr>
            <p:cNvPr name="AutoShape 24" id="24"/>
            <p:cNvSpPr/>
            <p:nvPr/>
          </p:nvSpPr>
          <p:spPr>
            <a:xfrm rot="0">
              <a:off x="799768" y="466203"/>
              <a:ext cx="69238" cy="69238"/>
            </a:xfrm>
            <a:prstGeom prst="ellipse">
              <a:avLst/>
            </a:prstGeom>
            <a:solidFill>
              <a:schemeClr val="accent1">
                <a:alpha val="40000"/>
              </a:schemeClr>
            </a:solidFill>
          </p:spPr>
          <p:txBody>
            <a:bodyPr/>
            <a:p/>
          </p:txBody>
        </p:sp>
        <p:sp>
          <p:nvSpPr>
            <p:cNvPr name="AutoShape 25" id="25"/>
            <p:cNvSpPr/>
            <p:nvPr/>
          </p:nvSpPr>
          <p:spPr>
            <a:xfrm rot="0">
              <a:off x="904945" y="462070"/>
              <a:ext cx="65594" cy="65594"/>
            </a:xfrm>
            <a:prstGeom prst="ellipse">
              <a:avLst/>
            </a:prstGeom>
            <a:solidFill>
              <a:schemeClr val="accent1">
                <a:alpha val="20000"/>
              </a:schemeClr>
            </a:solidFill>
          </p:spPr>
          <p:txBody>
            <a:bodyPr/>
            <a:p/>
          </p:txBody>
        </p:sp>
        <p:sp>
          <p:nvSpPr>
            <p:cNvPr name="AutoShape 26" id="26"/>
            <p:cNvSpPr/>
            <p:nvPr/>
          </p:nvSpPr>
          <p:spPr>
            <a:xfrm rot="0">
              <a:off x="454963" y="566715"/>
              <a:ext cx="84147" cy="84147"/>
            </a:xfrm>
            <a:prstGeom prst="ellipse">
              <a:avLst/>
            </a:prstGeom>
            <a:solidFill>
              <a:schemeClr val="accent1">
                <a:alpha val="100000"/>
              </a:schemeClr>
            </a:solidFill>
          </p:spPr>
          <p:txBody>
            <a:bodyPr/>
            <a:p/>
          </p:txBody>
        </p:sp>
        <p:sp>
          <p:nvSpPr>
            <p:cNvPr name="AutoShape 27" id="27"/>
            <p:cNvSpPr/>
            <p:nvPr/>
          </p:nvSpPr>
          <p:spPr>
            <a:xfrm rot="0">
              <a:off x="575049" y="573291"/>
              <a:ext cx="78137" cy="78137"/>
            </a:xfrm>
            <a:prstGeom prst="ellipse">
              <a:avLst/>
            </a:prstGeom>
            <a:solidFill>
              <a:schemeClr val="accent1">
                <a:alpha val="80000"/>
              </a:schemeClr>
            </a:solidFill>
          </p:spPr>
          <p:txBody>
            <a:bodyPr/>
            <a:p/>
          </p:txBody>
        </p:sp>
        <p:sp>
          <p:nvSpPr>
            <p:cNvPr name="AutoShape 28" id="28"/>
            <p:cNvSpPr/>
            <p:nvPr/>
          </p:nvSpPr>
          <p:spPr>
            <a:xfrm rot="0">
              <a:off x="689125" y="575007"/>
              <a:ext cx="74704" cy="74704"/>
            </a:xfrm>
            <a:prstGeom prst="ellipse">
              <a:avLst/>
            </a:prstGeom>
            <a:solidFill>
              <a:schemeClr val="accent1">
                <a:alpha val="60000"/>
              </a:schemeClr>
            </a:solidFill>
          </p:spPr>
          <p:txBody>
            <a:bodyPr/>
            <a:p/>
          </p:txBody>
        </p:sp>
        <p:sp>
          <p:nvSpPr>
            <p:cNvPr name="AutoShape 29" id="29"/>
            <p:cNvSpPr/>
            <p:nvPr/>
          </p:nvSpPr>
          <p:spPr>
            <a:xfrm rot="0">
              <a:off x="799768" y="583977"/>
              <a:ext cx="69238" cy="69238"/>
            </a:xfrm>
            <a:prstGeom prst="ellipse">
              <a:avLst/>
            </a:prstGeom>
            <a:solidFill>
              <a:schemeClr val="accent1">
                <a:alpha val="40000"/>
              </a:schemeClr>
            </a:solidFill>
          </p:spPr>
          <p:txBody>
            <a:bodyPr/>
            <a:p/>
          </p:txBody>
        </p:sp>
        <p:sp>
          <p:nvSpPr>
            <p:cNvPr name="AutoShape 30" id="30"/>
            <p:cNvSpPr/>
            <p:nvPr/>
          </p:nvSpPr>
          <p:spPr>
            <a:xfrm rot="0">
              <a:off x="904945" y="579844"/>
              <a:ext cx="65594" cy="65594"/>
            </a:xfrm>
            <a:prstGeom prst="ellipse">
              <a:avLst/>
            </a:prstGeom>
            <a:solidFill>
              <a:schemeClr val="accent1">
                <a:alpha val="20000"/>
              </a:schemeClr>
            </a:solidFill>
          </p:spPr>
          <p:txBody>
            <a:bodyPr/>
            <a:p/>
          </p:txBody>
        </p:sp>
        <p:sp>
          <p:nvSpPr>
            <p:cNvPr name="AutoShape 31" id="31"/>
            <p:cNvSpPr/>
            <p:nvPr/>
          </p:nvSpPr>
          <p:spPr>
            <a:xfrm rot="0">
              <a:off x="454963" y="684489"/>
              <a:ext cx="84147" cy="84147"/>
            </a:xfrm>
            <a:prstGeom prst="ellipse">
              <a:avLst/>
            </a:prstGeom>
            <a:solidFill>
              <a:schemeClr val="accent1">
                <a:alpha val="100000"/>
              </a:schemeClr>
            </a:solidFill>
          </p:spPr>
          <p:txBody>
            <a:bodyPr/>
            <a:p/>
          </p:txBody>
        </p:sp>
        <p:sp>
          <p:nvSpPr>
            <p:cNvPr name="AutoShape 32" id="32"/>
            <p:cNvSpPr/>
            <p:nvPr/>
          </p:nvSpPr>
          <p:spPr>
            <a:xfrm rot="0">
              <a:off x="575049" y="691064"/>
              <a:ext cx="78137" cy="78137"/>
            </a:xfrm>
            <a:prstGeom prst="ellipse">
              <a:avLst/>
            </a:prstGeom>
            <a:solidFill>
              <a:schemeClr val="accent1">
                <a:alpha val="80000"/>
              </a:schemeClr>
            </a:solidFill>
          </p:spPr>
          <p:txBody>
            <a:bodyPr/>
            <a:p/>
          </p:txBody>
        </p:sp>
        <p:sp>
          <p:nvSpPr>
            <p:cNvPr name="AutoShape 33" id="33"/>
            <p:cNvSpPr/>
            <p:nvPr/>
          </p:nvSpPr>
          <p:spPr>
            <a:xfrm rot="0">
              <a:off x="689125" y="692781"/>
              <a:ext cx="74704" cy="74704"/>
            </a:xfrm>
            <a:prstGeom prst="ellipse">
              <a:avLst/>
            </a:prstGeom>
            <a:solidFill>
              <a:schemeClr val="accent1">
                <a:alpha val="60000"/>
              </a:schemeClr>
            </a:solidFill>
          </p:spPr>
          <p:txBody>
            <a:bodyPr/>
            <a:p/>
          </p:txBody>
        </p:sp>
        <p:sp>
          <p:nvSpPr>
            <p:cNvPr name="AutoShape 34" id="34"/>
            <p:cNvSpPr/>
            <p:nvPr/>
          </p:nvSpPr>
          <p:spPr>
            <a:xfrm rot="0">
              <a:off x="799768" y="701751"/>
              <a:ext cx="69238" cy="69238"/>
            </a:xfrm>
            <a:prstGeom prst="ellipse">
              <a:avLst/>
            </a:prstGeom>
            <a:solidFill>
              <a:schemeClr val="accent1">
                <a:alpha val="40000"/>
              </a:schemeClr>
            </a:solidFill>
          </p:spPr>
          <p:txBody>
            <a:bodyPr/>
            <a:p/>
          </p:txBody>
        </p:sp>
        <p:sp>
          <p:nvSpPr>
            <p:cNvPr name="AutoShape 35" id="35"/>
            <p:cNvSpPr/>
            <p:nvPr/>
          </p:nvSpPr>
          <p:spPr>
            <a:xfrm rot="0">
              <a:off x="904945" y="697618"/>
              <a:ext cx="65594" cy="65594"/>
            </a:xfrm>
            <a:prstGeom prst="ellipse">
              <a:avLst/>
            </a:prstGeom>
            <a:solidFill>
              <a:schemeClr val="accent1">
                <a:alpha val="20000"/>
              </a:schemeClr>
            </a:solidFill>
          </p:spPr>
          <p:txBody>
            <a:bodyPr/>
            <a:p/>
          </p:txBody>
        </p:sp>
        <p:sp>
          <p:nvSpPr>
            <p:cNvPr name="TextBox 36" id="36"/>
            <p:cNvSpPr txBox="true"/>
            <p:nvPr/>
          </p:nvSpPr>
          <p:spPr>
            <a:xfrm rot="0">
              <a:off x="1094842" y="93878"/>
              <a:ext cx="10001250" cy="914400"/>
            </a:xfrm>
            <a:prstGeom prst="rect">
              <a:avLst/>
            </a:prstGeom>
          </p:spPr>
          <p:txBody>
            <a:bodyPr anchor="t" rtlCol="false" lIns="123825" rIns="57150" tIns="123825" bIns="123825" anchorCtr="false" vert="horz" wrap="square">
              <a:spAutoFit/>
            </a:bodyPr>
            <a:lstStyle/>
            <a:p>
              <a:pPr>
                <a:lnSpc>
                  <a:spcPct val="140000"/>
                </a:lnSpc>
              </a:pPr>
              <a:r>
                <a:rPr lang="en-US" b="true" sz="3000">
                  <a:solidFill>
                    <a:schemeClr val="accent1">
                      <a:alpha val="100000"/>
                    </a:schemeClr>
                  </a:solidFill>
                  <a:latin typeface="Microsoft Yahei"/>
                  <a:ea typeface="Microsoft Yahei"/>
                  <a:cs typeface="Microsoft Yahei"/>
                </a:rPr>
                <a:t>食品行业现状及挑战</a:t>
              </a: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AutoShape 2" id="2"/>
          <p:cNvSpPr/>
          <p:nvPr/>
        </p:nvSpPr>
        <p:spPr>
          <a:xfrm rot="0">
            <a:off x="990089" y="1514981"/>
            <a:ext cx="932011" cy="932011"/>
          </a:xfrm>
          <a:prstGeom prst="ellipse">
            <a:avLst/>
          </a:prstGeom>
          <a:solidFill>
            <a:schemeClr val="accent1">
              <a:alpha val="100000"/>
            </a:schemeClr>
          </a:solidFill>
        </p:spPr>
        <p:txBody>
          <a:bodyPr/>
          <a:p/>
        </p:txBody>
      </p:sp>
      <p:sp>
        <p:nvSpPr>
          <p:cNvPr name="TextBox 3" id="3"/>
          <p:cNvSpPr txBox="true"/>
          <p:nvPr/>
        </p:nvSpPr>
        <p:spPr>
          <a:xfrm rot="0">
            <a:off x="990089" y="4677159"/>
            <a:ext cx="2409825" cy="1047750"/>
          </a:xfrm>
          <a:prstGeom prst="rect">
            <a:avLst/>
          </a:prstGeom>
        </p:spPr>
        <p:txBody>
          <a:bodyPr anchor="t" rtlCol="false" lIns="114300" rIns="114300" tIns="57150" bIns="57150" anchorCtr="false" vert="horz" wrap="square">
            <a:spAutoFit/>
          </a:bodyPr>
          <a:lstStyle/>
          <a:p>
            <a:pPr algn="just">
              <a:lnSpc>
                <a:spcPct val="96000"/>
              </a:lnSpc>
            </a:pPr>
            <a:r>
              <a:rPr lang="en-US" sz="1500">
                <a:solidFill>
                  <a:schemeClr val="dk1">
                    <a:alpha val="100000"/>
                  </a:schemeClr>
                </a:solidFill>
                <a:latin typeface="Microsoft Yahei"/>
                <a:ea typeface="Microsoft Yahei"/>
                <a:cs typeface="Microsoft Yahei"/>
              </a:rPr>
              <a:t>通过数字化技术，企业可以优化生产流程，减少浪费，提高生产效率。</a:t>
            </a:r>
          </a:p>
        </p:txBody>
      </p:sp>
      <p:sp>
        <p:nvSpPr>
          <p:cNvPr name="TextBox 4" id="4"/>
          <p:cNvSpPr txBox="true"/>
          <p:nvPr/>
        </p:nvSpPr>
        <p:spPr>
          <a:xfrm rot="0">
            <a:off x="990089" y="3829496"/>
            <a:ext cx="2409825" cy="447675"/>
          </a:xfrm>
          <a:prstGeom prst="rect">
            <a:avLst/>
          </a:prstGeom>
        </p:spPr>
        <p:txBody>
          <a:bodyPr anchor="t" rtlCol="false" lIns="114300" rIns="114300" tIns="57150" bIns="57150" anchorCtr="false" vert="horz" wrap="square">
            <a:spAutoFit/>
          </a:bodyPr>
          <a:lstStyle/>
          <a:p>
            <a:pPr>
              <a:lnSpc>
                <a:spcPct val="96000"/>
              </a:lnSpc>
            </a:pPr>
            <a:r>
              <a:rPr lang="en-US" b="true" sz="2025">
                <a:solidFill>
                  <a:schemeClr val="accent1">
                    <a:alpha val="100000"/>
                  </a:schemeClr>
                </a:solidFill>
                <a:latin typeface="Microsoft Yahei"/>
                <a:ea typeface="Microsoft Yahei"/>
                <a:cs typeface="Microsoft Yahei"/>
              </a:rPr>
              <a:t>提高生产效率</a:t>
            </a:r>
          </a:p>
        </p:txBody>
      </p:sp>
      <p:cxnSp>
        <p:nvCxnSpPr>
          <p:cNvPr name="Connector 5" id="5"/>
          <p:cNvCxnSpPr/>
          <p:nvPr/>
        </p:nvCxnSpPr>
        <p:spPr>
          <a:xfrm>
            <a:off x="1095003" y="4507169"/>
            <a:ext cx="2676821" cy="0"/>
          </a:xfrm>
          <a:prstGeom prst="line">
            <a:avLst/>
          </a:prstGeom>
          <a:ln w="9525">
            <a:solidFill>
              <a:schemeClr val="accent1">
                <a:lumMod val="75000"/>
              </a:schemeClr>
            </a:solidFill>
            <a:prstDash val="solid"/>
          </a:ln>
        </p:spPr>
        <p:style>
          <a:lnRef idx="0">
            <a:schemeClr val="accent1"/>
          </a:lnRef>
          <a:fillRef idx="1">
            <a:schemeClr val="accent1"/>
          </a:fillRef>
          <a:effectRef idx="0">
            <a:schemeClr val="accent1"/>
          </a:effectRef>
          <a:fontRef idx="minor">
            <a:schemeClr val="lt1"/>
          </a:fontRef>
        </p:style>
      </p:cxnSp>
      <p:cxnSp>
        <p:nvCxnSpPr>
          <p:cNvPr name="Connector 6" id="6"/>
          <p:cNvCxnSpPr/>
          <p:nvPr/>
        </p:nvCxnSpPr>
        <p:spPr>
          <a:xfrm>
            <a:off x="3569918" y="4041523"/>
            <a:ext cx="207264" cy="0"/>
          </a:xfrm>
          <a:prstGeom prst="line">
            <a:avLst/>
          </a:prstGeom>
          <a:ln w="38100">
            <a:solidFill>
              <a:schemeClr val="accent1"/>
            </a:solidFill>
            <a:prstDash val="solid"/>
          </a:ln>
        </p:spPr>
        <p:style>
          <a:lnRef idx="0">
            <a:schemeClr val="accent1"/>
          </a:lnRef>
          <a:fillRef idx="1">
            <a:schemeClr val="accent1"/>
          </a:fillRef>
          <a:effectRef idx="0">
            <a:schemeClr val="accent1"/>
          </a:effectRef>
          <a:fontRef idx="minor">
            <a:schemeClr val="lt1"/>
          </a:fontRef>
        </p:style>
      </p:cxnSp>
      <p:sp>
        <p:nvSpPr>
          <p:cNvPr name="Freeform 7" id="7"/>
          <p:cNvSpPr/>
          <p:nvPr/>
        </p:nvSpPr>
        <p:spPr>
          <a:xfrm rot="0">
            <a:off x="3687773" y="3947812"/>
            <a:ext cx="151723" cy="187422"/>
          </a:xfrm>
          <a:custGeom>
            <a:avLst/>
            <a:gdLst/>
            <a:ahLst/>
            <a:cxnLst/>
            <a:rect r="r" b="b" t="t" l="l"/>
            <a:pathLst>
              <a:path h="1905000" w="1905000">
                <a:moveTo>
                  <a:pt x="0" y="0"/>
                </a:moveTo>
                <a:lnTo>
                  <a:pt x="762000" y="0"/>
                </a:lnTo>
                <a:lnTo>
                  <a:pt x="1905000" y="952500"/>
                </a:lnTo>
                <a:lnTo>
                  <a:pt x="762000" y="1905000"/>
                </a:lnTo>
                <a:lnTo>
                  <a:pt x="0" y="1905000"/>
                </a:lnTo>
                <a:lnTo>
                  <a:pt x="1143000" y="952500"/>
                </a:lnTo>
                <a:lnTo>
                  <a:pt x="0" y="0"/>
                </a:lnTo>
                <a:close/>
              </a:path>
            </a:pathLst>
          </a:custGeom>
          <a:solidFill>
            <a:schemeClr val="accent1">
              <a:alpha val="100000"/>
            </a:schemeClr>
          </a:solidFill>
        </p:spPr>
        <p:txBody>
          <a:bodyPr/>
          <a:p/>
        </p:txBody>
      </p:sp>
      <p:sp>
        <p:nvSpPr>
          <p:cNvPr name="AutoShape 8" id="8"/>
          <p:cNvSpPr/>
          <p:nvPr/>
        </p:nvSpPr>
        <p:spPr>
          <a:xfrm rot="0">
            <a:off x="4671297" y="1454147"/>
            <a:ext cx="932011" cy="932011"/>
          </a:xfrm>
          <a:prstGeom prst="ellipse">
            <a:avLst/>
          </a:prstGeom>
          <a:solidFill>
            <a:schemeClr val="accent2">
              <a:alpha val="100000"/>
            </a:schemeClr>
          </a:solidFill>
        </p:spPr>
        <p:txBody>
          <a:bodyPr/>
          <a:p/>
        </p:txBody>
      </p:sp>
      <p:pic>
        <p:nvPicPr>
          <p:cNvPr name="Picture 9" id="9"/>
          <p:cNvPicPr>
            <a:picLocks noChangeAspect="true"/>
          </p:cNvPicPr>
          <p:nvPr/>
        </p:nvPicPr>
        <p:blipFill>
          <a:blip r:embed="rId3"/>
          <a:srcRect l="14458" r="14458"/>
          <a:stretch>
            <a:fillRect/>
          </a:stretch>
        </p:blipFill>
        <p:spPr>
          <a:xfrm rot="0">
            <a:off x="5039938" y="1393187"/>
            <a:ext cx="2231507" cy="2231507"/>
          </a:xfrm>
          <a:prstGeom prst="ellipse">
            <a:avLst/>
          </a:prstGeom>
        </p:spPr>
      </p:pic>
      <p:sp>
        <p:nvSpPr>
          <p:cNvPr name="TextBox 10" id="10"/>
          <p:cNvSpPr txBox="true"/>
          <p:nvPr/>
        </p:nvSpPr>
        <p:spPr>
          <a:xfrm rot="0">
            <a:off x="4671297" y="3829496"/>
            <a:ext cx="2409825" cy="447675"/>
          </a:xfrm>
          <a:prstGeom prst="rect">
            <a:avLst/>
          </a:prstGeom>
        </p:spPr>
        <p:txBody>
          <a:bodyPr anchor="t" rtlCol="false" lIns="114300" rIns="114300" tIns="57150" bIns="57150" anchorCtr="false" vert="horz" wrap="square">
            <a:spAutoFit/>
          </a:bodyPr>
          <a:lstStyle/>
          <a:p>
            <a:pPr>
              <a:lnSpc>
                <a:spcPct val="96000"/>
              </a:lnSpc>
            </a:pPr>
            <a:r>
              <a:rPr lang="en-US" b="true" sz="2025">
                <a:solidFill>
                  <a:schemeClr val="accent1">
                    <a:alpha val="100000"/>
                  </a:schemeClr>
                </a:solidFill>
                <a:latin typeface="Microsoft Yahei"/>
                <a:ea typeface="Microsoft Yahei"/>
                <a:cs typeface="Microsoft Yahei"/>
              </a:rPr>
              <a:t>保障质量安全</a:t>
            </a:r>
          </a:p>
        </p:txBody>
      </p:sp>
      <p:cxnSp>
        <p:nvCxnSpPr>
          <p:cNvPr name="Connector 11" id="11"/>
          <p:cNvCxnSpPr/>
          <p:nvPr/>
        </p:nvCxnSpPr>
        <p:spPr>
          <a:xfrm>
            <a:off x="4776211" y="4446335"/>
            <a:ext cx="2676821" cy="0"/>
          </a:xfrm>
          <a:prstGeom prst="line">
            <a:avLst/>
          </a:prstGeom>
          <a:ln w="9525">
            <a:solidFill>
              <a:schemeClr val="accent2">
                <a:lumMod val="75000"/>
              </a:schemeClr>
            </a:solidFill>
            <a:prstDash val="solid"/>
          </a:ln>
        </p:spPr>
        <p:style>
          <a:lnRef idx="0">
            <a:schemeClr val="accent2"/>
          </a:lnRef>
          <a:fillRef idx="1">
            <a:schemeClr val="accent2"/>
          </a:fillRef>
          <a:effectRef idx="0">
            <a:schemeClr val="accent2"/>
          </a:effectRef>
          <a:fontRef idx="minor">
            <a:schemeClr val="lt1"/>
          </a:fontRef>
        </p:style>
      </p:cxnSp>
      <p:cxnSp>
        <p:nvCxnSpPr>
          <p:cNvPr name="Connector 12" id="12"/>
          <p:cNvCxnSpPr/>
          <p:nvPr/>
        </p:nvCxnSpPr>
        <p:spPr>
          <a:xfrm>
            <a:off x="7251125" y="4041523"/>
            <a:ext cx="207264" cy="0"/>
          </a:xfrm>
          <a:prstGeom prst="line">
            <a:avLst/>
          </a:prstGeom>
          <a:ln w="38100">
            <a:solidFill>
              <a:schemeClr val="accent2"/>
            </a:solidFill>
            <a:prstDash val="solid"/>
          </a:ln>
        </p:spPr>
        <p:style>
          <a:lnRef idx="0">
            <a:schemeClr val="accent2"/>
          </a:lnRef>
          <a:fillRef idx="1">
            <a:schemeClr val="accent2"/>
          </a:fillRef>
          <a:effectRef idx="0">
            <a:schemeClr val="accent2"/>
          </a:effectRef>
          <a:fontRef idx="minor">
            <a:schemeClr val="lt1"/>
          </a:fontRef>
        </p:style>
      </p:cxnSp>
      <p:sp>
        <p:nvSpPr>
          <p:cNvPr name="Freeform 13" id="13"/>
          <p:cNvSpPr/>
          <p:nvPr/>
        </p:nvSpPr>
        <p:spPr>
          <a:xfrm rot="0">
            <a:off x="7368981" y="3947812"/>
            <a:ext cx="151723" cy="187422"/>
          </a:xfrm>
          <a:custGeom>
            <a:avLst/>
            <a:gdLst/>
            <a:ahLst/>
            <a:cxnLst/>
            <a:rect r="r" b="b" t="t" l="l"/>
            <a:pathLst>
              <a:path h="1905000" w="1905000">
                <a:moveTo>
                  <a:pt x="0" y="0"/>
                </a:moveTo>
                <a:lnTo>
                  <a:pt x="762000" y="0"/>
                </a:lnTo>
                <a:lnTo>
                  <a:pt x="1905000" y="952500"/>
                </a:lnTo>
                <a:lnTo>
                  <a:pt x="762000" y="1905000"/>
                </a:lnTo>
                <a:lnTo>
                  <a:pt x="0" y="1905000"/>
                </a:lnTo>
                <a:lnTo>
                  <a:pt x="1143000" y="952500"/>
                </a:lnTo>
                <a:lnTo>
                  <a:pt x="0" y="0"/>
                </a:lnTo>
                <a:close/>
              </a:path>
            </a:pathLst>
          </a:custGeom>
          <a:solidFill>
            <a:schemeClr val="accent2">
              <a:alpha val="100000"/>
            </a:schemeClr>
          </a:solidFill>
        </p:spPr>
        <p:txBody>
          <a:bodyPr/>
          <a:p/>
        </p:txBody>
      </p:sp>
      <p:sp>
        <p:nvSpPr>
          <p:cNvPr name="AutoShape 14" id="14"/>
          <p:cNvSpPr/>
          <p:nvPr/>
        </p:nvSpPr>
        <p:spPr>
          <a:xfrm rot="0">
            <a:off x="8373015" y="1454147"/>
            <a:ext cx="932011" cy="932011"/>
          </a:xfrm>
          <a:prstGeom prst="ellipse">
            <a:avLst/>
          </a:prstGeom>
          <a:solidFill>
            <a:schemeClr val="accent1">
              <a:alpha val="100000"/>
            </a:schemeClr>
          </a:solidFill>
        </p:spPr>
        <p:txBody>
          <a:bodyPr/>
          <a:p/>
        </p:txBody>
      </p:sp>
      <p:pic>
        <p:nvPicPr>
          <p:cNvPr name="Picture 15" id="15"/>
          <p:cNvPicPr>
            <a:picLocks noChangeAspect="true"/>
          </p:cNvPicPr>
          <p:nvPr/>
        </p:nvPicPr>
        <p:blipFill>
          <a:blip r:embed="rId4"/>
          <a:srcRect l="32153" r="32153"/>
          <a:stretch>
            <a:fillRect/>
          </a:stretch>
        </p:blipFill>
        <p:spPr>
          <a:xfrm rot="0">
            <a:off x="8741656" y="1393187"/>
            <a:ext cx="2231507" cy="2231507"/>
          </a:xfrm>
          <a:prstGeom prst="ellipse">
            <a:avLst/>
          </a:prstGeom>
        </p:spPr>
      </p:pic>
      <p:sp>
        <p:nvSpPr>
          <p:cNvPr name="TextBox 16" id="16"/>
          <p:cNvSpPr txBox="true"/>
          <p:nvPr/>
        </p:nvSpPr>
        <p:spPr>
          <a:xfrm rot="0">
            <a:off x="8373015" y="3829496"/>
            <a:ext cx="2409825" cy="447675"/>
          </a:xfrm>
          <a:prstGeom prst="rect">
            <a:avLst/>
          </a:prstGeom>
        </p:spPr>
        <p:txBody>
          <a:bodyPr anchor="t" rtlCol="false" lIns="114300" rIns="114300" tIns="57150" bIns="57150" anchorCtr="false" vert="horz" wrap="square">
            <a:spAutoFit/>
          </a:bodyPr>
          <a:lstStyle/>
          <a:p>
            <a:pPr>
              <a:lnSpc>
                <a:spcPct val="96000"/>
              </a:lnSpc>
            </a:pPr>
            <a:r>
              <a:rPr lang="en-US" b="true" sz="2025">
                <a:solidFill>
                  <a:schemeClr val="accent1">
                    <a:alpha val="100000"/>
                  </a:schemeClr>
                </a:solidFill>
                <a:latin typeface="Microsoft Yahei"/>
                <a:ea typeface="Microsoft Yahei"/>
                <a:cs typeface="Microsoft Yahei"/>
              </a:rPr>
              <a:t>满足消费者需求</a:t>
            </a:r>
          </a:p>
        </p:txBody>
      </p:sp>
      <p:cxnSp>
        <p:nvCxnSpPr>
          <p:cNvPr name="Connector 17" id="17"/>
          <p:cNvCxnSpPr/>
          <p:nvPr/>
        </p:nvCxnSpPr>
        <p:spPr>
          <a:xfrm>
            <a:off x="8477928" y="4446335"/>
            <a:ext cx="2676821" cy="0"/>
          </a:xfrm>
          <a:prstGeom prst="line">
            <a:avLst/>
          </a:prstGeom>
          <a:ln w="9525">
            <a:solidFill>
              <a:schemeClr val="accent1">
                <a:lumMod val="75000"/>
              </a:schemeClr>
            </a:solidFill>
            <a:prstDash val="solid"/>
          </a:ln>
        </p:spPr>
        <p:style>
          <a:lnRef idx="0">
            <a:schemeClr val="accent1"/>
          </a:lnRef>
          <a:fillRef idx="1">
            <a:schemeClr val="accent1"/>
          </a:fillRef>
          <a:effectRef idx="0">
            <a:schemeClr val="accent1"/>
          </a:effectRef>
          <a:fontRef idx="minor">
            <a:schemeClr val="lt1"/>
          </a:fontRef>
        </p:style>
      </p:cxnSp>
      <p:cxnSp>
        <p:nvCxnSpPr>
          <p:cNvPr name="Connector 18" id="18"/>
          <p:cNvCxnSpPr/>
          <p:nvPr/>
        </p:nvCxnSpPr>
        <p:spPr>
          <a:xfrm>
            <a:off x="10952843" y="4041523"/>
            <a:ext cx="207264" cy="0"/>
          </a:xfrm>
          <a:prstGeom prst="line">
            <a:avLst/>
          </a:prstGeom>
          <a:ln w="38100">
            <a:solidFill>
              <a:schemeClr val="accent1"/>
            </a:solidFill>
            <a:prstDash val="solid"/>
          </a:ln>
        </p:spPr>
        <p:style>
          <a:lnRef idx="0">
            <a:schemeClr val="accent1"/>
          </a:lnRef>
          <a:fillRef idx="1">
            <a:schemeClr val="accent1"/>
          </a:fillRef>
          <a:effectRef idx="0">
            <a:schemeClr val="accent1"/>
          </a:effectRef>
          <a:fontRef idx="minor">
            <a:schemeClr val="lt1"/>
          </a:fontRef>
        </p:style>
      </p:cxnSp>
      <p:sp>
        <p:nvSpPr>
          <p:cNvPr name="Freeform 19" id="19"/>
          <p:cNvSpPr/>
          <p:nvPr/>
        </p:nvSpPr>
        <p:spPr>
          <a:xfrm rot="0">
            <a:off x="11070699" y="3947812"/>
            <a:ext cx="151723" cy="187422"/>
          </a:xfrm>
          <a:custGeom>
            <a:avLst/>
            <a:gdLst/>
            <a:ahLst/>
            <a:cxnLst/>
            <a:rect r="r" b="b" t="t" l="l"/>
            <a:pathLst>
              <a:path h="1905000" w="1905000">
                <a:moveTo>
                  <a:pt x="0" y="0"/>
                </a:moveTo>
                <a:lnTo>
                  <a:pt x="762000" y="0"/>
                </a:lnTo>
                <a:lnTo>
                  <a:pt x="1905000" y="952500"/>
                </a:lnTo>
                <a:lnTo>
                  <a:pt x="762000" y="1905000"/>
                </a:lnTo>
                <a:lnTo>
                  <a:pt x="0" y="1905000"/>
                </a:lnTo>
                <a:lnTo>
                  <a:pt x="1143000" y="952500"/>
                </a:lnTo>
                <a:lnTo>
                  <a:pt x="0" y="0"/>
                </a:lnTo>
                <a:close/>
              </a:path>
            </a:pathLst>
          </a:custGeom>
          <a:solidFill>
            <a:schemeClr val="accent1">
              <a:alpha val="100000"/>
            </a:schemeClr>
          </a:solidFill>
        </p:spPr>
        <p:txBody>
          <a:bodyPr/>
          <a:p/>
        </p:txBody>
      </p:sp>
      <p:pic>
        <p:nvPicPr>
          <p:cNvPr name="Picture 20" id="20"/>
          <p:cNvPicPr>
            <a:picLocks noChangeAspect="true"/>
          </p:cNvPicPr>
          <p:nvPr/>
        </p:nvPicPr>
        <p:blipFill>
          <a:blip r:embed="rId5"/>
          <a:srcRect l="16650" r="16650"/>
          <a:stretch>
            <a:fillRect/>
          </a:stretch>
        </p:blipFill>
        <p:spPr>
          <a:xfrm rot="0">
            <a:off x="1358558" y="1454147"/>
            <a:ext cx="2231507" cy="2231507"/>
          </a:xfrm>
          <a:prstGeom prst="ellipse">
            <a:avLst/>
          </a:prstGeom>
        </p:spPr>
      </p:pic>
      <p:sp>
        <p:nvSpPr>
          <p:cNvPr name="TextBox 21" id="21"/>
          <p:cNvSpPr txBox="true"/>
          <p:nvPr/>
        </p:nvSpPr>
        <p:spPr>
          <a:xfrm rot="0">
            <a:off x="4671297" y="4677159"/>
            <a:ext cx="2409825" cy="1047750"/>
          </a:xfrm>
          <a:prstGeom prst="rect">
            <a:avLst/>
          </a:prstGeom>
        </p:spPr>
        <p:txBody>
          <a:bodyPr anchor="t" rtlCol="false" lIns="114300" rIns="114300" tIns="57150" bIns="57150" anchorCtr="false" vert="horz" wrap="square">
            <a:spAutoFit/>
          </a:bodyPr>
          <a:lstStyle/>
          <a:p>
            <a:pPr algn="just">
              <a:lnSpc>
                <a:spcPct val="96000"/>
              </a:lnSpc>
            </a:pPr>
            <a:r>
              <a:rPr lang="en-US" sz="1500">
                <a:solidFill>
                  <a:schemeClr val="dk1">
                    <a:alpha val="100000"/>
                  </a:schemeClr>
                </a:solidFill>
                <a:latin typeface="Microsoft Yahei"/>
                <a:ea typeface="Microsoft Yahei"/>
                <a:cs typeface="Microsoft Yahei"/>
              </a:rPr>
              <a:t>数字化技术可以帮助企业建立更完善的质量安全监控体系，确保产品质量和安全。</a:t>
            </a:r>
          </a:p>
        </p:txBody>
      </p:sp>
      <p:sp>
        <p:nvSpPr>
          <p:cNvPr name="TextBox 22" id="22"/>
          <p:cNvSpPr txBox="true"/>
          <p:nvPr/>
        </p:nvSpPr>
        <p:spPr>
          <a:xfrm rot="0">
            <a:off x="8373015" y="4677159"/>
            <a:ext cx="2409825" cy="1047750"/>
          </a:xfrm>
          <a:prstGeom prst="rect">
            <a:avLst/>
          </a:prstGeom>
        </p:spPr>
        <p:txBody>
          <a:bodyPr anchor="t" rtlCol="false" lIns="114300" rIns="114300" tIns="57150" bIns="57150" anchorCtr="false" vert="horz" wrap="square">
            <a:spAutoFit/>
          </a:bodyPr>
          <a:lstStyle/>
          <a:p>
            <a:pPr algn="just">
              <a:lnSpc>
                <a:spcPct val="96000"/>
              </a:lnSpc>
            </a:pPr>
            <a:r>
              <a:rPr lang="en-US" sz="1500">
                <a:solidFill>
                  <a:schemeClr val="dk1">
                    <a:alpha val="100000"/>
                  </a:schemeClr>
                </a:solidFill>
                <a:latin typeface="Microsoft Yahei"/>
                <a:ea typeface="Microsoft Yahei"/>
                <a:cs typeface="Microsoft Yahei"/>
              </a:rPr>
              <a:t>数字化技术可以帮助企业更好地了解消费者需求，提供个性化的产品和服务。</a:t>
            </a:r>
          </a:p>
        </p:txBody>
      </p:sp>
      <p:sp>
        <p:nvSpPr>
          <p:cNvPr name="TextBox 23" id="23"/>
          <p:cNvSpPr txBox="true"/>
          <p:nvPr/>
        </p:nvSpPr>
        <p:spPr>
          <a:xfrm rot="0">
            <a:off x="8392065" y="1604894"/>
            <a:ext cx="581025" cy="457200"/>
          </a:xfrm>
          <a:prstGeom prst="rect">
            <a:avLst/>
          </a:prstGeom>
        </p:spPr>
        <p:txBody>
          <a:bodyPr anchor="ctr" rtlCol="false" lIns="114300" rIns="114300" tIns="57150" bIns="57150" anchorCtr="true" vert="horz" wrap="square">
            <a:spAutoFit/>
          </a:bodyPr>
          <a:lstStyle/>
          <a:p>
            <a:pPr algn="ctr">
              <a:lnSpc>
                <a:spcPct val="100000"/>
              </a:lnSpc>
              <a:spcBef>
                <a:spcPts val="450"/>
              </a:spcBef>
            </a:pPr>
            <a:r>
              <a:rPr lang="en-US" b="true" sz="2025">
                <a:solidFill>
                  <a:srgbClr val="FFFFFF">
                    <a:alpha val="100000"/>
                  </a:srgbClr>
                </a:solidFill>
                <a:latin typeface="Microsoft Yahei"/>
                <a:ea typeface="Microsoft Yahei"/>
                <a:cs typeface="Microsoft Yahei"/>
              </a:rPr>
              <a:t>03</a:t>
            </a:r>
          </a:p>
        </p:txBody>
      </p:sp>
      <p:sp>
        <p:nvSpPr>
          <p:cNvPr name="TextBox 24" id="24"/>
          <p:cNvSpPr txBox="true"/>
          <p:nvPr/>
        </p:nvSpPr>
        <p:spPr>
          <a:xfrm rot="0">
            <a:off x="4690347" y="1604894"/>
            <a:ext cx="578298" cy="437007"/>
          </a:xfrm>
          <a:prstGeom prst="rect">
            <a:avLst/>
          </a:prstGeom>
        </p:spPr>
        <p:txBody>
          <a:bodyPr anchor="ctr" rtlCol="false" lIns="114300" rIns="114300" tIns="57150" bIns="57150" anchorCtr="true" vert="horz" wrap="square">
            <a:spAutoFit/>
          </a:bodyPr>
          <a:lstStyle/>
          <a:p>
            <a:pPr>
              <a:lnSpc>
                <a:spcPct val="100000"/>
              </a:lnSpc>
              <a:spcBef>
                <a:spcPts val="450"/>
              </a:spcBef>
            </a:pPr>
            <a:r>
              <a:rPr lang="en-US" b="true" sz="2025">
                <a:solidFill>
                  <a:srgbClr val="FFFFFF">
                    <a:alpha val="100000"/>
                  </a:srgbClr>
                </a:solidFill>
                <a:latin typeface="Microsoft Yahei"/>
                <a:ea typeface="Microsoft Yahei"/>
                <a:cs typeface="Microsoft Yahei"/>
              </a:rPr>
              <a:t>02</a:t>
            </a:r>
          </a:p>
        </p:txBody>
      </p:sp>
      <p:sp>
        <p:nvSpPr>
          <p:cNvPr name="TextBox 25" id="25"/>
          <p:cNvSpPr txBox="true"/>
          <p:nvPr/>
        </p:nvSpPr>
        <p:spPr>
          <a:xfrm rot="0">
            <a:off x="980564" y="1604894"/>
            <a:ext cx="581025" cy="457200"/>
          </a:xfrm>
          <a:prstGeom prst="rect">
            <a:avLst/>
          </a:prstGeom>
        </p:spPr>
        <p:txBody>
          <a:bodyPr anchor="ctr" rtlCol="false" lIns="114300" rIns="114300" tIns="57150" bIns="57150" anchorCtr="true" vert="horz" wrap="square">
            <a:spAutoFit/>
          </a:bodyPr>
          <a:lstStyle/>
          <a:p>
            <a:pPr algn="ctr">
              <a:lnSpc>
                <a:spcPct val="100000"/>
              </a:lnSpc>
              <a:spcBef>
                <a:spcPts val="450"/>
              </a:spcBef>
            </a:pPr>
            <a:r>
              <a:rPr lang="en-US" b="true" sz="2025">
                <a:solidFill>
                  <a:srgbClr val="FFFFFF">
                    <a:alpha val="100000"/>
                  </a:srgbClr>
                </a:solidFill>
                <a:latin typeface="Microsoft Yahei"/>
                <a:ea typeface="Microsoft Yahei"/>
                <a:cs typeface="Microsoft Yahei"/>
              </a:rPr>
              <a:t>01</a:t>
            </a:r>
          </a:p>
        </p:txBody>
      </p:sp>
      <p:grpSp>
        <p:nvGrpSpPr>
          <p:cNvPr name="Group 26" id="26"/>
          <p:cNvGrpSpPr/>
          <p:nvPr/>
        </p:nvGrpSpPr>
        <p:grpSpPr>
          <a:xfrm rot="0">
            <a:off x="454963" y="93878"/>
            <a:ext cx="10641129" cy="914400"/>
            <a:chOff x="454963" y="93878"/>
            <a:chExt cx="10641129" cy="914400"/>
          </a:xfrm>
        </p:grpSpPr>
        <p:sp>
          <p:nvSpPr>
            <p:cNvPr name="AutoShape 27" id="27"/>
            <p:cNvSpPr/>
            <p:nvPr/>
          </p:nvSpPr>
          <p:spPr>
            <a:xfrm rot="0">
              <a:off x="454963" y="331168"/>
              <a:ext cx="84147" cy="84147"/>
            </a:xfrm>
            <a:prstGeom prst="ellipse">
              <a:avLst/>
            </a:prstGeom>
            <a:solidFill>
              <a:schemeClr val="accent1">
                <a:alpha val="100000"/>
              </a:schemeClr>
            </a:solidFill>
          </p:spPr>
          <p:txBody>
            <a:bodyPr/>
            <a:p/>
          </p:txBody>
        </p:sp>
        <p:sp>
          <p:nvSpPr>
            <p:cNvPr name="AutoShape 28" id="28"/>
            <p:cNvSpPr/>
            <p:nvPr/>
          </p:nvSpPr>
          <p:spPr>
            <a:xfrm rot="0">
              <a:off x="575049" y="337743"/>
              <a:ext cx="78137" cy="78137"/>
            </a:xfrm>
            <a:prstGeom prst="ellipse">
              <a:avLst/>
            </a:prstGeom>
            <a:solidFill>
              <a:schemeClr val="accent1">
                <a:alpha val="80000"/>
              </a:schemeClr>
            </a:solidFill>
          </p:spPr>
          <p:txBody>
            <a:bodyPr/>
            <a:p/>
          </p:txBody>
        </p:sp>
        <p:sp>
          <p:nvSpPr>
            <p:cNvPr name="AutoShape 29" id="29"/>
            <p:cNvSpPr/>
            <p:nvPr/>
          </p:nvSpPr>
          <p:spPr>
            <a:xfrm rot="0">
              <a:off x="689125" y="339460"/>
              <a:ext cx="74704" cy="74704"/>
            </a:xfrm>
            <a:prstGeom prst="ellipse">
              <a:avLst/>
            </a:prstGeom>
            <a:solidFill>
              <a:schemeClr val="accent1">
                <a:alpha val="60000"/>
              </a:schemeClr>
            </a:solidFill>
          </p:spPr>
          <p:txBody>
            <a:bodyPr/>
            <a:p/>
          </p:txBody>
        </p:sp>
        <p:sp>
          <p:nvSpPr>
            <p:cNvPr name="AutoShape 30" id="30"/>
            <p:cNvSpPr/>
            <p:nvPr/>
          </p:nvSpPr>
          <p:spPr>
            <a:xfrm rot="0">
              <a:off x="799768" y="348430"/>
              <a:ext cx="69238" cy="69238"/>
            </a:xfrm>
            <a:prstGeom prst="ellipse">
              <a:avLst/>
            </a:prstGeom>
            <a:solidFill>
              <a:schemeClr val="accent1">
                <a:alpha val="40000"/>
              </a:schemeClr>
            </a:solidFill>
          </p:spPr>
          <p:txBody>
            <a:bodyPr/>
            <a:p/>
          </p:txBody>
        </p:sp>
        <p:sp>
          <p:nvSpPr>
            <p:cNvPr name="AutoShape 31" id="31"/>
            <p:cNvSpPr/>
            <p:nvPr/>
          </p:nvSpPr>
          <p:spPr>
            <a:xfrm rot="0">
              <a:off x="904945" y="344297"/>
              <a:ext cx="65594" cy="65594"/>
            </a:xfrm>
            <a:prstGeom prst="ellipse">
              <a:avLst/>
            </a:prstGeom>
            <a:solidFill>
              <a:schemeClr val="accent1">
                <a:alpha val="20000"/>
              </a:schemeClr>
            </a:solidFill>
          </p:spPr>
          <p:txBody>
            <a:bodyPr/>
            <a:p/>
          </p:txBody>
        </p:sp>
        <p:sp>
          <p:nvSpPr>
            <p:cNvPr name="AutoShape 32" id="32"/>
            <p:cNvSpPr/>
            <p:nvPr/>
          </p:nvSpPr>
          <p:spPr>
            <a:xfrm rot="0">
              <a:off x="454963" y="448942"/>
              <a:ext cx="84147" cy="84147"/>
            </a:xfrm>
            <a:prstGeom prst="ellipse">
              <a:avLst/>
            </a:prstGeom>
            <a:solidFill>
              <a:schemeClr val="accent1">
                <a:alpha val="100000"/>
              </a:schemeClr>
            </a:solidFill>
          </p:spPr>
          <p:txBody>
            <a:bodyPr/>
            <a:p/>
          </p:txBody>
        </p:sp>
        <p:sp>
          <p:nvSpPr>
            <p:cNvPr name="AutoShape 33" id="33"/>
            <p:cNvSpPr/>
            <p:nvPr/>
          </p:nvSpPr>
          <p:spPr>
            <a:xfrm rot="0">
              <a:off x="575049" y="455517"/>
              <a:ext cx="78137" cy="78137"/>
            </a:xfrm>
            <a:prstGeom prst="ellipse">
              <a:avLst/>
            </a:prstGeom>
            <a:solidFill>
              <a:schemeClr val="accent1">
                <a:alpha val="80000"/>
              </a:schemeClr>
            </a:solidFill>
          </p:spPr>
          <p:txBody>
            <a:bodyPr/>
            <a:p/>
          </p:txBody>
        </p:sp>
        <p:sp>
          <p:nvSpPr>
            <p:cNvPr name="AutoShape 34" id="34"/>
            <p:cNvSpPr/>
            <p:nvPr/>
          </p:nvSpPr>
          <p:spPr>
            <a:xfrm rot="0">
              <a:off x="689125" y="457233"/>
              <a:ext cx="74704" cy="74704"/>
            </a:xfrm>
            <a:prstGeom prst="ellipse">
              <a:avLst/>
            </a:prstGeom>
            <a:solidFill>
              <a:schemeClr val="accent1">
                <a:alpha val="60000"/>
              </a:schemeClr>
            </a:solidFill>
          </p:spPr>
          <p:txBody>
            <a:bodyPr/>
            <a:p/>
          </p:txBody>
        </p:sp>
        <p:sp>
          <p:nvSpPr>
            <p:cNvPr name="AutoShape 35" id="35"/>
            <p:cNvSpPr/>
            <p:nvPr/>
          </p:nvSpPr>
          <p:spPr>
            <a:xfrm rot="0">
              <a:off x="799768" y="466203"/>
              <a:ext cx="69238" cy="69238"/>
            </a:xfrm>
            <a:prstGeom prst="ellipse">
              <a:avLst/>
            </a:prstGeom>
            <a:solidFill>
              <a:schemeClr val="accent1">
                <a:alpha val="40000"/>
              </a:schemeClr>
            </a:solidFill>
          </p:spPr>
          <p:txBody>
            <a:bodyPr/>
            <a:p/>
          </p:txBody>
        </p:sp>
        <p:sp>
          <p:nvSpPr>
            <p:cNvPr name="AutoShape 36" id="36"/>
            <p:cNvSpPr/>
            <p:nvPr/>
          </p:nvSpPr>
          <p:spPr>
            <a:xfrm rot="0">
              <a:off x="904945" y="462070"/>
              <a:ext cx="65594" cy="65594"/>
            </a:xfrm>
            <a:prstGeom prst="ellipse">
              <a:avLst/>
            </a:prstGeom>
            <a:solidFill>
              <a:schemeClr val="accent1">
                <a:alpha val="20000"/>
              </a:schemeClr>
            </a:solidFill>
          </p:spPr>
          <p:txBody>
            <a:bodyPr/>
            <a:p/>
          </p:txBody>
        </p:sp>
        <p:sp>
          <p:nvSpPr>
            <p:cNvPr name="AutoShape 37" id="37"/>
            <p:cNvSpPr/>
            <p:nvPr/>
          </p:nvSpPr>
          <p:spPr>
            <a:xfrm rot="0">
              <a:off x="454963" y="566715"/>
              <a:ext cx="84147" cy="84147"/>
            </a:xfrm>
            <a:prstGeom prst="ellipse">
              <a:avLst/>
            </a:prstGeom>
            <a:solidFill>
              <a:schemeClr val="accent1">
                <a:alpha val="100000"/>
              </a:schemeClr>
            </a:solidFill>
          </p:spPr>
          <p:txBody>
            <a:bodyPr/>
            <a:p/>
          </p:txBody>
        </p:sp>
        <p:sp>
          <p:nvSpPr>
            <p:cNvPr name="AutoShape 38" id="38"/>
            <p:cNvSpPr/>
            <p:nvPr/>
          </p:nvSpPr>
          <p:spPr>
            <a:xfrm rot="0">
              <a:off x="575049" y="573291"/>
              <a:ext cx="78137" cy="78137"/>
            </a:xfrm>
            <a:prstGeom prst="ellipse">
              <a:avLst/>
            </a:prstGeom>
            <a:solidFill>
              <a:schemeClr val="accent1">
                <a:alpha val="80000"/>
              </a:schemeClr>
            </a:solidFill>
          </p:spPr>
          <p:txBody>
            <a:bodyPr/>
            <a:p/>
          </p:txBody>
        </p:sp>
        <p:sp>
          <p:nvSpPr>
            <p:cNvPr name="AutoShape 39" id="39"/>
            <p:cNvSpPr/>
            <p:nvPr/>
          </p:nvSpPr>
          <p:spPr>
            <a:xfrm rot="0">
              <a:off x="689125" y="575007"/>
              <a:ext cx="74704" cy="74704"/>
            </a:xfrm>
            <a:prstGeom prst="ellipse">
              <a:avLst/>
            </a:prstGeom>
            <a:solidFill>
              <a:schemeClr val="accent1">
                <a:alpha val="60000"/>
              </a:schemeClr>
            </a:solidFill>
          </p:spPr>
          <p:txBody>
            <a:bodyPr/>
            <a:p/>
          </p:txBody>
        </p:sp>
        <p:sp>
          <p:nvSpPr>
            <p:cNvPr name="AutoShape 40" id="40"/>
            <p:cNvSpPr/>
            <p:nvPr/>
          </p:nvSpPr>
          <p:spPr>
            <a:xfrm rot="0">
              <a:off x="799768" y="583977"/>
              <a:ext cx="69238" cy="69238"/>
            </a:xfrm>
            <a:prstGeom prst="ellipse">
              <a:avLst/>
            </a:prstGeom>
            <a:solidFill>
              <a:schemeClr val="accent1">
                <a:alpha val="40000"/>
              </a:schemeClr>
            </a:solidFill>
          </p:spPr>
          <p:txBody>
            <a:bodyPr/>
            <a:p/>
          </p:txBody>
        </p:sp>
        <p:sp>
          <p:nvSpPr>
            <p:cNvPr name="AutoShape 41" id="41"/>
            <p:cNvSpPr/>
            <p:nvPr/>
          </p:nvSpPr>
          <p:spPr>
            <a:xfrm rot="0">
              <a:off x="904945" y="579844"/>
              <a:ext cx="65594" cy="65594"/>
            </a:xfrm>
            <a:prstGeom prst="ellipse">
              <a:avLst/>
            </a:prstGeom>
            <a:solidFill>
              <a:schemeClr val="accent1">
                <a:alpha val="20000"/>
              </a:schemeClr>
            </a:solidFill>
          </p:spPr>
          <p:txBody>
            <a:bodyPr/>
            <a:p/>
          </p:txBody>
        </p:sp>
        <p:sp>
          <p:nvSpPr>
            <p:cNvPr name="AutoShape 42" id="42"/>
            <p:cNvSpPr/>
            <p:nvPr/>
          </p:nvSpPr>
          <p:spPr>
            <a:xfrm rot="0">
              <a:off x="454963" y="684489"/>
              <a:ext cx="84147" cy="84147"/>
            </a:xfrm>
            <a:prstGeom prst="ellipse">
              <a:avLst/>
            </a:prstGeom>
            <a:solidFill>
              <a:schemeClr val="accent1">
                <a:alpha val="100000"/>
              </a:schemeClr>
            </a:solidFill>
          </p:spPr>
          <p:txBody>
            <a:bodyPr/>
            <a:p/>
          </p:txBody>
        </p:sp>
        <p:sp>
          <p:nvSpPr>
            <p:cNvPr name="AutoShape 43" id="43"/>
            <p:cNvSpPr/>
            <p:nvPr/>
          </p:nvSpPr>
          <p:spPr>
            <a:xfrm rot="0">
              <a:off x="575049" y="691064"/>
              <a:ext cx="78137" cy="78137"/>
            </a:xfrm>
            <a:prstGeom prst="ellipse">
              <a:avLst/>
            </a:prstGeom>
            <a:solidFill>
              <a:schemeClr val="accent1">
                <a:alpha val="80000"/>
              </a:schemeClr>
            </a:solidFill>
          </p:spPr>
          <p:txBody>
            <a:bodyPr/>
            <a:p/>
          </p:txBody>
        </p:sp>
        <p:sp>
          <p:nvSpPr>
            <p:cNvPr name="AutoShape 44" id="44"/>
            <p:cNvSpPr/>
            <p:nvPr/>
          </p:nvSpPr>
          <p:spPr>
            <a:xfrm rot="0">
              <a:off x="689125" y="692781"/>
              <a:ext cx="74704" cy="74704"/>
            </a:xfrm>
            <a:prstGeom prst="ellipse">
              <a:avLst/>
            </a:prstGeom>
            <a:solidFill>
              <a:schemeClr val="accent1">
                <a:alpha val="60000"/>
              </a:schemeClr>
            </a:solidFill>
          </p:spPr>
          <p:txBody>
            <a:bodyPr/>
            <a:p/>
          </p:txBody>
        </p:sp>
        <p:sp>
          <p:nvSpPr>
            <p:cNvPr name="AutoShape 45" id="45"/>
            <p:cNvSpPr/>
            <p:nvPr/>
          </p:nvSpPr>
          <p:spPr>
            <a:xfrm rot="0">
              <a:off x="799768" y="701751"/>
              <a:ext cx="69238" cy="69238"/>
            </a:xfrm>
            <a:prstGeom prst="ellipse">
              <a:avLst/>
            </a:prstGeom>
            <a:solidFill>
              <a:schemeClr val="accent1">
                <a:alpha val="40000"/>
              </a:schemeClr>
            </a:solidFill>
          </p:spPr>
          <p:txBody>
            <a:bodyPr/>
            <a:p/>
          </p:txBody>
        </p:sp>
        <p:sp>
          <p:nvSpPr>
            <p:cNvPr name="AutoShape 46" id="46"/>
            <p:cNvSpPr/>
            <p:nvPr/>
          </p:nvSpPr>
          <p:spPr>
            <a:xfrm rot="0">
              <a:off x="904945" y="697618"/>
              <a:ext cx="65594" cy="65594"/>
            </a:xfrm>
            <a:prstGeom prst="ellipse">
              <a:avLst/>
            </a:prstGeom>
            <a:solidFill>
              <a:schemeClr val="accent1">
                <a:alpha val="20000"/>
              </a:schemeClr>
            </a:solidFill>
          </p:spPr>
          <p:txBody>
            <a:bodyPr/>
            <a:p/>
          </p:txBody>
        </p:sp>
        <p:sp>
          <p:nvSpPr>
            <p:cNvPr name="TextBox 47" id="47"/>
            <p:cNvSpPr txBox="true"/>
            <p:nvPr/>
          </p:nvSpPr>
          <p:spPr>
            <a:xfrm rot="0">
              <a:off x="1094842" y="93878"/>
              <a:ext cx="10001250" cy="914400"/>
            </a:xfrm>
            <a:prstGeom prst="rect">
              <a:avLst/>
            </a:prstGeom>
          </p:spPr>
          <p:txBody>
            <a:bodyPr anchor="t" rtlCol="false" lIns="123825" rIns="57150" tIns="123825" bIns="123825" anchorCtr="false" vert="horz" wrap="square">
              <a:spAutoFit/>
            </a:bodyPr>
            <a:lstStyle/>
            <a:p>
              <a:pPr>
                <a:lnSpc>
                  <a:spcPct val="140000"/>
                </a:lnSpc>
              </a:pPr>
              <a:r>
                <a:rPr lang="en-US" b="true" sz="3000">
                  <a:solidFill>
                    <a:schemeClr val="accent1">
                      <a:alpha val="100000"/>
                    </a:schemeClr>
                  </a:solidFill>
                  <a:latin typeface="Microsoft Yahei"/>
                  <a:ea typeface="Microsoft Yahei"/>
                  <a:cs typeface="Microsoft Yahei"/>
                </a:rPr>
                <a:t>数字化转型必要性</a:t>
              </a:r>
            </a:p>
          </p:txBody>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3574694" y="1423099"/>
            <a:ext cx="8029575" cy="762000"/>
          </a:xfrm>
          <a:prstGeom prst="rect">
            <a:avLst/>
          </a:prstGeom>
        </p:spPr>
        <p:txBody>
          <a:bodyPr anchor="t" rtlCol="false" lIns="123825" rIns="57150" tIns="123825" bIns="123825" anchorCtr="false" vert="horz" wrap="square">
            <a:spAutoFit/>
          </a:bodyPr>
          <a:lstStyle/>
          <a:p>
            <a:pPr>
              <a:lnSpc>
                <a:spcPct val="140000"/>
              </a:lnSpc>
            </a:pPr>
            <a:r>
              <a:rPr lang="en-US" b="true" sz="2325">
                <a:solidFill>
                  <a:schemeClr val="accent1">
                    <a:alpha val="100000"/>
                  </a:schemeClr>
                </a:solidFill>
                <a:latin typeface="Microsoft Yahei"/>
                <a:ea typeface="Microsoft Yahei"/>
                <a:cs typeface="Microsoft Yahei"/>
              </a:rPr>
              <a:t>国内发展趋势</a:t>
            </a:r>
          </a:p>
        </p:txBody>
      </p:sp>
      <p:sp>
        <p:nvSpPr>
          <p:cNvPr name="AutoShape 3" id="3"/>
          <p:cNvSpPr/>
          <p:nvPr/>
        </p:nvSpPr>
        <p:spPr>
          <a:xfrm rot="0">
            <a:off x="1250166" y="5955116"/>
            <a:ext cx="701468" cy="122998"/>
          </a:xfrm>
          <a:prstGeom prst="rect">
            <a:avLst/>
          </a:prstGeom>
          <a:solidFill>
            <a:schemeClr val="accent1">
              <a:alpha val="100000"/>
            </a:schemeClr>
          </a:solidFill>
        </p:spPr>
        <p:txBody>
          <a:bodyPr/>
          <a:p/>
        </p:txBody>
      </p:sp>
      <p:sp>
        <p:nvSpPr>
          <p:cNvPr name="AutoShape 4" id="4"/>
          <p:cNvSpPr/>
          <p:nvPr/>
        </p:nvSpPr>
        <p:spPr>
          <a:xfrm rot="0">
            <a:off x="1197254" y="5955116"/>
            <a:ext cx="122998" cy="122998"/>
          </a:xfrm>
          <a:prstGeom prst="ellipse">
            <a:avLst/>
          </a:prstGeom>
          <a:solidFill>
            <a:schemeClr val="accent1">
              <a:alpha val="100000"/>
            </a:schemeClr>
          </a:solidFill>
        </p:spPr>
        <p:txBody>
          <a:bodyPr/>
          <a:p/>
        </p:txBody>
      </p:sp>
      <p:sp>
        <p:nvSpPr>
          <p:cNvPr name="AutoShape 5" id="5"/>
          <p:cNvSpPr/>
          <p:nvPr/>
        </p:nvSpPr>
        <p:spPr>
          <a:xfrm rot="0">
            <a:off x="1880006" y="5955116"/>
            <a:ext cx="122998" cy="122998"/>
          </a:xfrm>
          <a:prstGeom prst="ellipse">
            <a:avLst/>
          </a:prstGeom>
          <a:solidFill>
            <a:schemeClr val="accent1">
              <a:alpha val="100000"/>
            </a:schemeClr>
          </a:solidFill>
        </p:spPr>
        <p:txBody>
          <a:bodyPr/>
          <a:p/>
        </p:txBody>
      </p:sp>
      <p:cxnSp>
        <p:nvCxnSpPr>
          <p:cNvPr name="Connector 6" id="6"/>
          <p:cNvCxnSpPr/>
          <p:nvPr/>
        </p:nvCxnSpPr>
        <p:spPr>
          <a:xfrm>
            <a:off x="1951634" y="6029346"/>
            <a:ext cx="10254150" cy="0"/>
          </a:xfrm>
          <a:prstGeom prst="line">
            <a:avLst/>
          </a:prstGeom>
          <a:ln w="14288">
            <a:solidFill>
              <a:schemeClr val="accent1"/>
            </a:solidFill>
            <a:prstDash val="dash"/>
          </a:ln>
        </p:spPr>
        <p:style>
          <a:lnRef idx="0">
            <a:schemeClr val="accent1"/>
          </a:lnRef>
          <a:fillRef idx="1">
            <a:schemeClr val="accent1"/>
          </a:fillRef>
          <a:effectRef idx="0">
            <a:schemeClr val="accent1"/>
          </a:effectRef>
          <a:fontRef idx="minor">
            <a:schemeClr val="lt1"/>
          </a:fontRef>
        </p:style>
      </p:cxnSp>
      <p:sp>
        <p:nvSpPr>
          <p:cNvPr name="TextBox 7" id="7"/>
          <p:cNvSpPr txBox="true"/>
          <p:nvPr/>
        </p:nvSpPr>
        <p:spPr>
          <a:xfrm rot="0">
            <a:off x="3574694" y="1913291"/>
            <a:ext cx="7776939" cy="1203960"/>
          </a:xfrm>
          <a:prstGeom prst="rect">
            <a:avLst/>
          </a:prstGeom>
        </p:spPr>
        <p:txBody>
          <a:bodyPr anchor="t" rtlCol="false" lIns="123825" rIns="57150" tIns="123825" bIns="123825" anchorCtr="false" vert="horz" wrap="square">
            <a:spAutoFit/>
          </a:bodyPr>
          <a:lstStyle/>
          <a:p>
            <a:pPr>
              <a:lnSpc>
                <a:spcPct val="150000"/>
              </a:lnSpc>
            </a:pPr>
            <a:r>
              <a:rPr lang="en-US" sz="1350">
                <a:solidFill>
                  <a:schemeClr val="dk1">
                    <a:alpha val="100000"/>
                  </a:schemeClr>
                </a:solidFill>
                <a:latin typeface="Microsoft Yahei"/>
                <a:ea typeface="Microsoft Yahei"/>
                <a:cs typeface="Microsoft Yahei"/>
              </a:rPr>
              <a:t>中国政府正在积极推动食品行业的数字化转型，鼓励企业采用先进的数字化技术和智能化装备。同时，随着消费者对食品安全和质量的关注度不断提高，国内食品行业的数字化转型将更加迫切。</a:t>
            </a:r>
          </a:p>
        </p:txBody>
      </p:sp>
      <p:sp>
        <p:nvSpPr>
          <p:cNvPr name="TextBox 8" id="8"/>
          <p:cNvSpPr txBox="true"/>
          <p:nvPr/>
        </p:nvSpPr>
        <p:spPr>
          <a:xfrm rot="0">
            <a:off x="1197254" y="3971227"/>
            <a:ext cx="8029575" cy="762000"/>
          </a:xfrm>
          <a:prstGeom prst="rect">
            <a:avLst/>
          </a:prstGeom>
        </p:spPr>
        <p:txBody>
          <a:bodyPr anchor="t" rtlCol="false" lIns="123825" rIns="57150" tIns="123825" bIns="123825" anchorCtr="false" vert="horz" wrap="square">
            <a:spAutoFit/>
          </a:bodyPr>
          <a:lstStyle/>
          <a:p>
            <a:pPr>
              <a:lnSpc>
                <a:spcPct val="140000"/>
              </a:lnSpc>
            </a:pPr>
            <a:r>
              <a:rPr lang="en-US" b="true" sz="2325">
                <a:solidFill>
                  <a:schemeClr val="accent1">
                    <a:alpha val="100000"/>
                  </a:schemeClr>
                </a:solidFill>
                <a:latin typeface="Microsoft Yahei"/>
                <a:ea typeface="Microsoft Yahei"/>
                <a:cs typeface="Microsoft Yahei"/>
              </a:rPr>
              <a:t>国外发展趋势</a:t>
            </a:r>
          </a:p>
        </p:txBody>
      </p:sp>
      <p:sp>
        <p:nvSpPr>
          <p:cNvPr name="TextBox 9" id="9"/>
          <p:cNvSpPr txBox="true"/>
          <p:nvPr/>
        </p:nvSpPr>
        <p:spPr>
          <a:xfrm rot="0">
            <a:off x="1197254" y="4461419"/>
            <a:ext cx="7806355" cy="1203960"/>
          </a:xfrm>
          <a:prstGeom prst="rect">
            <a:avLst/>
          </a:prstGeom>
        </p:spPr>
        <p:txBody>
          <a:bodyPr anchor="t" rtlCol="false" lIns="123825" rIns="57150" tIns="123825" bIns="123825" anchorCtr="false" vert="horz" wrap="square">
            <a:spAutoFit/>
          </a:bodyPr>
          <a:lstStyle/>
          <a:p>
            <a:pPr>
              <a:lnSpc>
                <a:spcPct val="150000"/>
              </a:lnSpc>
            </a:pPr>
            <a:r>
              <a:rPr lang="en-US" sz="1350">
                <a:solidFill>
                  <a:schemeClr val="dk1">
                    <a:alpha val="100000"/>
                  </a:schemeClr>
                </a:solidFill>
                <a:latin typeface="Microsoft Yahei"/>
                <a:ea typeface="Microsoft Yahei"/>
                <a:cs typeface="Microsoft Yahei"/>
              </a:rPr>
              <a:t>在发达国家，食品行业的数字化转型已经取得了一定的成果。许多企业已经采用了先进的数字化技术和智能化装备，实现了生产过程的自动化和智能化。此外，随着全球化和互联网的快速发展，国外食品企业更加注重品牌建设和市场营销的数字化转型。</a:t>
            </a:r>
          </a:p>
        </p:txBody>
      </p:sp>
      <p:sp>
        <p:nvSpPr>
          <p:cNvPr name="AutoShape 10" id="10"/>
          <p:cNvSpPr/>
          <p:nvPr/>
        </p:nvSpPr>
        <p:spPr>
          <a:xfrm rot="0">
            <a:off x="3552256" y="3306002"/>
            <a:ext cx="701468" cy="122998"/>
          </a:xfrm>
          <a:prstGeom prst="rect">
            <a:avLst/>
          </a:prstGeom>
          <a:solidFill>
            <a:schemeClr val="accent1">
              <a:alpha val="100000"/>
            </a:schemeClr>
          </a:solidFill>
        </p:spPr>
        <p:txBody>
          <a:bodyPr/>
          <a:p/>
        </p:txBody>
      </p:sp>
      <p:sp>
        <p:nvSpPr>
          <p:cNvPr name="AutoShape 11" id="11"/>
          <p:cNvSpPr/>
          <p:nvPr/>
        </p:nvSpPr>
        <p:spPr>
          <a:xfrm rot="0">
            <a:off x="3499345" y="3306002"/>
            <a:ext cx="122998" cy="122998"/>
          </a:xfrm>
          <a:prstGeom prst="ellipse">
            <a:avLst/>
          </a:prstGeom>
          <a:solidFill>
            <a:schemeClr val="accent1">
              <a:alpha val="100000"/>
            </a:schemeClr>
          </a:solidFill>
        </p:spPr>
        <p:txBody>
          <a:bodyPr/>
          <a:p/>
        </p:txBody>
      </p:sp>
      <p:sp>
        <p:nvSpPr>
          <p:cNvPr name="AutoShape 12" id="12"/>
          <p:cNvSpPr/>
          <p:nvPr/>
        </p:nvSpPr>
        <p:spPr>
          <a:xfrm rot="0">
            <a:off x="4182096" y="3306002"/>
            <a:ext cx="122998" cy="122998"/>
          </a:xfrm>
          <a:prstGeom prst="ellipse">
            <a:avLst/>
          </a:prstGeom>
          <a:solidFill>
            <a:schemeClr val="accent1">
              <a:alpha val="100000"/>
            </a:schemeClr>
          </a:solidFill>
        </p:spPr>
        <p:txBody>
          <a:bodyPr/>
          <a:p/>
        </p:txBody>
      </p:sp>
      <p:cxnSp>
        <p:nvCxnSpPr>
          <p:cNvPr name="Connector 13" id="13"/>
          <p:cNvCxnSpPr/>
          <p:nvPr/>
        </p:nvCxnSpPr>
        <p:spPr>
          <a:xfrm>
            <a:off x="4253725" y="3380232"/>
            <a:ext cx="10254150" cy="0"/>
          </a:xfrm>
          <a:prstGeom prst="line">
            <a:avLst/>
          </a:prstGeom>
          <a:ln w="14288">
            <a:solidFill>
              <a:schemeClr val="accent1"/>
            </a:solidFill>
            <a:prstDash val="dash"/>
          </a:ln>
        </p:spPr>
        <p:style>
          <a:lnRef idx="0">
            <a:schemeClr val="accent1"/>
          </a:lnRef>
          <a:fillRef idx="1">
            <a:schemeClr val="accent1"/>
          </a:fillRef>
          <a:effectRef idx="0">
            <a:schemeClr val="accent1"/>
          </a:effectRef>
          <a:fontRef idx="minor">
            <a:schemeClr val="lt1"/>
          </a:fontRef>
        </p:style>
      </p:cxnSp>
      <p:grpSp>
        <p:nvGrpSpPr>
          <p:cNvPr name="Group 14" id="14"/>
          <p:cNvGrpSpPr/>
          <p:nvPr/>
        </p:nvGrpSpPr>
        <p:grpSpPr>
          <a:xfrm rot="0">
            <a:off x="454963" y="93878"/>
            <a:ext cx="10641129" cy="914400"/>
            <a:chOff x="454963" y="93878"/>
            <a:chExt cx="10641129" cy="914400"/>
          </a:xfrm>
        </p:grpSpPr>
        <p:sp>
          <p:nvSpPr>
            <p:cNvPr name="AutoShape 15" id="15"/>
            <p:cNvSpPr/>
            <p:nvPr/>
          </p:nvSpPr>
          <p:spPr>
            <a:xfrm rot="0">
              <a:off x="454963" y="331168"/>
              <a:ext cx="84147" cy="84147"/>
            </a:xfrm>
            <a:prstGeom prst="ellipse">
              <a:avLst/>
            </a:prstGeom>
            <a:solidFill>
              <a:schemeClr val="accent1">
                <a:alpha val="100000"/>
              </a:schemeClr>
            </a:solidFill>
          </p:spPr>
          <p:txBody>
            <a:bodyPr/>
            <a:p/>
          </p:txBody>
        </p:sp>
        <p:sp>
          <p:nvSpPr>
            <p:cNvPr name="AutoShape 16" id="16"/>
            <p:cNvSpPr/>
            <p:nvPr/>
          </p:nvSpPr>
          <p:spPr>
            <a:xfrm rot="0">
              <a:off x="575049" y="337743"/>
              <a:ext cx="78137" cy="78137"/>
            </a:xfrm>
            <a:prstGeom prst="ellipse">
              <a:avLst/>
            </a:prstGeom>
            <a:solidFill>
              <a:schemeClr val="accent1">
                <a:alpha val="80000"/>
              </a:schemeClr>
            </a:solidFill>
          </p:spPr>
          <p:txBody>
            <a:bodyPr/>
            <a:p/>
          </p:txBody>
        </p:sp>
        <p:sp>
          <p:nvSpPr>
            <p:cNvPr name="AutoShape 17" id="17"/>
            <p:cNvSpPr/>
            <p:nvPr/>
          </p:nvSpPr>
          <p:spPr>
            <a:xfrm rot="0">
              <a:off x="689125" y="339460"/>
              <a:ext cx="74704" cy="74704"/>
            </a:xfrm>
            <a:prstGeom prst="ellipse">
              <a:avLst/>
            </a:prstGeom>
            <a:solidFill>
              <a:schemeClr val="accent1">
                <a:alpha val="60000"/>
              </a:schemeClr>
            </a:solidFill>
          </p:spPr>
          <p:txBody>
            <a:bodyPr/>
            <a:p/>
          </p:txBody>
        </p:sp>
        <p:sp>
          <p:nvSpPr>
            <p:cNvPr name="AutoShape 18" id="18"/>
            <p:cNvSpPr/>
            <p:nvPr/>
          </p:nvSpPr>
          <p:spPr>
            <a:xfrm rot="0">
              <a:off x="799768" y="348430"/>
              <a:ext cx="69238" cy="69238"/>
            </a:xfrm>
            <a:prstGeom prst="ellipse">
              <a:avLst/>
            </a:prstGeom>
            <a:solidFill>
              <a:schemeClr val="accent1">
                <a:alpha val="40000"/>
              </a:schemeClr>
            </a:solidFill>
          </p:spPr>
          <p:txBody>
            <a:bodyPr/>
            <a:p/>
          </p:txBody>
        </p:sp>
        <p:sp>
          <p:nvSpPr>
            <p:cNvPr name="AutoShape 19" id="19"/>
            <p:cNvSpPr/>
            <p:nvPr/>
          </p:nvSpPr>
          <p:spPr>
            <a:xfrm rot="0">
              <a:off x="904945" y="344297"/>
              <a:ext cx="65594" cy="65594"/>
            </a:xfrm>
            <a:prstGeom prst="ellipse">
              <a:avLst/>
            </a:prstGeom>
            <a:solidFill>
              <a:schemeClr val="accent1">
                <a:alpha val="20000"/>
              </a:schemeClr>
            </a:solidFill>
          </p:spPr>
          <p:txBody>
            <a:bodyPr/>
            <a:p/>
          </p:txBody>
        </p:sp>
        <p:sp>
          <p:nvSpPr>
            <p:cNvPr name="AutoShape 20" id="20"/>
            <p:cNvSpPr/>
            <p:nvPr/>
          </p:nvSpPr>
          <p:spPr>
            <a:xfrm rot="0">
              <a:off x="454963" y="448942"/>
              <a:ext cx="84147" cy="84147"/>
            </a:xfrm>
            <a:prstGeom prst="ellipse">
              <a:avLst/>
            </a:prstGeom>
            <a:solidFill>
              <a:schemeClr val="accent1">
                <a:alpha val="100000"/>
              </a:schemeClr>
            </a:solidFill>
          </p:spPr>
          <p:txBody>
            <a:bodyPr/>
            <a:p/>
          </p:txBody>
        </p:sp>
        <p:sp>
          <p:nvSpPr>
            <p:cNvPr name="AutoShape 21" id="21"/>
            <p:cNvSpPr/>
            <p:nvPr/>
          </p:nvSpPr>
          <p:spPr>
            <a:xfrm rot="0">
              <a:off x="575049" y="455517"/>
              <a:ext cx="78137" cy="78137"/>
            </a:xfrm>
            <a:prstGeom prst="ellipse">
              <a:avLst/>
            </a:prstGeom>
            <a:solidFill>
              <a:schemeClr val="accent1">
                <a:alpha val="80000"/>
              </a:schemeClr>
            </a:solidFill>
          </p:spPr>
          <p:txBody>
            <a:bodyPr/>
            <a:p/>
          </p:txBody>
        </p:sp>
        <p:sp>
          <p:nvSpPr>
            <p:cNvPr name="AutoShape 22" id="22"/>
            <p:cNvSpPr/>
            <p:nvPr/>
          </p:nvSpPr>
          <p:spPr>
            <a:xfrm rot="0">
              <a:off x="689125" y="457233"/>
              <a:ext cx="74704" cy="74704"/>
            </a:xfrm>
            <a:prstGeom prst="ellipse">
              <a:avLst/>
            </a:prstGeom>
            <a:solidFill>
              <a:schemeClr val="accent1">
                <a:alpha val="60000"/>
              </a:schemeClr>
            </a:solidFill>
          </p:spPr>
          <p:txBody>
            <a:bodyPr/>
            <a:p/>
          </p:txBody>
        </p:sp>
        <p:sp>
          <p:nvSpPr>
            <p:cNvPr name="AutoShape 23" id="23"/>
            <p:cNvSpPr/>
            <p:nvPr/>
          </p:nvSpPr>
          <p:spPr>
            <a:xfrm rot="0">
              <a:off x="799768" y="466203"/>
              <a:ext cx="69238" cy="69238"/>
            </a:xfrm>
            <a:prstGeom prst="ellipse">
              <a:avLst/>
            </a:prstGeom>
            <a:solidFill>
              <a:schemeClr val="accent1">
                <a:alpha val="40000"/>
              </a:schemeClr>
            </a:solidFill>
          </p:spPr>
          <p:txBody>
            <a:bodyPr/>
            <a:p/>
          </p:txBody>
        </p:sp>
        <p:sp>
          <p:nvSpPr>
            <p:cNvPr name="AutoShape 24" id="24"/>
            <p:cNvSpPr/>
            <p:nvPr/>
          </p:nvSpPr>
          <p:spPr>
            <a:xfrm rot="0">
              <a:off x="904945" y="462070"/>
              <a:ext cx="65594" cy="65594"/>
            </a:xfrm>
            <a:prstGeom prst="ellipse">
              <a:avLst/>
            </a:prstGeom>
            <a:solidFill>
              <a:schemeClr val="accent1">
                <a:alpha val="20000"/>
              </a:schemeClr>
            </a:solidFill>
          </p:spPr>
          <p:txBody>
            <a:bodyPr/>
            <a:p/>
          </p:txBody>
        </p:sp>
        <p:sp>
          <p:nvSpPr>
            <p:cNvPr name="AutoShape 25" id="25"/>
            <p:cNvSpPr/>
            <p:nvPr/>
          </p:nvSpPr>
          <p:spPr>
            <a:xfrm rot="0">
              <a:off x="454963" y="566715"/>
              <a:ext cx="84147" cy="84147"/>
            </a:xfrm>
            <a:prstGeom prst="ellipse">
              <a:avLst/>
            </a:prstGeom>
            <a:solidFill>
              <a:schemeClr val="accent1">
                <a:alpha val="100000"/>
              </a:schemeClr>
            </a:solidFill>
          </p:spPr>
          <p:txBody>
            <a:bodyPr/>
            <a:p/>
          </p:txBody>
        </p:sp>
        <p:sp>
          <p:nvSpPr>
            <p:cNvPr name="AutoShape 26" id="26"/>
            <p:cNvSpPr/>
            <p:nvPr/>
          </p:nvSpPr>
          <p:spPr>
            <a:xfrm rot="0">
              <a:off x="575049" y="573291"/>
              <a:ext cx="78137" cy="78137"/>
            </a:xfrm>
            <a:prstGeom prst="ellipse">
              <a:avLst/>
            </a:prstGeom>
            <a:solidFill>
              <a:schemeClr val="accent1">
                <a:alpha val="80000"/>
              </a:schemeClr>
            </a:solidFill>
          </p:spPr>
          <p:txBody>
            <a:bodyPr/>
            <a:p/>
          </p:txBody>
        </p:sp>
        <p:sp>
          <p:nvSpPr>
            <p:cNvPr name="AutoShape 27" id="27"/>
            <p:cNvSpPr/>
            <p:nvPr/>
          </p:nvSpPr>
          <p:spPr>
            <a:xfrm rot="0">
              <a:off x="689125" y="575007"/>
              <a:ext cx="74704" cy="74704"/>
            </a:xfrm>
            <a:prstGeom prst="ellipse">
              <a:avLst/>
            </a:prstGeom>
            <a:solidFill>
              <a:schemeClr val="accent1">
                <a:alpha val="60000"/>
              </a:schemeClr>
            </a:solidFill>
          </p:spPr>
          <p:txBody>
            <a:bodyPr/>
            <a:p/>
          </p:txBody>
        </p:sp>
        <p:sp>
          <p:nvSpPr>
            <p:cNvPr name="AutoShape 28" id="28"/>
            <p:cNvSpPr/>
            <p:nvPr/>
          </p:nvSpPr>
          <p:spPr>
            <a:xfrm rot="0">
              <a:off x="799768" y="583977"/>
              <a:ext cx="69238" cy="69238"/>
            </a:xfrm>
            <a:prstGeom prst="ellipse">
              <a:avLst/>
            </a:prstGeom>
            <a:solidFill>
              <a:schemeClr val="accent1">
                <a:alpha val="40000"/>
              </a:schemeClr>
            </a:solidFill>
          </p:spPr>
          <p:txBody>
            <a:bodyPr/>
            <a:p/>
          </p:txBody>
        </p:sp>
        <p:sp>
          <p:nvSpPr>
            <p:cNvPr name="AutoShape 29" id="29"/>
            <p:cNvSpPr/>
            <p:nvPr/>
          </p:nvSpPr>
          <p:spPr>
            <a:xfrm rot="0">
              <a:off x="904945" y="579844"/>
              <a:ext cx="65594" cy="65594"/>
            </a:xfrm>
            <a:prstGeom prst="ellipse">
              <a:avLst/>
            </a:prstGeom>
            <a:solidFill>
              <a:schemeClr val="accent1">
                <a:alpha val="20000"/>
              </a:schemeClr>
            </a:solidFill>
          </p:spPr>
          <p:txBody>
            <a:bodyPr/>
            <a:p/>
          </p:txBody>
        </p:sp>
        <p:sp>
          <p:nvSpPr>
            <p:cNvPr name="AutoShape 30" id="30"/>
            <p:cNvSpPr/>
            <p:nvPr/>
          </p:nvSpPr>
          <p:spPr>
            <a:xfrm rot="0">
              <a:off x="454963" y="684489"/>
              <a:ext cx="84147" cy="84147"/>
            </a:xfrm>
            <a:prstGeom prst="ellipse">
              <a:avLst/>
            </a:prstGeom>
            <a:solidFill>
              <a:schemeClr val="accent1">
                <a:alpha val="100000"/>
              </a:schemeClr>
            </a:solidFill>
          </p:spPr>
          <p:txBody>
            <a:bodyPr/>
            <a:p/>
          </p:txBody>
        </p:sp>
        <p:sp>
          <p:nvSpPr>
            <p:cNvPr name="AutoShape 31" id="31"/>
            <p:cNvSpPr/>
            <p:nvPr/>
          </p:nvSpPr>
          <p:spPr>
            <a:xfrm rot="0">
              <a:off x="575049" y="691064"/>
              <a:ext cx="78137" cy="78137"/>
            </a:xfrm>
            <a:prstGeom prst="ellipse">
              <a:avLst/>
            </a:prstGeom>
            <a:solidFill>
              <a:schemeClr val="accent1">
                <a:alpha val="80000"/>
              </a:schemeClr>
            </a:solidFill>
          </p:spPr>
          <p:txBody>
            <a:bodyPr/>
            <a:p/>
          </p:txBody>
        </p:sp>
        <p:sp>
          <p:nvSpPr>
            <p:cNvPr name="AutoShape 32" id="32"/>
            <p:cNvSpPr/>
            <p:nvPr/>
          </p:nvSpPr>
          <p:spPr>
            <a:xfrm rot="0">
              <a:off x="689125" y="692781"/>
              <a:ext cx="74704" cy="74704"/>
            </a:xfrm>
            <a:prstGeom prst="ellipse">
              <a:avLst/>
            </a:prstGeom>
            <a:solidFill>
              <a:schemeClr val="accent1">
                <a:alpha val="60000"/>
              </a:schemeClr>
            </a:solidFill>
          </p:spPr>
          <p:txBody>
            <a:bodyPr/>
            <a:p/>
          </p:txBody>
        </p:sp>
        <p:sp>
          <p:nvSpPr>
            <p:cNvPr name="AutoShape 33" id="33"/>
            <p:cNvSpPr/>
            <p:nvPr/>
          </p:nvSpPr>
          <p:spPr>
            <a:xfrm rot="0">
              <a:off x="799768" y="701751"/>
              <a:ext cx="69238" cy="69238"/>
            </a:xfrm>
            <a:prstGeom prst="ellipse">
              <a:avLst/>
            </a:prstGeom>
            <a:solidFill>
              <a:schemeClr val="accent1">
                <a:alpha val="40000"/>
              </a:schemeClr>
            </a:solidFill>
          </p:spPr>
          <p:txBody>
            <a:bodyPr/>
            <a:p/>
          </p:txBody>
        </p:sp>
        <p:sp>
          <p:nvSpPr>
            <p:cNvPr name="AutoShape 34" id="34"/>
            <p:cNvSpPr/>
            <p:nvPr/>
          </p:nvSpPr>
          <p:spPr>
            <a:xfrm rot="0">
              <a:off x="904945" y="697618"/>
              <a:ext cx="65594" cy="65594"/>
            </a:xfrm>
            <a:prstGeom prst="ellipse">
              <a:avLst/>
            </a:prstGeom>
            <a:solidFill>
              <a:schemeClr val="accent1">
                <a:alpha val="20000"/>
              </a:schemeClr>
            </a:solidFill>
          </p:spPr>
          <p:txBody>
            <a:bodyPr/>
            <a:p/>
          </p:txBody>
        </p:sp>
        <p:sp>
          <p:nvSpPr>
            <p:cNvPr name="TextBox 35" id="35"/>
            <p:cNvSpPr txBox="true"/>
            <p:nvPr/>
          </p:nvSpPr>
          <p:spPr>
            <a:xfrm rot="0">
              <a:off x="1094842" y="93878"/>
              <a:ext cx="10001250" cy="914400"/>
            </a:xfrm>
            <a:prstGeom prst="rect">
              <a:avLst/>
            </a:prstGeom>
          </p:spPr>
          <p:txBody>
            <a:bodyPr anchor="t" rtlCol="false" lIns="123825" rIns="57150" tIns="123825" bIns="123825" anchorCtr="false" vert="horz" wrap="square">
              <a:spAutoFit/>
            </a:bodyPr>
            <a:lstStyle/>
            <a:p>
              <a:pPr>
                <a:lnSpc>
                  <a:spcPct val="140000"/>
                </a:lnSpc>
              </a:pPr>
              <a:r>
                <a:rPr lang="en-US" b="true" sz="3000">
                  <a:solidFill>
                    <a:schemeClr val="accent1">
                      <a:alpha val="100000"/>
                    </a:schemeClr>
                  </a:solidFill>
                  <a:latin typeface="Microsoft Yahei"/>
                  <a:ea typeface="Microsoft Yahei"/>
                  <a:cs typeface="Microsoft Yahei"/>
                </a:rPr>
                <a:t>国内外发展趋势对比</a:t>
              </a: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sp>
        <p:nvSpPr>
          <p:cNvPr name="TextBox 2" id="2"/>
          <p:cNvSpPr txBox="true"/>
          <p:nvPr/>
        </p:nvSpPr>
        <p:spPr>
          <a:xfrm rot="0">
            <a:off x="876034" y="2655088"/>
            <a:ext cx="9439275" cy="2085975"/>
          </a:xfrm>
          <a:prstGeom prst="rect">
            <a:avLst/>
          </a:prstGeom>
        </p:spPr>
        <p:txBody>
          <a:bodyPr anchor="t" rtlCol="false" lIns="114300" rIns="114300" tIns="57150" bIns="57150" anchorCtr="false" vert="horz" wrap="square">
            <a:spAutoFit/>
          </a:bodyPr>
          <a:lstStyle/>
          <a:p>
            <a:pPr>
              <a:lnSpc>
                <a:spcPct val="120000"/>
              </a:lnSpc>
              <a:spcBef>
                <a:spcPts val="450"/>
              </a:spcBef>
            </a:pPr>
            <a:r>
              <a:rPr lang="en-US" b="true" sz="5175">
                <a:solidFill>
                  <a:srgbClr val="FFFFFF">
                    <a:alpha val="100000"/>
                  </a:srgbClr>
                </a:solidFill>
                <a:latin typeface="Microsoft Yahei"/>
                <a:ea typeface="Microsoft Yahei"/>
                <a:cs typeface="Microsoft Yahei"/>
              </a:rPr>
              <a:t>智能化制造技术与应用</a:t>
            </a:r>
          </a:p>
        </p:txBody>
      </p:sp>
      <p:sp>
        <p:nvSpPr>
          <p:cNvPr name="TextBox 3" id="3"/>
          <p:cNvSpPr txBox="true"/>
          <p:nvPr/>
        </p:nvSpPr>
        <p:spPr>
          <a:xfrm rot="0">
            <a:off x="765043" y="1520539"/>
            <a:ext cx="7683398" cy="994867"/>
          </a:xfrm>
          <a:prstGeom prst="rect">
            <a:avLst/>
          </a:prstGeom>
        </p:spPr>
        <p:txBody>
          <a:bodyPr anchor="t" rtlCol="false" lIns="114300" rIns="114300" tIns="57150" bIns="57150" anchorCtr="false" vert="horz" wrap="square">
            <a:spAutoFit/>
          </a:bodyPr>
          <a:lstStyle/>
          <a:p>
            <a:pPr>
              <a:lnSpc>
                <a:spcPct val="80000"/>
              </a:lnSpc>
              <a:spcBef>
                <a:spcPts val="450"/>
              </a:spcBef>
            </a:pPr>
            <a:r>
              <a:rPr lang="en-US" b="true" sz="5775">
                <a:solidFill>
                  <a:srgbClr val="FFFFFF">
                    <a:alpha val="100000"/>
                  </a:srgbClr>
                </a:solidFill>
                <a:latin typeface="Microsoft Yahei"/>
                <a:ea typeface="Microsoft Yahei"/>
                <a:cs typeface="Microsoft Yahei"/>
              </a:rPr>
              <a:t>02</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blipFill dpi="0" rotWithShape="true">
          <a:blip r:embed="rId2">
            <a:alphaModFix amt="100000"/>
          </a:blip>
          <a:srcRect/>
          <a:stretch>
            <a:fillRect b="0" t="0" l="0" r="0"/>
          </a:stretch>
        </a:blipFill>
      </p:bgPr>
    </p:bg>
    <p:spTree>
      <p:nvGrpSpPr>
        <p:cNvPr id="1" name=""/>
        <p:cNvGrpSpPr/>
        <p:nvPr/>
      </p:nvGrpSpPr>
      <p:grpSpPr>
        <a:xfrm>
          <a:off x="0" y="0"/>
          <a:ext cx="0" cy="0"/>
          <a:chOff x="0" y="0"/>
          <a:chExt cx="0" cy="0"/>
        </a:xfrm>
      </p:grpSpPr>
      <p:cxnSp>
        <p:nvCxnSpPr>
          <p:cNvPr name="Connector 2" id="2"/>
          <p:cNvCxnSpPr/>
          <p:nvPr/>
        </p:nvCxnSpPr>
        <p:spPr>
          <a:xfrm flipV="true">
            <a:off x="1296416" y="4399620"/>
            <a:ext cx="2492359" cy="4740"/>
          </a:xfrm>
          <a:prstGeom prst="line">
            <a:avLst/>
          </a:prstGeom>
          <a:ln w="9525">
            <a:solidFill>
              <a:schemeClr val="accent1"/>
            </a:solidFill>
            <a:prstDash val="solid"/>
          </a:ln>
        </p:spPr>
        <p:style>
          <a:lnRef idx="0">
            <a:schemeClr val="accent1"/>
          </a:lnRef>
          <a:fillRef idx="1">
            <a:schemeClr val="accent1"/>
          </a:fillRef>
          <a:effectRef idx="0">
            <a:schemeClr val="accent1"/>
          </a:effectRef>
          <a:fontRef idx="minor">
            <a:schemeClr val="lt1"/>
          </a:fontRef>
        </p:style>
      </p:cxnSp>
      <p:sp>
        <p:nvSpPr>
          <p:cNvPr name="AutoShape 3" id="3"/>
          <p:cNvSpPr/>
          <p:nvPr/>
        </p:nvSpPr>
        <p:spPr>
          <a:xfrm rot="-3859086" flipV="true">
            <a:off x="1527125" y="1469413"/>
            <a:ext cx="2109431" cy="2217572"/>
          </a:xfrm>
          <a:prstGeom prst="parallelogram">
            <a:avLst>
              <a:gd fmla="val 54601" name="adj"/>
            </a:avLst>
          </a:prstGeom>
          <a:solidFill>
            <a:schemeClr val="accent1">
              <a:alpha val="100000"/>
            </a:schemeClr>
          </a:solidFill>
        </p:spPr>
        <p:txBody>
          <a:bodyPr/>
          <a:p/>
        </p:txBody>
      </p:sp>
      <p:sp>
        <p:nvSpPr>
          <p:cNvPr name="TextBox 4" id="4"/>
          <p:cNvSpPr txBox="true"/>
          <p:nvPr/>
        </p:nvSpPr>
        <p:spPr>
          <a:xfrm rot="0">
            <a:off x="1338084" y="4590395"/>
            <a:ext cx="2450691" cy="1287399"/>
          </a:xfrm>
          <a:prstGeom prst="rect">
            <a:avLst/>
          </a:prstGeom>
        </p:spPr>
        <p:txBody>
          <a:bodyPr anchor="t" rtlCol="false" lIns="114300" rIns="114300" tIns="57150" bIns="57150" anchorCtr="false" vert="horz" wrap="square">
            <a:spAutoFit/>
          </a:bodyPr>
          <a:lstStyle/>
          <a:p>
            <a:pPr algn="just">
              <a:lnSpc>
                <a:spcPct val="120000"/>
              </a:lnSpc>
            </a:pPr>
            <a:r>
              <a:rPr lang="en-US" sz="1500">
                <a:solidFill>
                  <a:schemeClr val="dk1">
                    <a:alpha val="100000"/>
                  </a:schemeClr>
                </a:solidFill>
                <a:latin typeface="Microsoft Yahei"/>
                <a:ea typeface="Microsoft Yahei"/>
                <a:cs typeface="Microsoft Yahei"/>
              </a:rPr>
              <a:t>根据生产需求，合理规划生产线布局，提高生产效率。</a:t>
            </a:r>
          </a:p>
        </p:txBody>
      </p:sp>
      <p:pic>
        <p:nvPicPr>
          <p:cNvPr name="Picture 5" id="5"/>
          <p:cNvPicPr>
            <a:picLocks noChangeAspect="true"/>
          </p:cNvPicPr>
          <p:nvPr/>
        </p:nvPicPr>
        <p:blipFill>
          <a:blip r:embed="rId3"/>
          <a:srcRect l="16675" r="16675"/>
          <a:stretch>
            <a:fillRect/>
          </a:stretch>
        </p:blipFill>
        <p:spPr>
          <a:xfrm rot="0">
            <a:off x="1632387" y="1536628"/>
            <a:ext cx="1898907" cy="1898907"/>
          </a:xfrm>
          <a:prstGeom prst="ellipse">
            <a:avLst/>
          </a:prstGeom>
        </p:spPr>
      </p:pic>
      <p:sp>
        <p:nvSpPr>
          <p:cNvPr name="AutoShape 6" id="6"/>
          <p:cNvSpPr/>
          <p:nvPr/>
        </p:nvSpPr>
        <p:spPr>
          <a:xfrm rot="-3859086" flipV="true">
            <a:off x="5041284" y="1457221"/>
            <a:ext cx="2109431" cy="2217572"/>
          </a:xfrm>
          <a:prstGeom prst="parallelogram">
            <a:avLst>
              <a:gd fmla="val 54601" name="adj"/>
            </a:avLst>
          </a:prstGeom>
          <a:solidFill>
            <a:schemeClr val="accent2">
              <a:alpha val="100000"/>
            </a:schemeClr>
          </a:solidFill>
        </p:spPr>
        <p:txBody>
          <a:bodyPr/>
          <a:p/>
        </p:txBody>
      </p:sp>
      <p:pic>
        <p:nvPicPr>
          <p:cNvPr name="Picture 7" id="7"/>
          <p:cNvPicPr>
            <a:picLocks noChangeAspect="true"/>
          </p:cNvPicPr>
          <p:nvPr/>
        </p:nvPicPr>
        <p:blipFill>
          <a:blip r:embed="rId4"/>
          <a:srcRect l="16675" r="16675"/>
          <a:stretch>
            <a:fillRect/>
          </a:stretch>
        </p:blipFill>
        <p:spPr>
          <a:xfrm rot="0">
            <a:off x="5146546" y="1536628"/>
            <a:ext cx="1898907" cy="1898907"/>
          </a:xfrm>
          <a:prstGeom prst="ellipse">
            <a:avLst/>
          </a:prstGeom>
        </p:spPr>
      </p:pic>
      <p:sp>
        <p:nvSpPr>
          <p:cNvPr name="AutoShape 8" id="8"/>
          <p:cNvSpPr/>
          <p:nvPr/>
        </p:nvSpPr>
        <p:spPr>
          <a:xfrm rot="-3859086" flipV="true">
            <a:off x="8711366" y="1419290"/>
            <a:ext cx="2109431" cy="2217572"/>
          </a:xfrm>
          <a:prstGeom prst="parallelogram">
            <a:avLst>
              <a:gd fmla="val 54601" name="adj"/>
            </a:avLst>
          </a:prstGeom>
          <a:solidFill>
            <a:schemeClr val="accent1">
              <a:alpha val="100000"/>
            </a:schemeClr>
          </a:solidFill>
        </p:spPr>
        <p:txBody>
          <a:bodyPr/>
          <a:p/>
        </p:txBody>
      </p:sp>
      <p:pic>
        <p:nvPicPr>
          <p:cNvPr name="Picture 9" id="9"/>
          <p:cNvPicPr>
            <a:picLocks noChangeAspect="true"/>
          </p:cNvPicPr>
          <p:nvPr/>
        </p:nvPicPr>
        <p:blipFill>
          <a:blip r:embed="rId5"/>
          <a:srcRect l="16667" r="16667"/>
          <a:stretch>
            <a:fillRect/>
          </a:stretch>
        </p:blipFill>
        <p:spPr>
          <a:xfrm rot="0">
            <a:off x="8816628" y="1536628"/>
            <a:ext cx="1898907" cy="1898907"/>
          </a:xfrm>
          <a:prstGeom prst="ellipse">
            <a:avLst/>
          </a:prstGeom>
        </p:spPr>
      </p:pic>
      <p:sp>
        <p:nvSpPr>
          <p:cNvPr name="TextBox 10" id="10"/>
          <p:cNvSpPr txBox="true"/>
          <p:nvPr/>
        </p:nvSpPr>
        <p:spPr>
          <a:xfrm rot="0">
            <a:off x="1238761" y="3746205"/>
            <a:ext cx="2971800" cy="495300"/>
          </a:xfrm>
          <a:prstGeom prst="rect">
            <a:avLst/>
          </a:prstGeom>
        </p:spPr>
        <p:txBody>
          <a:bodyPr anchor="t" rtlCol="false" lIns="114300" rIns="114300" tIns="57150" bIns="57150" anchorCtr="false" vert="horz" wrap="square">
            <a:spAutoFit/>
          </a:bodyPr>
          <a:lstStyle/>
          <a:p>
            <a:pPr>
              <a:lnSpc>
                <a:spcPct val="96000"/>
              </a:lnSpc>
            </a:pPr>
            <a:r>
              <a:rPr lang="en-US" b="true" sz="2325">
                <a:solidFill>
                  <a:schemeClr val="accent1">
                    <a:alpha val="100000"/>
                  </a:schemeClr>
                </a:solidFill>
                <a:latin typeface="Microsoft Yahei"/>
                <a:ea typeface="Microsoft Yahei"/>
                <a:cs typeface="Microsoft Yahei"/>
              </a:rPr>
              <a:t>生产线布局规划</a:t>
            </a:r>
          </a:p>
        </p:txBody>
      </p:sp>
      <p:sp>
        <p:nvSpPr>
          <p:cNvPr name="AutoShape 11" id="11"/>
          <p:cNvSpPr/>
          <p:nvPr/>
        </p:nvSpPr>
        <p:spPr>
          <a:xfrm rot="0">
            <a:off x="1235229" y="4350852"/>
            <a:ext cx="97536" cy="97536"/>
          </a:xfrm>
          <a:prstGeom prst="ellipse">
            <a:avLst/>
          </a:prstGeom>
          <a:solidFill>
            <a:schemeClr val="accent1">
              <a:alpha val="100000"/>
            </a:schemeClr>
          </a:solidFill>
        </p:spPr>
        <p:txBody>
          <a:bodyPr/>
          <a:p/>
        </p:txBody>
      </p:sp>
      <p:sp>
        <p:nvSpPr>
          <p:cNvPr name="AutoShape 12" id="12"/>
          <p:cNvSpPr/>
          <p:nvPr/>
        </p:nvSpPr>
        <p:spPr>
          <a:xfrm rot="0">
            <a:off x="3788775" y="4350852"/>
            <a:ext cx="97536" cy="97536"/>
          </a:xfrm>
          <a:prstGeom prst="ellipse">
            <a:avLst/>
          </a:prstGeom>
          <a:solidFill>
            <a:schemeClr val="accent1">
              <a:alpha val="100000"/>
            </a:schemeClr>
          </a:solidFill>
        </p:spPr>
        <p:txBody>
          <a:bodyPr/>
          <a:p/>
        </p:txBody>
      </p:sp>
      <p:cxnSp>
        <p:nvCxnSpPr>
          <p:cNvPr name="Connector 13" id="13"/>
          <p:cNvCxnSpPr/>
          <p:nvPr/>
        </p:nvCxnSpPr>
        <p:spPr>
          <a:xfrm flipV="true">
            <a:off x="4700847" y="4399620"/>
            <a:ext cx="2492359" cy="4740"/>
          </a:xfrm>
          <a:prstGeom prst="line">
            <a:avLst/>
          </a:prstGeom>
          <a:ln w="9525">
            <a:solidFill>
              <a:schemeClr val="accent2"/>
            </a:solidFill>
            <a:prstDash val="solid"/>
          </a:ln>
        </p:spPr>
        <p:style>
          <a:lnRef idx="0">
            <a:schemeClr val="accent2"/>
          </a:lnRef>
          <a:fillRef idx="1">
            <a:schemeClr val="accent2"/>
          </a:fillRef>
          <a:effectRef idx="0">
            <a:schemeClr val="accent2"/>
          </a:effectRef>
          <a:fontRef idx="minor">
            <a:schemeClr val="lt1"/>
          </a:fontRef>
        </p:style>
      </p:cxnSp>
      <p:sp>
        <p:nvSpPr>
          <p:cNvPr name="TextBox 14" id="14"/>
          <p:cNvSpPr txBox="true"/>
          <p:nvPr/>
        </p:nvSpPr>
        <p:spPr>
          <a:xfrm rot="0">
            <a:off x="4742516" y="4590395"/>
            <a:ext cx="2450691" cy="1287399"/>
          </a:xfrm>
          <a:prstGeom prst="rect">
            <a:avLst/>
          </a:prstGeom>
        </p:spPr>
        <p:txBody>
          <a:bodyPr anchor="t" rtlCol="false" lIns="114300" rIns="114300" tIns="57150" bIns="57150" anchorCtr="false" vert="horz" wrap="square">
            <a:spAutoFit/>
          </a:bodyPr>
          <a:lstStyle/>
          <a:p>
            <a:pPr algn="just">
              <a:lnSpc>
                <a:spcPct val="120000"/>
              </a:lnSpc>
            </a:pPr>
            <a:r>
              <a:rPr lang="en-US" sz="1500">
                <a:solidFill>
                  <a:schemeClr val="dk1">
                    <a:alpha val="100000"/>
                  </a:schemeClr>
                </a:solidFill>
                <a:latin typeface="Microsoft Yahei"/>
                <a:ea typeface="Microsoft Yahei"/>
                <a:cs typeface="Microsoft Yahei"/>
              </a:rPr>
              <a:t>选用适合生产需求的设备，并进行合理配置，确保生产线的稳定性和高效性。</a:t>
            </a:r>
          </a:p>
        </p:txBody>
      </p:sp>
      <p:sp>
        <p:nvSpPr>
          <p:cNvPr name="TextBox 15" id="15"/>
          <p:cNvSpPr txBox="true"/>
          <p:nvPr/>
        </p:nvSpPr>
        <p:spPr>
          <a:xfrm rot="0">
            <a:off x="4643192" y="3746205"/>
            <a:ext cx="2952750" cy="495300"/>
          </a:xfrm>
          <a:prstGeom prst="rect">
            <a:avLst/>
          </a:prstGeom>
        </p:spPr>
        <p:txBody>
          <a:bodyPr anchor="t" rtlCol="false" lIns="114300" rIns="114300" tIns="57150" bIns="57150" anchorCtr="false" vert="horz" wrap="square">
            <a:spAutoFit/>
          </a:bodyPr>
          <a:lstStyle/>
          <a:p>
            <a:pPr>
              <a:lnSpc>
                <a:spcPct val="96000"/>
              </a:lnSpc>
            </a:pPr>
            <a:r>
              <a:rPr lang="en-US" b="true" sz="2325">
                <a:solidFill>
                  <a:schemeClr val="accent1">
                    <a:alpha val="100000"/>
                  </a:schemeClr>
                </a:solidFill>
                <a:latin typeface="Microsoft Yahei"/>
                <a:ea typeface="Microsoft Yahei"/>
                <a:cs typeface="Microsoft Yahei"/>
              </a:rPr>
              <a:t>设备选型与配置</a:t>
            </a:r>
          </a:p>
        </p:txBody>
      </p:sp>
      <p:sp>
        <p:nvSpPr>
          <p:cNvPr name="AutoShape 16" id="16"/>
          <p:cNvSpPr/>
          <p:nvPr/>
        </p:nvSpPr>
        <p:spPr>
          <a:xfrm rot="0">
            <a:off x="4639660" y="4350852"/>
            <a:ext cx="97536" cy="97536"/>
          </a:xfrm>
          <a:prstGeom prst="ellipse">
            <a:avLst/>
          </a:prstGeom>
          <a:solidFill>
            <a:schemeClr val="accent2">
              <a:alpha val="100000"/>
            </a:schemeClr>
          </a:solidFill>
        </p:spPr>
        <p:txBody>
          <a:bodyPr/>
          <a:p/>
        </p:txBody>
      </p:sp>
      <p:sp>
        <p:nvSpPr>
          <p:cNvPr name="AutoShape 17" id="17"/>
          <p:cNvSpPr/>
          <p:nvPr/>
        </p:nvSpPr>
        <p:spPr>
          <a:xfrm rot="0">
            <a:off x="7193207" y="4350852"/>
            <a:ext cx="97536" cy="97536"/>
          </a:xfrm>
          <a:prstGeom prst="ellipse">
            <a:avLst/>
          </a:prstGeom>
          <a:solidFill>
            <a:schemeClr val="accent2">
              <a:alpha val="100000"/>
            </a:schemeClr>
          </a:solidFill>
        </p:spPr>
        <p:txBody>
          <a:bodyPr/>
          <a:p/>
        </p:txBody>
      </p:sp>
      <p:cxnSp>
        <p:nvCxnSpPr>
          <p:cNvPr name="Connector 18" id="18"/>
          <p:cNvCxnSpPr/>
          <p:nvPr/>
        </p:nvCxnSpPr>
        <p:spPr>
          <a:xfrm flipV="true">
            <a:off x="8370929" y="4399620"/>
            <a:ext cx="2492359" cy="4740"/>
          </a:xfrm>
          <a:prstGeom prst="line">
            <a:avLst/>
          </a:prstGeom>
          <a:ln w="9525">
            <a:solidFill>
              <a:schemeClr val="accent1"/>
            </a:solidFill>
            <a:prstDash val="solid"/>
          </a:ln>
        </p:spPr>
        <p:style>
          <a:lnRef idx="0">
            <a:schemeClr val="accent1"/>
          </a:lnRef>
          <a:fillRef idx="1">
            <a:schemeClr val="accent1"/>
          </a:fillRef>
          <a:effectRef idx="0">
            <a:schemeClr val="accent1"/>
          </a:effectRef>
          <a:fontRef idx="minor">
            <a:schemeClr val="lt1"/>
          </a:fontRef>
        </p:style>
      </p:cxnSp>
      <p:sp>
        <p:nvSpPr>
          <p:cNvPr name="TextBox 19" id="19"/>
          <p:cNvSpPr txBox="true"/>
          <p:nvPr/>
        </p:nvSpPr>
        <p:spPr>
          <a:xfrm rot="0">
            <a:off x="8412597" y="4590395"/>
            <a:ext cx="2450691" cy="1287399"/>
          </a:xfrm>
          <a:prstGeom prst="rect">
            <a:avLst/>
          </a:prstGeom>
        </p:spPr>
        <p:txBody>
          <a:bodyPr anchor="t" rtlCol="false" lIns="114300" rIns="114300" tIns="57150" bIns="57150" anchorCtr="false" vert="horz" wrap="square">
            <a:spAutoFit/>
          </a:bodyPr>
          <a:lstStyle/>
          <a:p>
            <a:pPr algn="just">
              <a:lnSpc>
                <a:spcPct val="120000"/>
              </a:lnSpc>
            </a:pPr>
            <a:r>
              <a:rPr lang="en-US" sz="1500">
                <a:solidFill>
                  <a:schemeClr val="dk1">
                    <a:alpha val="100000"/>
                  </a:schemeClr>
                </a:solidFill>
                <a:latin typeface="Microsoft Yahei"/>
                <a:ea typeface="Microsoft Yahei"/>
                <a:cs typeface="Microsoft Yahei"/>
              </a:rPr>
              <a:t>采用自动化控制系统，实现生产过程的自动化和智能化，减少人工干预，提高生产效率和产品质量。</a:t>
            </a:r>
          </a:p>
        </p:txBody>
      </p:sp>
      <p:sp>
        <p:nvSpPr>
          <p:cNvPr name="TextBox 20" id="20"/>
          <p:cNvSpPr txBox="true"/>
          <p:nvPr/>
        </p:nvSpPr>
        <p:spPr>
          <a:xfrm rot="0">
            <a:off x="8313274" y="3746205"/>
            <a:ext cx="3019425" cy="495300"/>
          </a:xfrm>
          <a:prstGeom prst="rect">
            <a:avLst/>
          </a:prstGeom>
        </p:spPr>
        <p:txBody>
          <a:bodyPr anchor="t" rtlCol="false" lIns="114300" rIns="114300" tIns="57150" bIns="57150" anchorCtr="false" vert="horz" wrap="square">
            <a:spAutoFit/>
          </a:bodyPr>
          <a:lstStyle/>
          <a:p>
            <a:pPr>
              <a:lnSpc>
                <a:spcPct val="96000"/>
              </a:lnSpc>
            </a:pPr>
            <a:r>
              <a:rPr lang="en-US" b="true" sz="2325">
                <a:solidFill>
                  <a:schemeClr val="accent1">
                    <a:alpha val="100000"/>
                  </a:schemeClr>
                </a:solidFill>
                <a:latin typeface="Microsoft Yahei"/>
                <a:ea typeface="Microsoft Yahei"/>
                <a:cs typeface="Microsoft Yahei"/>
              </a:rPr>
              <a:t>生产过程自动化</a:t>
            </a:r>
          </a:p>
        </p:txBody>
      </p:sp>
      <p:sp>
        <p:nvSpPr>
          <p:cNvPr name="AutoShape 21" id="21"/>
          <p:cNvSpPr/>
          <p:nvPr/>
        </p:nvSpPr>
        <p:spPr>
          <a:xfrm rot="0">
            <a:off x="8309741" y="4350852"/>
            <a:ext cx="97536" cy="97536"/>
          </a:xfrm>
          <a:prstGeom prst="ellipse">
            <a:avLst/>
          </a:prstGeom>
          <a:solidFill>
            <a:schemeClr val="accent1">
              <a:alpha val="100000"/>
            </a:schemeClr>
          </a:solidFill>
        </p:spPr>
        <p:txBody>
          <a:bodyPr/>
          <a:p/>
        </p:txBody>
      </p:sp>
      <p:sp>
        <p:nvSpPr>
          <p:cNvPr name="AutoShape 22" id="22"/>
          <p:cNvSpPr/>
          <p:nvPr/>
        </p:nvSpPr>
        <p:spPr>
          <a:xfrm rot="0">
            <a:off x="10863288" y="4350852"/>
            <a:ext cx="97536" cy="97536"/>
          </a:xfrm>
          <a:prstGeom prst="ellipse">
            <a:avLst/>
          </a:prstGeom>
          <a:solidFill>
            <a:schemeClr val="accent1">
              <a:alpha val="100000"/>
            </a:schemeClr>
          </a:solidFill>
        </p:spPr>
        <p:txBody>
          <a:bodyPr/>
          <a:p/>
        </p:txBody>
      </p:sp>
      <p:grpSp>
        <p:nvGrpSpPr>
          <p:cNvPr name="Group 23" id="23"/>
          <p:cNvGrpSpPr/>
          <p:nvPr/>
        </p:nvGrpSpPr>
        <p:grpSpPr>
          <a:xfrm rot="0">
            <a:off x="454963" y="93878"/>
            <a:ext cx="10641129" cy="914400"/>
            <a:chOff x="454963" y="93878"/>
            <a:chExt cx="10641129" cy="914400"/>
          </a:xfrm>
        </p:grpSpPr>
        <p:sp>
          <p:nvSpPr>
            <p:cNvPr name="AutoShape 24" id="24"/>
            <p:cNvSpPr/>
            <p:nvPr/>
          </p:nvSpPr>
          <p:spPr>
            <a:xfrm rot="0">
              <a:off x="454963" y="331168"/>
              <a:ext cx="84147" cy="84147"/>
            </a:xfrm>
            <a:prstGeom prst="ellipse">
              <a:avLst/>
            </a:prstGeom>
            <a:solidFill>
              <a:schemeClr val="accent1">
                <a:alpha val="100000"/>
              </a:schemeClr>
            </a:solidFill>
          </p:spPr>
          <p:txBody>
            <a:bodyPr/>
            <a:p/>
          </p:txBody>
        </p:sp>
        <p:sp>
          <p:nvSpPr>
            <p:cNvPr name="AutoShape 25" id="25"/>
            <p:cNvSpPr/>
            <p:nvPr/>
          </p:nvSpPr>
          <p:spPr>
            <a:xfrm rot="0">
              <a:off x="575049" y="337743"/>
              <a:ext cx="78137" cy="78137"/>
            </a:xfrm>
            <a:prstGeom prst="ellipse">
              <a:avLst/>
            </a:prstGeom>
            <a:solidFill>
              <a:schemeClr val="accent1">
                <a:alpha val="80000"/>
              </a:schemeClr>
            </a:solidFill>
          </p:spPr>
          <p:txBody>
            <a:bodyPr/>
            <a:p/>
          </p:txBody>
        </p:sp>
        <p:sp>
          <p:nvSpPr>
            <p:cNvPr name="AutoShape 26" id="26"/>
            <p:cNvSpPr/>
            <p:nvPr/>
          </p:nvSpPr>
          <p:spPr>
            <a:xfrm rot="0">
              <a:off x="689125" y="339460"/>
              <a:ext cx="74704" cy="74704"/>
            </a:xfrm>
            <a:prstGeom prst="ellipse">
              <a:avLst/>
            </a:prstGeom>
            <a:solidFill>
              <a:schemeClr val="accent1">
                <a:alpha val="60000"/>
              </a:schemeClr>
            </a:solidFill>
          </p:spPr>
          <p:txBody>
            <a:bodyPr/>
            <a:p/>
          </p:txBody>
        </p:sp>
        <p:sp>
          <p:nvSpPr>
            <p:cNvPr name="AutoShape 27" id="27"/>
            <p:cNvSpPr/>
            <p:nvPr/>
          </p:nvSpPr>
          <p:spPr>
            <a:xfrm rot="0">
              <a:off x="799768" y="348430"/>
              <a:ext cx="69238" cy="69238"/>
            </a:xfrm>
            <a:prstGeom prst="ellipse">
              <a:avLst/>
            </a:prstGeom>
            <a:solidFill>
              <a:schemeClr val="accent1">
                <a:alpha val="40000"/>
              </a:schemeClr>
            </a:solidFill>
          </p:spPr>
          <p:txBody>
            <a:bodyPr/>
            <a:p/>
          </p:txBody>
        </p:sp>
        <p:sp>
          <p:nvSpPr>
            <p:cNvPr name="AutoShape 28" id="28"/>
            <p:cNvSpPr/>
            <p:nvPr/>
          </p:nvSpPr>
          <p:spPr>
            <a:xfrm rot="0">
              <a:off x="904945" y="344297"/>
              <a:ext cx="65594" cy="65594"/>
            </a:xfrm>
            <a:prstGeom prst="ellipse">
              <a:avLst/>
            </a:prstGeom>
            <a:solidFill>
              <a:schemeClr val="accent1">
                <a:alpha val="20000"/>
              </a:schemeClr>
            </a:solidFill>
          </p:spPr>
          <p:txBody>
            <a:bodyPr/>
            <a:p/>
          </p:txBody>
        </p:sp>
        <p:sp>
          <p:nvSpPr>
            <p:cNvPr name="AutoShape 29" id="29"/>
            <p:cNvSpPr/>
            <p:nvPr/>
          </p:nvSpPr>
          <p:spPr>
            <a:xfrm rot="0">
              <a:off x="454963" y="448942"/>
              <a:ext cx="84147" cy="84147"/>
            </a:xfrm>
            <a:prstGeom prst="ellipse">
              <a:avLst/>
            </a:prstGeom>
            <a:solidFill>
              <a:schemeClr val="accent1">
                <a:alpha val="100000"/>
              </a:schemeClr>
            </a:solidFill>
          </p:spPr>
          <p:txBody>
            <a:bodyPr/>
            <a:p/>
          </p:txBody>
        </p:sp>
        <p:sp>
          <p:nvSpPr>
            <p:cNvPr name="AutoShape 30" id="30"/>
            <p:cNvSpPr/>
            <p:nvPr/>
          </p:nvSpPr>
          <p:spPr>
            <a:xfrm rot="0">
              <a:off x="575049" y="455517"/>
              <a:ext cx="78137" cy="78137"/>
            </a:xfrm>
            <a:prstGeom prst="ellipse">
              <a:avLst/>
            </a:prstGeom>
            <a:solidFill>
              <a:schemeClr val="accent1">
                <a:alpha val="80000"/>
              </a:schemeClr>
            </a:solidFill>
          </p:spPr>
          <p:txBody>
            <a:bodyPr/>
            <a:p/>
          </p:txBody>
        </p:sp>
        <p:sp>
          <p:nvSpPr>
            <p:cNvPr name="AutoShape 31" id="31"/>
            <p:cNvSpPr/>
            <p:nvPr/>
          </p:nvSpPr>
          <p:spPr>
            <a:xfrm rot="0">
              <a:off x="689125" y="457233"/>
              <a:ext cx="74704" cy="74704"/>
            </a:xfrm>
            <a:prstGeom prst="ellipse">
              <a:avLst/>
            </a:prstGeom>
            <a:solidFill>
              <a:schemeClr val="accent1">
                <a:alpha val="60000"/>
              </a:schemeClr>
            </a:solidFill>
          </p:spPr>
          <p:txBody>
            <a:bodyPr/>
            <a:p/>
          </p:txBody>
        </p:sp>
        <p:sp>
          <p:nvSpPr>
            <p:cNvPr name="AutoShape 32" id="32"/>
            <p:cNvSpPr/>
            <p:nvPr/>
          </p:nvSpPr>
          <p:spPr>
            <a:xfrm rot="0">
              <a:off x="799768" y="466203"/>
              <a:ext cx="69238" cy="69238"/>
            </a:xfrm>
            <a:prstGeom prst="ellipse">
              <a:avLst/>
            </a:prstGeom>
            <a:solidFill>
              <a:schemeClr val="accent1">
                <a:alpha val="40000"/>
              </a:schemeClr>
            </a:solidFill>
          </p:spPr>
          <p:txBody>
            <a:bodyPr/>
            <a:p/>
          </p:txBody>
        </p:sp>
        <p:sp>
          <p:nvSpPr>
            <p:cNvPr name="AutoShape 33" id="33"/>
            <p:cNvSpPr/>
            <p:nvPr/>
          </p:nvSpPr>
          <p:spPr>
            <a:xfrm rot="0">
              <a:off x="904945" y="462070"/>
              <a:ext cx="65594" cy="65594"/>
            </a:xfrm>
            <a:prstGeom prst="ellipse">
              <a:avLst/>
            </a:prstGeom>
            <a:solidFill>
              <a:schemeClr val="accent1">
                <a:alpha val="20000"/>
              </a:schemeClr>
            </a:solidFill>
          </p:spPr>
          <p:txBody>
            <a:bodyPr/>
            <a:p/>
          </p:txBody>
        </p:sp>
        <p:sp>
          <p:nvSpPr>
            <p:cNvPr name="AutoShape 34" id="34"/>
            <p:cNvSpPr/>
            <p:nvPr/>
          </p:nvSpPr>
          <p:spPr>
            <a:xfrm rot="0">
              <a:off x="454963" y="566715"/>
              <a:ext cx="84147" cy="84147"/>
            </a:xfrm>
            <a:prstGeom prst="ellipse">
              <a:avLst/>
            </a:prstGeom>
            <a:solidFill>
              <a:schemeClr val="accent1">
                <a:alpha val="100000"/>
              </a:schemeClr>
            </a:solidFill>
          </p:spPr>
          <p:txBody>
            <a:bodyPr/>
            <a:p/>
          </p:txBody>
        </p:sp>
        <p:sp>
          <p:nvSpPr>
            <p:cNvPr name="AutoShape 35" id="35"/>
            <p:cNvSpPr/>
            <p:nvPr/>
          </p:nvSpPr>
          <p:spPr>
            <a:xfrm rot="0">
              <a:off x="575049" y="573291"/>
              <a:ext cx="78137" cy="78137"/>
            </a:xfrm>
            <a:prstGeom prst="ellipse">
              <a:avLst/>
            </a:prstGeom>
            <a:solidFill>
              <a:schemeClr val="accent1">
                <a:alpha val="80000"/>
              </a:schemeClr>
            </a:solidFill>
          </p:spPr>
          <p:txBody>
            <a:bodyPr/>
            <a:p/>
          </p:txBody>
        </p:sp>
        <p:sp>
          <p:nvSpPr>
            <p:cNvPr name="AutoShape 36" id="36"/>
            <p:cNvSpPr/>
            <p:nvPr/>
          </p:nvSpPr>
          <p:spPr>
            <a:xfrm rot="0">
              <a:off x="689125" y="575007"/>
              <a:ext cx="74704" cy="74704"/>
            </a:xfrm>
            <a:prstGeom prst="ellipse">
              <a:avLst/>
            </a:prstGeom>
            <a:solidFill>
              <a:schemeClr val="accent1">
                <a:alpha val="60000"/>
              </a:schemeClr>
            </a:solidFill>
          </p:spPr>
          <p:txBody>
            <a:bodyPr/>
            <a:p/>
          </p:txBody>
        </p:sp>
        <p:sp>
          <p:nvSpPr>
            <p:cNvPr name="AutoShape 37" id="37"/>
            <p:cNvSpPr/>
            <p:nvPr/>
          </p:nvSpPr>
          <p:spPr>
            <a:xfrm rot="0">
              <a:off x="799768" y="583977"/>
              <a:ext cx="69238" cy="69238"/>
            </a:xfrm>
            <a:prstGeom prst="ellipse">
              <a:avLst/>
            </a:prstGeom>
            <a:solidFill>
              <a:schemeClr val="accent1">
                <a:alpha val="40000"/>
              </a:schemeClr>
            </a:solidFill>
          </p:spPr>
          <p:txBody>
            <a:bodyPr/>
            <a:p/>
          </p:txBody>
        </p:sp>
        <p:sp>
          <p:nvSpPr>
            <p:cNvPr name="AutoShape 38" id="38"/>
            <p:cNvSpPr/>
            <p:nvPr/>
          </p:nvSpPr>
          <p:spPr>
            <a:xfrm rot="0">
              <a:off x="904945" y="579844"/>
              <a:ext cx="65594" cy="65594"/>
            </a:xfrm>
            <a:prstGeom prst="ellipse">
              <a:avLst/>
            </a:prstGeom>
            <a:solidFill>
              <a:schemeClr val="accent1">
                <a:alpha val="20000"/>
              </a:schemeClr>
            </a:solidFill>
          </p:spPr>
          <p:txBody>
            <a:bodyPr/>
            <a:p/>
          </p:txBody>
        </p:sp>
        <p:sp>
          <p:nvSpPr>
            <p:cNvPr name="AutoShape 39" id="39"/>
            <p:cNvSpPr/>
            <p:nvPr/>
          </p:nvSpPr>
          <p:spPr>
            <a:xfrm rot="0">
              <a:off x="454963" y="684489"/>
              <a:ext cx="84147" cy="84147"/>
            </a:xfrm>
            <a:prstGeom prst="ellipse">
              <a:avLst/>
            </a:prstGeom>
            <a:solidFill>
              <a:schemeClr val="accent1">
                <a:alpha val="100000"/>
              </a:schemeClr>
            </a:solidFill>
          </p:spPr>
          <p:txBody>
            <a:bodyPr/>
            <a:p/>
          </p:txBody>
        </p:sp>
        <p:sp>
          <p:nvSpPr>
            <p:cNvPr name="AutoShape 40" id="40"/>
            <p:cNvSpPr/>
            <p:nvPr/>
          </p:nvSpPr>
          <p:spPr>
            <a:xfrm rot="0">
              <a:off x="575049" y="691064"/>
              <a:ext cx="78137" cy="78137"/>
            </a:xfrm>
            <a:prstGeom prst="ellipse">
              <a:avLst/>
            </a:prstGeom>
            <a:solidFill>
              <a:schemeClr val="accent1">
                <a:alpha val="80000"/>
              </a:schemeClr>
            </a:solidFill>
          </p:spPr>
          <p:txBody>
            <a:bodyPr/>
            <a:p/>
          </p:txBody>
        </p:sp>
        <p:sp>
          <p:nvSpPr>
            <p:cNvPr name="AutoShape 41" id="41"/>
            <p:cNvSpPr/>
            <p:nvPr/>
          </p:nvSpPr>
          <p:spPr>
            <a:xfrm rot="0">
              <a:off x="689125" y="692781"/>
              <a:ext cx="74704" cy="74704"/>
            </a:xfrm>
            <a:prstGeom prst="ellipse">
              <a:avLst/>
            </a:prstGeom>
            <a:solidFill>
              <a:schemeClr val="accent1">
                <a:alpha val="60000"/>
              </a:schemeClr>
            </a:solidFill>
          </p:spPr>
          <p:txBody>
            <a:bodyPr/>
            <a:p/>
          </p:txBody>
        </p:sp>
        <p:sp>
          <p:nvSpPr>
            <p:cNvPr name="AutoShape 42" id="42"/>
            <p:cNvSpPr/>
            <p:nvPr/>
          </p:nvSpPr>
          <p:spPr>
            <a:xfrm rot="0">
              <a:off x="799768" y="701751"/>
              <a:ext cx="69238" cy="69238"/>
            </a:xfrm>
            <a:prstGeom prst="ellipse">
              <a:avLst/>
            </a:prstGeom>
            <a:solidFill>
              <a:schemeClr val="accent1">
                <a:alpha val="40000"/>
              </a:schemeClr>
            </a:solidFill>
          </p:spPr>
          <p:txBody>
            <a:bodyPr/>
            <a:p/>
          </p:txBody>
        </p:sp>
        <p:sp>
          <p:nvSpPr>
            <p:cNvPr name="AutoShape 43" id="43"/>
            <p:cNvSpPr/>
            <p:nvPr/>
          </p:nvSpPr>
          <p:spPr>
            <a:xfrm rot="0">
              <a:off x="904945" y="697618"/>
              <a:ext cx="65594" cy="65594"/>
            </a:xfrm>
            <a:prstGeom prst="ellipse">
              <a:avLst/>
            </a:prstGeom>
            <a:solidFill>
              <a:schemeClr val="accent1">
                <a:alpha val="20000"/>
              </a:schemeClr>
            </a:solidFill>
          </p:spPr>
          <p:txBody>
            <a:bodyPr/>
            <a:p/>
          </p:txBody>
        </p:sp>
        <p:sp>
          <p:nvSpPr>
            <p:cNvPr name="TextBox 44" id="44"/>
            <p:cNvSpPr txBox="true"/>
            <p:nvPr/>
          </p:nvSpPr>
          <p:spPr>
            <a:xfrm rot="0">
              <a:off x="1094842" y="93878"/>
              <a:ext cx="10001250" cy="914400"/>
            </a:xfrm>
            <a:prstGeom prst="rect">
              <a:avLst/>
            </a:prstGeom>
          </p:spPr>
          <p:txBody>
            <a:bodyPr anchor="t" rtlCol="false" lIns="123825" rIns="57150" tIns="123825" bIns="123825" anchorCtr="false" vert="horz" wrap="square">
              <a:spAutoFit/>
            </a:bodyPr>
            <a:lstStyle/>
            <a:p>
              <a:pPr>
                <a:lnSpc>
                  <a:spcPct val="140000"/>
                </a:lnSpc>
              </a:pPr>
              <a:r>
                <a:rPr lang="en-US" b="true" sz="3000">
                  <a:solidFill>
                    <a:schemeClr val="accent1">
                      <a:alpha val="100000"/>
                    </a:schemeClr>
                  </a:solidFill>
                  <a:latin typeface="Microsoft Yahei"/>
                  <a:ea typeface="Microsoft Yahei"/>
                  <a:cs typeface="Microsoft Yahei"/>
                </a:rPr>
                <a:t>自动化生产线设计与优化</a:t>
              </a:r>
            </a:p>
          </p:txBody>
        </p:sp>
      </p:grpSp>
    </p:spTree>
  </p:cSld>
  <p:clrMapOvr>
    <a:masterClrMapping/>
  </p:clrMapOvr>
</p:sld>
</file>

<file path=ppt/theme/theme1.xml><?xml version="1.0" encoding="utf-8"?>
<a:theme xmlns:a="http://schemas.openxmlformats.org/drawingml/2006/main" name="Office Theme">
  <a:themeElements>
    <a:clrScheme name="Office">
      <a:dk1>
        <a:srgbClr val="FFFFFF"/>
      </a:dk1>
      <a:lt1>
        <a:srgbClr val="001D4F"/>
      </a:lt1>
      <a:dk2>
        <a:srgbClr val="DEF6FF"/>
      </a:dk2>
      <a:lt2>
        <a:srgbClr val="000000"/>
      </a:lt2>
      <a:accent1>
        <a:srgbClr val="00B6FF"/>
      </a:accent1>
      <a:accent2>
        <a:srgbClr val="405DFF"/>
      </a:accent2>
      <a:accent3>
        <a:srgbClr val="2947E8"/>
      </a:accent3>
      <a:accent4>
        <a:srgbClr val="27DFF4"/>
      </a:accent4>
      <a:accent5>
        <a:srgbClr val="2FE8B7"/>
      </a:accent5>
      <a:accent6>
        <a:srgbClr val="FCC52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terms:modified xsi:type="dcterms:W3CDTF">2011-08-01T06:04:30Z</dcterms:modified>
  <cp:revision>1</cp:revision>
</cp:coreProperties>
</file>